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88"/>
  </p:notesMasterIdLst>
  <p:sldIdLst>
    <p:sldId id="258" r:id="rId2"/>
    <p:sldId id="325" r:id="rId3"/>
    <p:sldId id="320" r:id="rId4"/>
    <p:sldId id="321" r:id="rId5"/>
    <p:sldId id="322" r:id="rId6"/>
    <p:sldId id="323" r:id="rId7"/>
    <p:sldId id="324" r:id="rId8"/>
    <p:sldId id="284" r:id="rId9"/>
    <p:sldId id="285" r:id="rId10"/>
    <p:sldId id="451" r:id="rId11"/>
    <p:sldId id="286" r:id="rId12"/>
    <p:sldId id="326" r:id="rId13"/>
    <p:sldId id="421" r:id="rId14"/>
    <p:sldId id="422" r:id="rId15"/>
    <p:sldId id="293" r:id="rId16"/>
    <p:sldId id="259" r:id="rId17"/>
    <p:sldId id="423" r:id="rId18"/>
    <p:sldId id="267" r:id="rId19"/>
    <p:sldId id="407" r:id="rId20"/>
    <p:sldId id="424" r:id="rId21"/>
    <p:sldId id="368" r:id="rId22"/>
    <p:sldId id="294" r:id="rId23"/>
    <p:sldId id="377" r:id="rId24"/>
    <p:sldId id="425" r:id="rId25"/>
    <p:sldId id="328" r:id="rId26"/>
    <p:sldId id="292" r:id="rId27"/>
    <p:sldId id="263" r:id="rId28"/>
    <p:sldId id="266" r:id="rId29"/>
    <p:sldId id="303" r:id="rId30"/>
    <p:sldId id="400" r:id="rId31"/>
    <p:sldId id="452" r:id="rId32"/>
    <p:sldId id="314" r:id="rId33"/>
    <p:sldId id="370" r:id="rId34"/>
    <p:sldId id="305" r:id="rId35"/>
    <p:sldId id="290" r:id="rId36"/>
    <p:sldId id="304" r:id="rId37"/>
    <p:sldId id="288" r:id="rId38"/>
    <p:sldId id="330" r:id="rId39"/>
    <p:sldId id="381" r:id="rId40"/>
    <p:sldId id="359" r:id="rId41"/>
    <p:sldId id="438" r:id="rId42"/>
    <p:sldId id="436" r:id="rId43"/>
    <p:sldId id="441" r:id="rId44"/>
    <p:sldId id="453" r:id="rId45"/>
    <p:sldId id="454" r:id="rId46"/>
    <p:sldId id="295" r:id="rId47"/>
    <p:sldId id="442" r:id="rId48"/>
    <p:sldId id="439" r:id="rId49"/>
    <p:sldId id="362" r:id="rId50"/>
    <p:sldId id="361" r:id="rId51"/>
    <p:sldId id="388" r:id="rId52"/>
    <p:sldId id="389" r:id="rId53"/>
    <p:sldId id="274" r:id="rId54"/>
    <p:sldId id="319" r:id="rId55"/>
    <p:sldId id="406" r:id="rId56"/>
    <p:sldId id="334" r:id="rId57"/>
    <p:sldId id="342" r:id="rId58"/>
    <p:sldId id="401" r:id="rId59"/>
    <p:sldId id="408" r:id="rId60"/>
    <p:sldId id="340" r:id="rId61"/>
    <p:sldId id="443" r:id="rId62"/>
    <p:sldId id="402" r:id="rId63"/>
    <p:sldId id="447" r:id="rId64"/>
    <p:sldId id="448" r:id="rId65"/>
    <p:sldId id="396" r:id="rId66"/>
    <p:sldId id="394" r:id="rId67"/>
    <p:sldId id="395" r:id="rId68"/>
    <p:sldId id="426" r:id="rId69"/>
    <p:sldId id="455" r:id="rId70"/>
    <p:sldId id="471" r:id="rId71"/>
    <p:sldId id="472" r:id="rId72"/>
    <p:sldId id="473" r:id="rId73"/>
    <p:sldId id="474" r:id="rId74"/>
    <p:sldId id="457" r:id="rId75"/>
    <p:sldId id="458" r:id="rId76"/>
    <p:sldId id="460" r:id="rId77"/>
    <p:sldId id="462" r:id="rId78"/>
    <p:sldId id="464" r:id="rId79"/>
    <p:sldId id="461" r:id="rId80"/>
    <p:sldId id="469" r:id="rId81"/>
    <p:sldId id="470" r:id="rId82"/>
    <p:sldId id="465" r:id="rId83"/>
    <p:sldId id="459" r:id="rId84"/>
    <p:sldId id="467" r:id="rId85"/>
    <p:sldId id="456" r:id="rId86"/>
    <p:sldId id="468" r:id="rId87"/>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302" y="302"/>
      </p:cViewPr>
      <p:guideLst/>
    </p:cSldViewPr>
  </p:slideViewPr>
  <p:notesTextViewPr>
    <p:cViewPr>
      <p:scale>
        <a:sx n="1" d="1"/>
        <a:sy n="1" d="1"/>
      </p:scale>
      <p:origin x="0" y="0"/>
    </p:cViewPr>
  </p:notesTextViewPr>
  <p:sorterViewPr>
    <p:cViewPr>
      <p:scale>
        <a:sx n="100" d="100"/>
        <a:sy n="100" d="100"/>
      </p:scale>
      <p:origin x="0" y="-11453"/>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est\Pictures\Causes%20of%20TBI.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sz="2400" baseline="0"/>
              <a:t>Leading Causes of </a:t>
            </a:r>
            <a:r>
              <a:rPr lang="en-US" sz="2800" baseline="0"/>
              <a:t>TBI</a:t>
            </a:r>
          </a:p>
        </c:rich>
      </c:tx>
      <c:layout>
        <c:manualLayout>
          <c:xMode val="edge"/>
          <c:yMode val="edge"/>
          <c:x val="0.35861823361823364"/>
          <c:y val="5.5555555555555552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249182940680179E-2"/>
          <c:y val="0.14672440944881887"/>
          <c:w val="0.84555990414350779"/>
          <c:h val="0.76429192184310291"/>
        </c:manualLayout>
      </c:layout>
      <c:pie3DChart>
        <c:varyColors val="1"/>
        <c:ser>
          <c:idx val="0"/>
          <c:order val="0"/>
          <c:explosion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EBB-48FA-B237-A7761164202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EBB-48FA-B237-A77611642025}"/>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EBB-48FA-B237-A77611642025}"/>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AEBB-48FA-B237-A77611642025}"/>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AEBB-48FA-B237-A77611642025}"/>
              </c:ext>
            </c:extLst>
          </c:dPt>
          <c:dLbls>
            <c:dLbl>
              <c:idx val="1"/>
              <c:layout>
                <c:manualLayout>
                  <c:x val="-0.19112060778727447"/>
                  <c:y val="-9.8857174103237092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3282933650387718"/>
                      <c:h val="0.1086622922134733"/>
                    </c:manualLayout>
                  </c15:layout>
                </c:ext>
                <c:ext xmlns:c16="http://schemas.microsoft.com/office/drawing/2014/chart" uri="{C3380CC4-5D6E-409C-BE32-E72D297353CC}">
                  <c16:uniqueId val="{00000003-AEBB-48FA-B237-A77611642025}"/>
                </c:ext>
              </c:extLst>
            </c:dLbl>
            <c:dLbl>
              <c:idx val="2"/>
              <c:layout>
                <c:manualLayout>
                  <c:x val="0.12464392137948564"/>
                  <c:y val="-0.19545246427529891"/>
                </c:manualLayout>
              </c:layout>
              <c:spPr>
                <a:solidFill>
                  <a:sysClr val="windowText" lastClr="000000">
                    <a:lumMod val="75000"/>
                    <a:lumOff val="25000"/>
                  </a:sysClr>
                </a:solid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15:layout>
                    <c:manualLayout>
                      <c:w val="0.11311373204417821"/>
                      <c:h val="0.11051414406532517"/>
                    </c:manualLayout>
                  </c15:layout>
                </c:ext>
                <c:ext xmlns:c16="http://schemas.microsoft.com/office/drawing/2014/chart" uri="{C3380CC4-5D6E-409C-BE32-E72D297353CC}">
                  <c16:uniqueId val="{00000005-AEBB-48FA-B237-A77611642025}"/>
                </c:ext>
              </c:extLst>
            </c:dLbl>
            <c:dLbl>
              <c:idx val="3"/>
              <c:layout>
                <c:manualLayout>
                  <c:x val="0.1753027811048111"/>
                  <c:y val="8.5626932050160393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6196851630752093"/>
                      <c:h val="0.13088451443569551"/>
                    </c:manualLayout>
                  </c15:layout>
                </c:ext>
                <c:ext xmlns:c16="http://schemas.microsoft.com/office/drawing/2014/chart" uri="{C3380CC4-5D6E-409C-BE32-E72D297353CC}">
                  <c16:uniqueId val="{00000007-AEBB-48FA-B237-A77611642025}"/>
                </c:ext>
              </c:extLst>
            </c:dLbl>
            <c:dLbl>
              <c:idx val="4"/>
              <c:layout>
                <c:manualLayout>
                  <c:x val="0.11240794285869028"/>
                  <c:y val="0.1564814814814814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3379784302872458"/>
                      <c:h val="0.20866229221347332"/>
                    </c:manualLayout>
                  </c15:layout>
                </c:ext>
                <c:ext xmlns:c16="http://schemas.microsoft.com/office/drawing/2014/chart" uri="{C3380CC4-5D6E-409C-BE32-E72D297353CC}">
                  <c16:uniqueId val="{00000009-AEBB-48FA-B237-A77611642025}"/>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Sheet1!$A$1:$A$5</c:f>
              <c:strCache>
                <c:ptCount val="5"/>
                <c:pt idx="0">
                  <c:v>Assaults</c:v>
                </c:pt>
                <c:pt idx="1">
                  <c:v>Falls</c:v>
                </c:pt>
                <c:pt idx="2">
                  <c:v>Unknown</c:v>
                </c:pt>
                <c:pt idx="3">
                  <c:v>Struck by/against</c:v>
                </c:pt>
                <c:pt idx="4">
                  <c:v>Motor vehicle traffic</c:v>
                </c:pt>
              </c:strCache>
            </c:strRef>
          </c:cat>
          <c:val>
            <c:numRef>
              <c:f>Sheet1!$B$1:$B$5</c:f>
              <c:numCache>
                <c:formatCode>General</c:formatCode>
                <c:ptCount val="5"/>
                <c:pt idx="0">
                  <c:v>10.7</c:v>
                </c:pt>
                <c:pt idx="1">
                  <c:v>40.5</c:v>
                </c:pt>
                <c:pt idx="2">
                  <c:v>19</c:v>
                </c:pt>
                <c:pt idx="3">
                  <c:v>15.5</c:v>
                </c:pt>
                <c:pt idx="4">
                  <c:v>14.3</c:v>
                </c:pt>
              </c:numCache>
            </c:numRef>
          </c:val>
          <c:extLst>
            <c:ext xmlns:c16="http://schemas.microsoft.com/office/drawing/2014/chart" uri="{C3380CC4-5D6E-409C-BE32-E72D297353CC}">
              <c16:uniqueId val="{0000000A-AEBB-48FA-B237-A77611642025}"/>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sz="2400" baseline="0"/>
              <a:t>Effect Sizes on Overall Neuropsychological Functioning</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Sheet1!$A$2:$A$15</c:f>
              <c:strCache>
                <c:ptCount val="14"/>
                <c:pt idx="0">
                  <c:v>MTBI 0-6 days</c:v>
                </c:pt>
                <c:pt idx="1">
                  <c:v>MTBI 7-30 days</c:v>
                </c:pt>
                <c:pt idx="2">
                  <c:v>MTBI 1-3 months</c:v>
                </c:pt>
                <c:pt idx="3">
                  <c:v>MTBI</c:v>
                </c:pt>
                <c:pt idx="4">
                  <c:v>Moderate-Severe TBI 0-6 months</c:v>
                </c:pt>
                <c:pt idx="5">
                  <c:v>Moderate-Severe TBI &gt; 24 months</c:v>
                </c:pt>
                <c:pt idx="6">
                  <c:v>Cannabis</c:v>
                </c:pt>
                <c:pt idx="7">
                  <c:v>Dysthymia</c:v>
                </c:pt>
                <c:pt idx="8">
                  <c:v>Depression</c:v>
                </c:pt>
                <c:pt idx="9">
                  <c:v>Litigation</c:v>
                </c:pt>
                <c:pt idx="10">
                  <c:v>ADHD</c:v>
                </c:pt>
                <c:pt idx="11">
                  <c:v>Bipolar Disorder</c:v>
                </c:pt>
                <c:pt idx="12">
                  <c:v>Chronic benzodiazepine</c:v>
                </c:pt>
                <c:pt idx="13">
                  <c:v>Exaggeration/malingering</c:v>
                </c:pt>
              </c:strCache>
            </c:strRef>
          </c:cat>
          <c:val>
            <c:numRef>
              <c:f>Sheet1!$B$2:$B$15</c:f>
              <c:numCache>
                <c:formatCode>General</c:formatCode>
                <c:ptCount val="14"/>
                <c:pt idx="0">
                  <c:v>0.41</c:v>
                </c:pt>
                <c:pt idx="1">
                  <c:v>0.28999999999999998</c:v>
                </c:pt>
                <c:pt idx="2">
                  <c:v>0.12</c:v>
                </c:pt>
                <c:pt idx="3">
                  <c:v>0.12</c:v>
                </c:pt>
                <c:pt idx="4">
                  <c:v>0.97</c:v>
                </c:pt>
                <c:pt idx="5">
                  <c:v>0.83</c:v>
                </c:pt>
                <c:pt idx="6">
                  <c:v>0.15</c:v>
                </c:pt>
                <c:pt idx="7">
                  <c:v>0.37</c:v>
                </c:pt>
                <c:pt idx="8">
                  <c:v>0.48</c:v>
                </c:pt>
                <c:pt idx="9">
                  <c:v>0.47</c:v>
                </c:pt>
                <c:pt idx="10">
                  <c:v>0.61</c:v>
                </c:pt>
                <c:pt idx="11">
                  <c:v>0.66</c:v>
                </c:pt>
                <c:pt idx="12">
                  <c:v>0.73</c:v>
                </c:pt>
                <c:pt idx="13">
                  <c:v>1.1000000000000001</c:v>
                </c:pt>
              </c:numCache>
            </c:numRef>
          </c:val>
          <c:extLst>
            <c:ext xmlns:c16="http://schemas.microsoft.com/office/drawing/2014/chart" uri="{C3380CC4-5D6E-409C-BE32-E72D297353CC}">
              <c16:uniqueId val="{00000000-4D52-4DF3-9224-5C7778863CB5}"/>
            </c:ext>
          </c:extLst>
        </c:ser>
        <c:dLbls>
          <c:showLegendKey val="0"/>
          <c:showVal val="0"/>
          <c:showCatName val="0"/>
          <c:showSerName val="0"/>
          <c:showPercent val="0"/>
          <c:showBubbleSize val="0"/>
        </c:dLbls>
        <c:gapWidth val="65"/>
        <c:shape val="box"/>
        <c:axId val="403244592"/>
        <c:axId val="403241640"/>
        <c:axId val="0"/>
      </c:bar3DChart>
      <c:catAx>
        <c:axId val="4032445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bg2"/>
                </a:solidFill>
                <a:latin typeface="+mn-lt"/>
                <a:ea typeface="+mn-ea"/>
                <a:cs typeface="+mn-cs"/>
              </a:defRPr>
            </a:pPr>
            <a:endParaRPr lang="en-US"/>
          </a:p>
        </c:txPr>
        <c:crossAx val="403241640"/>
        <c:crosses val="autoZero"/>
        <c:auto val="1"/>
        <c:lblAlgn val="ctr"/>
        <c:lblOffset val="100"/>
        <c:noMultiLvlLbl val="0"/>
      </c:catAx>
      <c:valAx>
        <c:axId val="40324164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crossAx val="4032445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A9CAE-233C-42F1-A6F3-BBC19C8E305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2E921D1-6EAC-43A7-BC76-65A9A3402A94}">
      <dgm:prSet/>
      <dgm:spPr/>
      <dgm:t>
        <a:bodyPr/>
        <a:lstStyle/>
        <a:p>
          <a:r>
            <a:rPr lang="en-US" b="0" i="0" dirty="0"/>
            <a:t>There were approximately 214,110 TBI-related hospitalizations in 2020 and 69,473 TBI-related deaths in 2021.</a:t>
          </a:r>
          <a:endParaRPr lang="en-US" dirty="0"/>
        </a:p>
      </dgm:t>
    </dgm:pt>
    <dgm:pt modelId="{F8526C47-6CCE-4FC7-BDA5-F147FD225C84}" type="parTrans" cxnId="{937D9FA6-F3E8-4952-A2EF-6A9A7A051562}">
      <dgm:prSet/>
      <dgm:spPr/>
      <dgm:t>
        <a:bodyPr/>
        <a:lstStyle/>
        <a:p>
          <a:endParaRPr lang="en-US"/>
        </a:p>
      </dgm:t>
    </dgm:pt>
    <dgm:pt modelId="{4A91116B-B3FF-49E6-B5DE-133DA7D14BBE}" type="sibTrans" cxnId="{937D9FA6-F3E8-4952-A2EF-6A9A7A051562}">
      <dgm:prSet/>
      <dgm:spPr/>
      <dgm:t>
        <a:bodyPr/>
        <a:lstStyle/>
        <a:p>
          <a:endParaRPr lang="en-US"/>
        </a:p>
      </dgm:t>
    </dgm:pt>
    <dgm:pt modelId="{68008677-B60B-4F67-A334-A1F3E9DE48A0}">
      <dgm:prSet/>
      <dgm:spPr/>
      <dgm:t>
        <a:bodyPr/>
        <a:lstStyle/>
        <a:p>
          <a:r>
            <a:rPr lang="en-US" b="0" i="0" dirty="0"/>
            <a:t>This represents more than 586 TBI-related hospitalizations and 190 TBI-related deaths per day.</a:t>
          </a:r>
          <a:endParaRPr lang="en-US" dirty="0"/>
        </a:p>
      </dgm:t>
    </dgm:pt>
    <dgm:pt modelId="{1AE91F0D-8343-4AD7-AE87-38D5FC6EABF5}" type="parTrans" cxnId="{3F200DF5-E850-47FE-B464-5B49E83F1E37}">
      <dgm:prSet/>
      <dgm:spPr/>
      <dgm:t>
        <a:bodyPr/>
        <a:lstStyle/>
        <a:p>
          <a:endParaRPr lang="en-US"/>
        </a:p>
      </dgm:t>
    </dgm:pt>
    <dgm:pt modelId="{D745679C-8ED2-45DA-A13C-643D78B56129}" type="sibTrans" cxnId="{3F200DF5-E850-47FE-B464-5B49E83F1E37}">
      <dgm:prSet/>
      <dgm:spPr/>
      <dgm:t>
        <a:bodyPr/>
        <a:lstStyle/>
        <a:p>
          <a:endParaRPr lang="en-US"/>
        </a:p>
      </dgm:t>
    </dgm:pt>
    <dgm:pt modelId="{330F6E1C-ABFA-4E8D-A9B9-1B42E0ADDB05}">
      <dgm:prSet/>
      <dgm:spPr/>
      <dgm:t>
        <a:bodyPr/>
        <a:lstStyle/>
        <a:p>
          <a:r>
            <a:rPr lang="en-US" dirty="0"/>
            <a:t>TBI was a diagnosis in more than 280,000 hospitalizations and 2.2 million ED visits. </a:t>
          </a:r>
        </a:p>
      </dgm:t>
    </dgm:pt>
    <dgm:pt modelId="{166D9FAE-AD74-4661-A87D-21D4C986C4E0}" type="parTrans" cxnId="{43EB9C5F-DD40-4A5E-88F8-4100651D74B3}">
      <dgm:prSet/>
      <dgm:spPr/>
      <dgm:t>
        <a:bodyPr/>
        <a:lstStyle/>
        <a:p>
          <a:endParaRPr lang="en-US"/>
        </a:p>
      </dgm:t>
    </dgm:pt>
    <dgm:pt modelId="{B44983D9-8331-4C76-B90F-6ECFD1C41B99}" type="sibTrans" cxnId="{43EB9C5F-DD40-4A5E-88F8-4100651D74B3}">
      <dgm:prSet/>
      <dgm:spPr/>
      <dgm:t>
        <a:bodyPr/>
        <a:lstStyle/>
        <a:p>
          <a:endParaRPr lang="en-US"/>
        </a:p>
      </dgm:t>
    </dgm:pt>
    <dgm:pt modelId="{C340135D-9E98-4224-B811-8D397F8B0435}" type="pres">
      <dgm:prSet presAssocID="{1C2A9CAE-233C-42F1-A6F3-BBC19C8E305D}" presName="hierChild1" presStyleCnt="0">
        <dgm:presLayoutVars>
          <dgm:chPref val="1"/>
          <dgm:dir/>
          <dgm:animOne val="branch"/>
          <dgm:animLvl val="lvl"/>
          <dgm:resizeHandles/>
        </dgm:presLayoutVars>
      </dgm:prSet>
      <dgm:spPr/>
    </dgm:pt>
    <dgm:pt modelId="{9D3F7C7C-D53D-4A0D-BC46-3DFCE6AC4D4B}" type="pres">
      <dgm:prSet presAssocID="{D2E921D1-6EAC-43A7-BC76-65A9A3402A94}" presName="hierRoot1" presStyleCnt="0"/>
      <dgm:spPr/>
    </dgm:pt>
    <dgm:pt modelId="{64473AAA-BA14-475B-A241-E59D79CEF6FE}" type="pres">
      <dgm:prSet presAssocID="{D2E921D1-6EAC-43A7-BC76-65A9A3402A94}" presName="composite" presStyleCnt="0"/>
      <dgm:spPr/>
    </dgm:pt>
    <dgm:pt modelId="{94FCD73B-2F4B-463C-AE37-A9FF147AB4FD}" type="pres">
      <dgm:prSet presAssocID="{D2E921D1-6EAC-43A7-BC76-65A9A3402A94}" presName="background" presStyleLbl="node0" presStyleIdx="0" presStyleCnt="3"/>
      <dgm:spPr/>
    </dgm:pt>
    <dgm:pt modelId="{4E45282A-9244-49F5-BED8-FC90212367AD}" type="pres">
      <dgm:prSet presAssocID="{D2E921D1-6EAC-43A7-BC76-65A9A3402A94}" presName="text" presStyleLbl="fgAcc0" presStyleIdx="0" presStyleCnt="3">
        <dgm:presLayoutVars>
          <dgm:chPref val="3"/>
        </dgm:presLayoutVars>
      </dgm:prSet>
      <dgm:spPr/>
    </dgm:pt>
    <dgm:pt modelId="{2DF4553D-046C-43A8-9C5F-4823B0A1B84A}" type="pres">
      <dgm:prSet presAssocID="{D2E921D1-6EAC-43A7-BC76-65A9A3402A94}" presName="hierChild2" presStyleCnt="0"/>
      <dgm:spPr/>
    </dgm:pt>
    <dgm:pt modelId="{CF92E9FA-E7E0-4795-B8C0-C24B0C9E45C5}" type="pres">
      <dgm:prSet presAssocID="{68008677-B60B-4F67-A334-A1F3E9DE48A0}" presName="hierRoot1" presStyleCnt="0"/>
      <dgm:spPr/>
    </dgm:pt>
    <dgm:pt modelId="{164A522D-F3A0-4CB7-8374-6E7E021A1C39}" type="pres">
      <dgm:prSet presAssocID="{68008677-B60B-4F67-A334-A1F3E9DE48A0}" presName="composite" presStyleCnt="0"/>
      <dgm:spPr/>
    </dgm:pt>
    <dgm:pt modelId="{0C0D0F02-C91D-4B23-A10B-4705C66FD9DC}" type="pres">
      <dgm:prSet presAssocID="{68008677-B60B-4F67-A334-A1F3E9DE48A0}" presName="background" presStyleLbl="node0" presStyleIdx="1" presStyleCnt="3"/>
      <dgm:spPr/>
    </dgm:pt>
    <dgm:pt modelId="{8818D202-0252-49C2-890A-FA3677F8D746}" type="pres">
      <dgm:prSet presAssocID="{68008677-B60B-4F67-A334-A1F3E9DE48A0}" presName="text" presStyleLbl="fgAcc0" presStyleIdx="1" presStyleCnt="3">
        <dgm:presLayoutVars>
          <dgm:chPref val="3"/>
        </dgm:presLayoutVars>
      </dgm:prSet>
      <dgm:spPr/>
    </dgm:pt>
    <dgm:pt modelId="{7F68EF9D-2C3F-43C6-A1AF-C5EC800A5101}" type="pres">
      <dgm:prSet presAssocID="{68008677-B60B-4F67-A334-A1F3E9DE48A0}" presName="hierChild2" presStyleCnt="0"/>
      <dgm:spPr/>
    </dgm:pt>
    <dgm:pt modelId="{305AB16D-585D-4717-AA69-251252E4839F}" type="pres">
      <dgm:prSet presAssocID="{330F6E1C-ABFA-4E8D-A9B9-1B42E0ADDB05}" presName="hierRoot1" presStyleCnt="0"/>
      <dgm:spPr/>
    </dgm:pt>
    <dgm:pt modelId="{3F8760C7-6A25-43F5-B85D-E76269D69DAA}" type="pres">
      <dgm:prSet presAssocID="{330F6E1C-ABFA-4E8D-A9B9-1B42E0ADDB05}" presName="composite" presStyleCnt="0"/>
      <dgm:spPr/>
    </dgm:pt>
    <dgm:pt modelId="{EDD871CE-F698-411F-99A9-AECDFA9C5939}" type="pres">
      <dgm:prSet presAssocID="{330F6E1C-ABFA-4E8D-A9B9-1B42E0ADDB05}" presName="background" presStyleLbl="node0" presStyleIdx="2" presStyleCnt="3"/>
      <dgm:spPr/>
    </dgm:pt>
    <dgm:pt modelId="{261690F3-4989-46B6-AC4A-BC5640EB1685}" type="pres">
      <dgm:prSet presAssocID="{330F6E1C-ABFA-4E8D-A9B9-1B42E0ADDB05}" presName="text" presStyleLbl="fgAcc0" presStyleIdx="2" presStyleCnt="3">
        <dgm:presLayoutVars>
          <dgm:chPref val="3"/>
        </dgm:presLayoutVars>
      </dgm:prSet>
      <dgm:spPr/>
    </dgm:pt>
    <dgm:pt modelId="{F4756FA6-EFCE-4A6C-8E7F-0646CC4FDAD8}" type="pres">
      <dgm:prSet presAssocID="{330F6E1C-ABFA-4E8D-A9B9-1B42E0ADDB05}" presName="hierChild2" presStyleCnt="0"/>
      <dgm:spPr/>
    </dgm:pt>
  </dgm:ptLst>
  <dgm:cxnLst>
    <dgm:cxn modelId="{B5E3DE16-AE71-438A-903E-08A594D2CCEC}" type="presOf" srcId="{1C2A9CAE-233C-42F1-A6F3-BBC19C8E305D}" destId="{C340135D-9E98-4224-B811-8D397F8B0435}" srcOrd="0" destOrd="0" presId="urn:microsoft.com/office/officeart/2005/8/layout/hierarchy1"/>
    <dgm:cxn modelId="{43EB9C5F-DD40-4A5E-88F8-4100651D74B3}" srcId="{1C2A9CAE-233C-42F1-A6F3-BBC19C8E305D}" destId="{330F6E1C-ABFA-4E8D-A9B9-1B42E0ADDB05}" srcOrd="2" destOrd="0" parTransId="{166D9FAE-AD74-4661-A87D-21D4C986C4E0}" sibTransId="{B44983D9-8331-4C76-B90F-6ECFD1C41B99}"/>
    <dgm:cxn modelId="{53D9364C-366E-4CE2-89BD-9D2066CC8071}" type="presOf" srcId="{68008677-B60B-4F67-A334-A1F3E9DE48A0}" destId="{8818D202-0252-49C2-890A-FA3677F8D746}" srcOrd="0" destOrd="0" presId="urn:microsoft.com/office/officeart/2005/8/layout/hierarchy1"/>
    <dgm:cxn modelId="{B92B5872-B5FD-4006-AF93-28FE9E7D4EC3}" type="presOf" srcId="{330F6E1C-ABFA-4E8D-A9B9-1B42E0ADDB05}" destId="{261690F3-4989-46B6-AC4A-BC5640EB1685}" srcOrd="0" destOrd="0" presId="urn:microsoft.com/office/officeart/2005/8/layout/hierarchy1"/>
    <dgm:cxn modelId="{937D9FA6-F3E8-4952-A2EF-6A9A7A051562}" srcId="{1C2A9CAE-233C-42F1-A6F3-BBC19C8E305D}" destId="{D2E921D1-6EAC-43A7-BC76-65A9A3402A94}" srcOrd="0" destOrd="0" parTransId="{F8526C47-6CCE-4FC7-BDA5-F147FD225C84}" sibTransId="{4A91116B-B3FF-49E6-B5DE-133DA7D14BBE}"/>
    <dgm:cxn modelId="{78EED9BB-1AD8-47F0-BAD5-A3C6E91B82FC}" type="presOf" srcId="{D2E921D1-6EAC-43A7-BC76-65A9A3402A94}" destId="{4E45282A-9244-49F5-BED8-FC90212367AD}" srcOrd="0" destOrd="0" presId="urn:microsoft.com/office/officeart/2005/8/layout/hierarchy1"/>
    <dgm:cxn modelId="{3F200DF5-E850-47FE-B464-5B49E83F1E37}" srcId="{1C2A9CAE-233C-42F1-A6F3-BBC19C8E305D}" destId="{68008677-B60B-4F67-A334-A1F3E9DE48A0}" srcOrd="1" destOrd="0" parTransId="{1AE91F0D-8343-4AD7-AE87-38D5FC6EABF5}" sibTransId="{D745679C-8ED2-45DA-A13C-643D78B56129}"/>
    <dgm:cxn modelId="{B9927CE3-D85F-43DD-86CF-A7D40649574F}" type="presParOf" srcId="{C340135D-9E98-4224-B811-8D397F8B0435}" destId="{9D3F7C7C-D53D-4A0D-BC46-3DFCE6AC4D4B}" srcOrd="0" destOrd="0" presId="urn:microsoft.com/office/officeart/2005/8/layout/hierarchy1"/>
    <dgm:cxn modelId="{EFC6EA1D-AA96-48CA-9D84-5DAF0A16E6B9}" type="presParOf" srcId="{9D3F7C7C-D53D-4A0D-BC46-3DFCE6AC4D4B}" destId="{64473AAA-BA14-475B-A241-E59D79CEF6FE}" srcOrd="0" destOrd="0" presId="urn:microsoft.com/office/officeart/2005/8/layout/hierarchy1"/>
    <dgm:cxn modelId="{A581173E-8F8A-4941-86B3-173FA52AD166}" type="presParOf" srcId="{64473AAA-BA14-475B-A241-E59D79CEF6FE}" destId="{94FCD73B-2F4B-463C-AE37-A9FF147AB4FD}" srcOrd="0" destOrd="0" presId="urn:microsoft.com/office/officeart/2005/8/layout/hierarchy1"/>
    <dgm:cxn modelId="{E22C6976-401A-4B8D-9387-97D1B42CFEB1}" type="presParOf" srcId="{64473AAA-BA14-475B-A241-E59D79CEF6FE}" destId="{4E45282A-9244-49F5-BED8-FC90212367AD}" srcOrd="1" destOrd="0" presId="urn:microsoft.com/office/officeart/2005/8/layout/hierarchy1"/>
    <dgm:cxn modelId="{3582409C-0B65-4F50-9912-51485B086093}" type="presParOf" srcId="{9D3F7C7C-D53D-4A0D-BC46-3DFCE6AC4D4B}" destId="{2DF4553D-046C-43A8-9C5F-4823B0A1B84A}" srcOrd="1" destOrd="0" presId="urn:microsoft.com/office/officeart/2005/8/layout/hierarchy1"/>
    <dgm:cxn modelId="{83BEA53B-CC99-4138-B5AA-6C1F8EE63EF4}" type="presParOf" srcId="{C340135D-9E98-4224-B811-8D397F8B0435}" destId="{CF92E9FA-E7E0-4795-B8C0-C24B0C9E45C5}" srcOrd="1" destOrd="0" presId="urn:microsoft.com/office/officeart/2005/8/layout/hierarchy1"/>
    <dgm:cxn modelId="{F35E812A-5FC4-4092-B85A-61598E9D0125}" type="presParOf" srcId="{CF92E9FA-E7E0-4795-B8C0-C24B0C9E45C5}" destId="{164A522D-F3A0-4CB7-8374-6E7E021A1C39}" srcOrd="0" destOrd="0" presId="urn:microsoft.com/office/officeart/2005/8/layout/hierarchy1"/>
    <dgm:cxn modelId="{77151B95-718F-4325-87D9-AA980454E616}" type="presParOf" srcId="{164A522D-F3A0-4CB7-8374-6E7E021A1C39}" destId="{0C0D0F02-C91D-4B23-A10B-4705C66FD9DC}" srcOrd="0" destOrd="0" presId="urn:microsoft.com/office/officeart/2005/8/layout/hierarchy1"/>
    <dgm:cxn modelId="{CF95E828-6B1F-4CF5-9B80-4FB755B51409}" type="presParOf" srcId="{164A522D-F3A0-4CB7-8374-6E7E021A1C39}" destId="{8818D202-0252-49C2-890A-FA3677F8D746}" srcOrd="1" destOrd="0" presId="urn:microsoft.com/office/officeart/2005/8/layout/hierarchy1"/>
    <dgm:cxn modelId="{2278930E-3878-47F9-874B-9EBF936DA5A9}" type="presParOf" srcId="{CF92E9FA-E7E0-4795-B8C0-C24B0C9E45C5}" destId="{7F68EF9D-2C3F-43C6-A1AF-C5EC800A5101}" srcOrd="1" destOrd="0" presId="urn:microsoft.com/office/officeart/2005/8/layout/hierarchy1"/>
    <dgm:cxn modelId="{B4B483FD-142B-48D0-AA69-830EE576A56E}" type="presParOf" srcId="{C340135D-9E98-4224-B811-8D397F8B0435}" destId="{305AB16D-585D-4717-AA69-251252E4839F}" srcOrd="2" destOrd="0" presId="urn:microsoft.com/office/officeart/2005/8/layout/hierarchy1"/>
    <dgm:cxn modelId="{1D177859-95BC-416F-9366-39C346F90C96}" type="presParOf" srcId="{305AB16D-585D-4717-AA69-251252E4839F}" destId="{3F8760C7-6A25-43F5-B85D-E76269D69DAA}" srcOrd="0" destOrd="0" presId="urn:microsoft.com/office/officeart/2005/8/layout/hierarchy1"/>
    <dgm:cxn modelId="{5468E42A-1D74-49E3-9284-0FF026557DFC}" type="presParOf" srcId="{3F8760C7-6A25-43F5-B85D-E76269D69DAA}" destId="{EDD871CE-F698-411F-99A9-AECDFA9C5939}" srcOrd="0" destOrd="0" presId="urn:microsoft.com/office/officeart/2005/8/layout/hierarchy1"/>
    <dgm:cxn modelId="{15065319-CDF3-4873-A298-DC01498E5518}" type="presParOf" srcId="{3F8760C7-6A25-43F5-B85D-E76269D69DAA}" destId="{261690F3-4989-46B6-AC4A-BC5640EB1685}" srcOrd="1" destOrd="0" presId="urn:microsoft.com/office/officeart/2005/8/layout/hierarchy1"/>
    <dgm:cxn modelId="{48399FC1-50DB-41D3-8144-18995D7B41B0}" type="presParOf" srcId="{305AB16D-585D-4717-AA69-251252E4839F}" destId="{F4756FA6-EFCE-4A6C-8E7F-0646CC4FDAD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1B52E-5372-46AD-A17B-0797E04BC37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519B6EE-D9F1-46F4-BAF8-471983ABFFF7}">
      <dgm:prSet/>
      <dgm:spPr/>
      <dgm:t>
        <a:bodyPr/>
        <a:lstStyle/>
        <a:p>
          <a:r>
            <a:rPr lang="en-US" b="0" i="0" dirty="0"/>
            <a:t>Males were nearly two times more likely to be hospitalized (79.9 age-adjusted rate versus 43.7) and three times more likely to die from a TBI than females (28.3 versus 8.4).</a:t>
          </a:r>
          <a:endParaRPr lang="en-US" dirty="0"/>
        </a:p>
      </dgm:t>
    </dgm:pt>
    <dgm:pt modelId="{5392FE91-7465-4B36-955B-26ED75AD00A2}" type="parTrans" cxnId="{2606EA2B-4F8F-4D33-8C5F-7E59C47A26EC}">
      <dgm:prSet/>
      <dgm:spPr/>
      <dgm:t>
        <a:bodyPr/>
        <a:lstStyle/>
        <a:p>
          <a:endParaRPr lang="en-US"/>
        </a:p>
      </dgm:t>
    </dgm:pt>
    <dgm:pt modelId="{D921D6C9-062E-40CC-8C1A-0EE5E8966B48}" type="sibTrans" cxnId="{2606EA2B-4F8F-4D33-8C5F-7E59C47A26EC}">
      <dgm:prSet/>
      <dgm:spPr/>
      <dgm:t>
        <a:bodyPr/>
        <a:lstStyle/>
        <a:p>
          <a:endParaRPr lang="en-US"/>
        </a:p>
      </dgm:t>
    </dgm:pt>
    <dgm:pt modelId="{776638E7-B0E9-4F11-AB0A-729E078D6796}">
      <dgm:prSet/>
      <dgm:spPr/>
      <dgm:t>
        <a:bodyPr/>
        <a:lstStyle/>
        <a:p>
          <a:r>
            <a:rPr lang="en-US" dirty="0"/>
            <a:t>Estimated 25% of TBIs do not seek medical care and go unreported</a:t>
          </a:r>
        </a:p>
      </dgm:t>
    </dgm:pt>
    <dgm:pt modelId="{958507B4-055C-465E-9310-5770A7C22FEC}" type="parTrans" cxnId="{69CE6677-C58A-4BD8-828F-C33BD60A0E55}">
      <dgm:prSet/>
      <dgm:spPr/>
      <dgm:t>
        <a:bodyPr/>
        <a:lstStyle/>
        <a:p>
          <a:endParaRPr lang="en-US"/>
        </a:p>
      </dgm:t>
    </dgm:pt>
    <dgm:pt modelId="{5B94CF5F-4601-449D-94B3-953A6A8AB8D6}" type="sibTrans" cxnId="{69CE6677-C58A-4BD8-828F-C33BD60A0E55}">
      <dgm:prSet/>
      <dgm:spPr/>
      <dgm:t>
        <a:bodyPr/>
        <a:lstStyle/>
        <a:p>
          <a:endParaRPr lang="en-US"/>
        </a:p>
      </dgm:t>
    </dgm:pt>
    <dgm:pt modelId="{29F46FAB-9E44-4580-9B10-EF3BD86E1594}" type="pres">
      <dgm:prSet presAssocID="{ADE1B52E-5372-46AD-A17B-0797E04BC371}" presName="hierChild1" presStyleCnt="0">
        <dgm:presLayoutVars>
          <dgm:chPref val="1"/>
          <dgm:dir/>
          <dgm:animOne val="branch"/>
          <dgm:animLvl val="lvl"/>
          <dgm:resizeHandles/>
        </dgm:presLayoutVars>
      </dgm:prSet>
      <dgm:spPr/>
    </dgm:pt>
    <dgm:pt modelId="{30B550DA-7907-41AF-8D5D-68FEFEECEE92}" type="pres">
      <dgm:prSet presAssocID="{1519B6EE-D9F1-46F4-BAF8-471983ABFFF7}" presName="hierRoot1" presStyleCnt="0"/>
      <dgm:spPr/>
    </dgm:pt>
    <dgm:pt modelId="{D7B76F8A-3A89-4095-B941-396050737F78}" type="pres">
      <dgm:prSet presAssocID="{1519B6EE-D9F1-46F4-BAF8-471983ABFFF7}" presName="composite" presStyleCnt="0"/>
      <dgm:spPr/>
    </dgm:pt>
    <dgm:pt modelId="{7A30FA64-5986-4AF0-9EE5-C4F2A3EAE395}" type="pres">
      <dgm:prSet presAssocID="{1519B6EE-D9F1-46F4-BAF8-471983ABFFF7}" presName="background" presStyleLbl="node0" presStyleIdx="0" presStyleCnt="2"/>
      <dgm:spPr/>
    </dgm:pt>
    <dgm:pt modelId="{37885093-8438-4C71-BAD1-CD2474675C39}" type="pres">
      <dgm:prSet presAssocID="{1519B6EE-D9F1-46F4-BAF8-471983ABFFF7}" presName="text" presStyleLbl="fgAcc0" presStyleIdx="0" presStyleCnt="2" custLinFactNeighborX="-598" custLinFactNeighborY="-8859">
        <dgm:presLayoutVars>
          <dgm:chPref val="3"/>
        </dgm:presLayoutVars>
      </dgm:prSet>
      <dgm:spPr/>
    </dgm:pt>
    <dgm:pt modelId="{A1DE43D9-7728-431B-9EF4-2077A94F0305}" type="pres">
      <dgm:prSet presAssocID="{1519B6EE-D9F1-46F4-BAF8-471983ABFFF7}" presName="hierChild2" presStyleCnt="0"/>
      <dgm:spPr/>
    </dgm:pt>
    <dgm:pt modelId="{D2156B9B-AA5E-4AD5-A830-F03F630705F3}" type="pres">
      <dgm:prSet presAssocID="{776638E7-B0E9-4F11-AB0A-729E078D6796}" presName="hierRoot1" presStyleCnt="0"/>
      <dgm:spPr/>
    </dgm:pt>
    <dgm:pt modelId="{D41F8F4F-87F7-497E-8D12-B2C4EEBBB798}" type="pres">
      <dgm:prSet presAssocID="{776638E7-B0E9-4F11-AB0A-729E078D6796}" presName="composite" presStyleCnt="0"/>
      <dgm:spPr/>
    </dgm:pt>
    <dgm:pt modelId="{58D6B987-9E58-4643-9840-4663E88BF193}" type="pres">
      <dgm:prSet presAssocID="{776638E7-B0E9-4F11-AB0A-729E078D6796}" presName="background" presStyleLbl="node0" presStyleIdx="1" presStyleCnt="2"/>
      <dgm:spPr/>
    </dgm:pt>
    <dgm:pt modelId="{99E76494-480B-4090-8E48-351BD5210D6A}" type="pres">
      <dgm:prSet presAssocID="{776638E7-B0E9-4F11-AB0A-729E078D6796}" presName="text" presStyleLbl="fgAcc0" presStyleIdx="1" presStyleCnt="2" custLinFactNeighborX="-2071" custLinFactNeighborY="-10296">
        <dgm:presLayoutVars>
          <dgm:chPref val="3"/>
        </dgm:presLayoutVars>
      </dgm:prSet>
      <dgm:spPr/>
    </dgm:pt>
    <dgm:pt modelId="{2AD2777B-2F2A-4671-A9E5-DC39325EC98A}" type="pres">
      <dgm:prSet presAssocID="{776638E7-B0E9-4F11-AB0A-729E078D6796}" presName="hierChild2" presStyleCnt="0"/>
      <dgm:spPr/>
    </dgm:pt>
  </dgm:ptLst>
  <dgm:cxnLst>
    <dgm:cxn modelId="{2606EA2B-4F8F-4D33-8C5F-7E59C47A26EC}" srcId="{ADE1B52E-5372-46AD-A17B-0797E04BC371}" destId="{1519B6EE-D9F1-46F4-BAF8-471983ABFFF7}" srcOrd="0" destOrd="0" parTransId="{5392FE91-7465-4B36-955B-26ED75AD00A2}" sibTransId="{D921D6C9-062E-40CC-8C1A-0EE5E8966B48}"/>
    <dgm:cxn modelId="{0A0E8154-76E0-4C75-9DA0-B8F535731F8C}" type="presOf" srcId="{1519B6EE-D9F1-46F4-BAF8-471983ABFFF7}" destId="{37885093-8438-4C71-BAD1-CD2474675C39}" srcOrd="0" destOrd="0" presId="urn:microsoft.com/office/officeart/2005/8/layout/hierarchy1"/>
    <dgm:cxn modelId="{69CE6677-C58A-4BD8-828F-C33BD60A0E55}" srcId="{ADE1B52E-5372-46AD-A17B-0797E04BC371}" destId="{776638E7-B0E9-4F11-AB0A-729E078D6796}" srcOrd="1" destOrd="0" parTransId="{958507B4-055C-465E-9310-5770A7C22FEC}" sibTransId="{5B94CF5F-4601-449D-94B3-953A6A8AB8D6}"/>
    <dgm:cxn modelId="{0F8C189E-7B87-4F23-A06E-D99E34B52D23}" type="presOf" srcId="{ADE1B52E-5372-46AD-A17B-0797E04BC371}" destId="{29F46FAB-9E44-4580-9B10-EF3BD86E1594}" srcOrd="0" destOrd="0" presId="urn:microsoft.com/office/officeart/2005/8/layout/hierarchy1"/>
    <dgm:cxn modelId="{1A880FB6-D4B1-436E-A2A3-8B9BCAA79F48}" type="presOf" srcId="{776638E7-B0E9-4F11-AB0A-729E078D6796}" destId="{99E76494-480B-4090-8E48-351BD5210D6A}" srcOrd="0" destOrd="0" presId="urn:microsoft.com/office/officeart/2005/8/layout/hierarchy1"/>
    <dgm:cxn modelId="{BA071FD0-94B6-4B1F-AB2F-84506F76C4A0}" type="presParOf" srcId="{29F46FAB-9E44-4580-9B10-EF3BD86E1594}" destId="{30B550DA-7907-41AF-8D5D-68FEFEECEE92}" srcOrd="0" destOrd="0" presId="urn:microsoft.com/office/officeart/2005/8/layout/hierarchy1"/>
    <dgm:cxn modelId="{82A449FB-0A82-4059-AB4B-0DD4A1CA86CD}" type="presParOf" srcId="{30B550DA-7907-41AF-8D5D-68FEFEECEE92}" destId="{D7B76F8A-3A89-4095-B941-396050737F78}" srcOrd="0" destOrd="0" presId="urn:microsoft.com/office/officeart/2005/8/layout/hierarchy1"/>
    <dgm:cxn modelId="{F3A90C9F-0A3E-4CA9-A04E-4D9722562751}" type="presParOf" srcId="{D7B76F8A-3A89-4095-B941-396050737F78}" destId="{7A30FA64-5986-4AF0-9EE5-C4F2A3EAE395}" srcOrd="0" destOrd="0" presId="urn:microsoft.com/office/officeart/2005/8/layout/hierarchy1"/>
    <dgm:cxn modelId="{8C6577EB-DE41-4546-A2C0-F60FD68DBA35}" type="presParOf" srcId="{D7B76F8A-3A89-4095-B941-396050737F78}" destId="{37885093-8438-4C71-BAD1-CD2474675C39}" srcOrd="1" destOrd="0" presId="urn:microsoft.com/office/officeart/2005/8/layout/hierarchy1"/>
    <dgm:cxn modelId="{57279953-4B13-4F1D-95E6-E7D4633FEB4B}" type="presParOf" srcId="{30B550DA-7907-41AF-8D5D-68FEFEECEE92}" destId="{A1DE43D9-7728-431B-9EF4-2077A94F0305}" srcOrd="1" destOrd="0" presId="urn:microsoft.com/office/officeart/2005/8/layout/hierarchy1"/>
    <dgm:cxn modelId="{C9134BB4-0A2F-4B3D-A070-2D080DB41C45}" type="presParOf" srcId="{29F46FAB-9E44-4580-9B10-EF3BD86E1594}" destId="{D2156B9B-AA5E-4AD5-A830-F03F630705F3}" srcOrd="1" destOrd="0" presId="urn:microsoft.com/office/officeart/2005/8/layout/hierarchy1"/>
    <dgm:cxn modelId="{73AE892E-0AE9-46D3-82E3-DC96EE82DA8A}" type="presParOf" srcId="{D2156B9B-AA5E-4AD5-A830-F03F630705F3}" destId="{D41F8F4F-87F7-497E-8D12-B2C4EEBBB798}" srcOrd="0" destOrd="0" presId="urn:microsoft.com/office/officeart/2005/8/layout/hierarchy1"/>
    <dgm:cxn modelId="{CE63B6CB-BF2A-44CC-B2BA-2F614AFD00D6}" type="presParOf" srcId="{D41F8F4F-87F7-497E-8D12-B2C4EEBBB798}" destId="{58D6B987-9E58-4643-9840-4663E88BF193}" srcOrd="0" destOrd="0" presId="urn:microsoft.com/office/officeart/2005/8/layout/hierarchy1"/>
    <dgm:cxn modelId="{E606CA75-1D37-40E1-A6BD-C98274E0EF83}" type="presParOf" srcId="{D41F8F4F-87F7-497E-8D12-B2C4EEBBB798}" destId="{99E76494-480B-4090-8E48-351BD5210D6A}" srcOrd="1" destOrd="0" presId="urn:microsoft.com/office/officeart/2005/8/layout/hierarchy1"/>
    <dgm:cxn modelId="{1ADC11FB-6E32-4AB5-9FE0-46A952FB6665}" type="presParOf" srcId="{D2156B9B-AA5E-4AD5-A830-F03F630705F3}" destId="{2AD2777B-2F2A-4671-A9E5-DC39325EC98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C33997-C3CB-4031-86B7-8BF81BA2AA9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3D196CB-A517-4780-AA82-F8B4809562DD}">
      <dgm:prSet custT="1"/>
      <dgm:spPr/>
      <dgm:t>
        <a:bodyPr/>
        <a:lstStyle/>
        <a:p>
          <a:pPr>
            <a:lnSpc>
              <a:spcPct val="100000"/>
            </a:lnSpc>
          </a:pPr>
          <a:r>
            <a:rPr lang="en-US" sz="1800" dirty="0"/>
            <a:t>In college football, running backs and quarterbacks suffer the hardest and most severe blows to the head.</a:t>
          </a:r>
        </a:p>
      </dgm:t>
    </dgm:pt>
    <dgm:pt modelId="{928767E7-E3D9-4F10-8346-99A6C7A827A6}" type="parTrans" cxnId="{B5842467-4987-4610-8495-CE311DBB97CC}">
      <dgm:prSet/>
      <dgm:spPr/>
      <dgm:t>
        <a:bodyPr/>
        <a:lstStyle/>
        <a:p>
          <a:endParaRPr lang="en-US"/>
        </a:p>
      </dgm:t>
    </dgm:pt>
    <dgm:pt modelId="{203CE091-5E74-48DD-8100-603A7694D522}" type="sibTrans" cxnId="{B5842467-4987-4610-8495-CE311DBB97CC}">
      <dgm:prSet/>
      <dgm:spPr/>
      <dgm:t>
        <a:bodyPr/>
        <a:lstStyle/>
        <a:p>
          <a:endParaRPr lang="en-US"/>
        </a:p>
      </dgm:t>
    </dgm:pt>
    <dgm:pt modelId="{49D120E2-6073-4A8D-8F39-630EFA2D8B6C}">
      <dgm:prSet/>
      <dgm:spPr/>
      <dgm:t>
        <a:bodyPr/>
        <a:lstStyle/>
        <a:p>
          <a:pPr>
            <a:lnSpc>
              <a:spcPct val="100000"/>
            </a:lnSpc>
          </a:pPr>
          <a:r>
            <a:rPr lang="en-US"/>
            <a:t>Linemen and linebackers suffer more head impacts during a game than players in other positions. </a:t>
          </a:r>
        </a:p>
      </dgm:t>
    </dgm:pt>
    <dgm:pt modelId="{DAF27B4B-315C-48F5-A4DF-197822D640AC}" type="parTrans" cxnId="{F6234385-5AB6-45BA-A35B-4DA1A48996BB}">
      <dgm:prSet/>
      <dgm:spPr/>
      <dgm:t>
        <a:bodyPr/>
        <a:lstStyle/>
        <a:p>
          <a:endParaRPr lang="en-US"/>
        </a:p>
      </dgm:t>
    </dgm:pt>
    <dgm:pt modelId="{B2222E3C-D662-47AF-AAB0-CDC6B73226F8}" type="sibTrans" cxnId="{F6234385-5AB6-45BA-A35B-4DA1A48996BB}">
      <dgm:prSet/>
      <dgm:spPr/>
      <dgm:t>
        <a:bodyPr/>
        <a:lstStyle/>
        <a:p>
          <a:endParaRPr lang="en-US"/>
        </a:p>
      </dgm:t>
    </dgm:pt>
    <dgm:pt modelId="{8F0A2A96-37CF-4BBB-8DE2-C75801AE99C5}" type="pres">
      <dgm:prSet presAssocID="{1AC33997-C3CB-4031-86B7-8BF81BA2AA90}" presName="root" presStyleCnt="0">
        <dgm:presLayoutVars>
          <dgm:dir/>
          <dgm:resizeHandles val="exact"/>
        </dgm:presLayoutVars>
      </dgm:prSet>
      <dgm:spPr/>
    </dgm:pt>
    <dgm:pt modelId="{01C81442-D8E6-4F75-8F8D-62EEF887FCA1}" type="pres">
      <dgm:prSet presAssocID="{C3D196CB-A517-4780-AA82-F8B4809562DD}" presName="compNode" presStyleCnt="0"/>
      <dgm:spPr/>
    </dgm:pt>
    <dgm:pt modelId="{5BB0CB2B-F2ED-417E-A2F9-BE06A58B73A6}" type="pres">
      <dgm:prSet presAssocID="{C3D196CB-A517-4780-AA82-F8B4809562D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ugby"/>
        </a:ext>
      </dgm:extLst>
    </dgm:pt>
    <dgm:pt modelId="{A92B57E8-EAD2-473B-9C38-D6B63C61F8B8}" type="pres">
      <dgm:prSet presAssocID="{C3D196CB-A517-4780-AA82-F8B4809562DD}" presName="spaceRect" presStyleCnt="0"/>
      <dgm:spPr/>
    </dgm:pt>
    <dgm:pt modelId="{4DCB6C3E-6EAC-4475-80E9-D7E131CA4739}" type="pres">
      <dgm:prSet presAssocID="{C3D196CB-A517-4780-AA82-F8B4809562DD}" presName="textRect" presStyleLbl="revTx" presStyleIdx="0" presStyleCnt="2">
        <dgm:presLayoutVars>
          <dgm:chMax val="1"/>
          <dgm:chPref val="1"/>
        </dgm:presLayoutVars>
      </dgm:prSet>
      <dgm:spPr/>
    </dgm:pt>
    <dgm:pt modelId="{A6B5A270-F77B-46FE-9590-FE72988E9196}" type="pres">
      <dgm:prSet presAssocID="{203CE091-5E74-48DD-8100-603A7694D522}" presName="sibTrans" presStyleCnt="0"/>
      <dgm:spPr/>
    </dgm:pt>
    <dgm:pt modelId="{72875CA4-6850-4DFA-875B-11AD228F8A05}" type="pres">
      <dgm:prSet presAssocID="{49D120E2-6073-4A8D-8F39-630EFA2D8B6C}" presName="compNode" presStyleCnt="0"/>
      <dgm:spPr/>
    </dgm:pt>
    <dgm:pt modelId="{12CE9F7C-6D04-4B60-9ECC-99900AD7AD34}" type="pres">
      <dgm:prSet presAssocID="{49D120E2-6073-4A8D-8F39-630EFA2D8B6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ort Balls"/>
        </a:ext>
      </dgm:extLst>
    </dgm:pt>
    <dgm:pt modelId="{E3C206D1-D839-4CF3-8916-8E3512BC57F9}" type="pres">
      <dgm:prSet presAssocID="{49D120E2-6073-4A8D-8F39-630EFA2D8B6C}" presName="spaceRect" presStyleCnt="0"/>
      <dgm:spPr/>
    </dgm:pt>
    <dgm:pt modelId="{30950086-99EE-4844-91B3-59711ED40260}" type="pres">
      <dgm:prSet presAssocID="{49D120E2-6073-4A8D-8F39-630EFA2D8B6C}" presName="textRect" presStyleLbl="revTx" presStyleIdx="1" presStyleCnt="2">
        <dgm:presLayoutVars>
          <dgm:chMax val="1"/>
          <dgm:chPref val="1"/>
        </dgm:presLayoutVars>
      </dgm:prSet>
      <dgm:spPr/>
    </dgm:pt>
  </dgm:ptLst>
  <dgm:cxnLst>
    <dgm:cxn modelId="{B5842467-4987-4610-8495-CE311DBB97CC}" srcId="{1AC33997-C3CB-4031-86B7-8BF81BA2AA90}" destId="{C3D196CB-A517-4780-AA82-F8B4809562DD}" srcOrd="0" destOrd="0" parTransId="{928767E7-E3D9-4F10-8346-99A6C7A827A6}" sibTransId="{203CE091-5E74-48DD-8100-603A7694D522}"/>
    <dgm:cxn modelId="{77077378-CA56-4278-8C0B-AC2DCAE0B6A8}" type="presOf" srcId="{49D120E2-6073-4A8D-8F39-630EFA2D8B6C}" destId="{30950086-99EE-4844-91B3-59711ED40260}" srcOrd="0" destOrd="0" presId="urn:microsoft.com/office/officeart/2018/2/layout/IconLabelList"/>
    <dgm:cxn modelId="{F6234385-5AB6-45BA-A35B-4DA1A48996BB}" srcId="{1AC33997-C3CB-4031-86B7-8BF81BA2AA90}" destId="{49D120E2-6073-4A8D-8F39-630EFA2D8B6C}" srcOrd="1" destOrd="0" parTransId="{DAF27B4B-315C-48F5-A4DF-197822D640AC}" sibTransId="{B2222E3C-D662-47AF-AAB0-CDC6B73226F8}"/>
    <dgm:cxn modelId="{EB991595-A233-4247-8E25-412F49FB272F}" type="presOf" srcId="{1AC33997-C3CB-4031-86B7-8BF81BA2AA90}" destId="{8F0A2A96-37CF-4BBB-8DE2-C75801AE99C5}" srcOrd="0" destOrd="0" presId="urn:microsoft.com/office/officeart/2018/2/layout/IconLabelList"/>
    <dgm:cxn modelId="{31ADB7B6-AC69-43E9-A3C1-F719B5F7D29F}" type="presOf" srcId="{C3D196CB-A517-4780-AA82-F8B4809562DD}" destId="{4DCB6C3E-6EAC-4475-80E9-D7E131CA4739}" srcOrd="0" destOrd="0" presId="urn:microsoft.com/office/officeart/2018/2/layout/IconLabelList"/>
    <dgm:cxn modelId="{E92351E7-3034-484C-A26D-D3F5E25EF68E}" type="presParOf" srcId="{8F0A2A96-37CF-4BBB-8DE2-C75801AE99C5}" destId="{01C81442-D8E6-4F75-8F8D-62EEF887FCA1}" srcOrd="0" destOrd="0" presId="urn:microsoft.com/office/officeart/2018/2/layout/IconLabelList"/>
    <dgm:cxn modelId="{F9356EEB-F86A-45B7-AF72-D836DA81CF34}" type="presParOf" srcId="{01C81442-D8E6-4F75-8F8D-62EEF887FCA1}" destId="{5BB0CB2B-F2ED-417E-A2F9-BE06A58B73A6}" srcOrd="0" destOrd="0" presId="urn:microsoft.com/office/officeart/2018/2/layout/IconLabelList"/>
    <dgm:cxn modelId="{10AF19ED-EA1A-479D-95D0-329678707368}" type="presParOf" srcId="{01C81442-D8E6-4F75-8F8D-62EEF887FCA1}" destId="{A92B57E8-EAD2-473B-9C38-D6B63C61F8B8}" srcOrd="1" destOrd="0" presId="urn:microsoft.com/office/officeart/2018/2/layout/IconLabelList"/>
    <dgm:cxn modelId="{ECF55EE7-FEA7-4439-BBA4-84756768F572}" type="presParOf" srcId="{01C81442-D8E6-4F75-8F8D-62EEF887FCA1}" destId="{4DCB6C3E-6EAC-4475-80E9-D7E131CA4739}" srcOrd="2" destOrd="0" presId="urn:microsoft.com/office/officeart/2018/2/layout/IconLabelList"/>
    <dgm:cxn modelId="{27B75956-FE21-4B12-BFFF-97155E73F7E7}" type="presParOf" srcId="{8F0A2A96-37CF-4BBB-8DE2-C75801AE99C5}" destId="{A6B5A270-F77B-46FE-9590-FE72988E9196}" srcOrd="1" destOrd="0" presId="urn:microsoft.com/office/officeart/2018/2/layout/IconLabelList"/>
    <dgm:cxn modelId="{BF99B6E1-DE40-409C-A1E1-07D3B0C266DD}" type="presParOf" srcId="{8F0A2A96-37CF-4BBB-8DE2-C75801AE99C5}" destId="{72875CA4-6850-4DFA-875B-11AD228F8A05}" srcOrd="2" destOrd="0" presId="urn:microsoft.com/office/officeart/2018/2/layout/IconLabelList"/>
    <dgm:cxn modelId="{D642EC53-0D2F-49AC-AA54-6F8484215E98}" type="presParOf" srcId="{72875CA4-6850-4DFA-875B-11AD228F8A05}" destId="{12CE9F7C-6D04-4B60-9ECC-99900AD7AD34}" srcOrd="0" destOrd="0" presId="urn:microsoft.com/office/officeart/2018/2/layout/IconLabelList"/>
    <dgm:cxn modelId="{EB601523-21E5-4420-B23C-38346CE8C26B}" type="presParOf" srcId="{72875CA4-6850-4DFA-875B-11AD228F8A05}" destId="{E3C206D1-D839-4CF3-8916-8E3512BC57F9}" srcOrd="1" destOrd="0" presId="urn:microsoft.com/office/officeart/2018/2/layout/IconLabelList"/>
    <dgm:cxn modelId="{C7D91332-28BB-4706-BA75-C68FF6BD6E6B}" type="presParOf" srcId="{72875CA4-6850-4DFA-875B-11AD228F8A05}" destId="{30950086-99EE-4844-91B3-59711ED4026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6DBE42-FB95-45E8-BBE1-08507B63C54D}"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B7A5B9D2-003A-4577-B545-69186FD22919}">
      <dgm:prSet custT="1"/>
      <dgm:spPr/>
      <dgm:t>
        <a:bodyPr/>
        <a:lstStyle/>
        <a:p>
          <a:pPr>
            <a:lnSpc>
              <a:spcPct val="100000"/>
            </a:lnSpc>
            <a:defRPr cap="all"/>
          </a:pPr>
          <a:r>
            <a:rPr lang="en-US" sz="1400" dirty="0"/>
            <a:t>The frequency of CTE in professional boxers is estimated to be 0.8 brain injuries per 10 round.</a:t>
          </a:r>
        </a:p>
      </dgm:t>
    </dgm:pt>
    <dgm:pt modelId="{8BB28794-79E6-4B1C-A645-2A7891A1C4FA}" type="parTrans" cxnId="{AF6B688F-9E98-471C-9B1A-D59CDD54B59D}">
      <dgm:prSet/>
      <dgm:spPr/>
      <dgm:t>
        <a:bodyPr/>
        <a:lstStyle/>
        <a:p>
          <a:endParaRPr lang="en-US"/>
        </a:p>
      </dgm:t>
    </dgm:pt>
    <dgm:pt modelId="{96D0F371-37EB-456D-A58F-2389490A0854}" type="sibTrans" cxnId="{AF6B688F-9E98-471C-9B1A-D59CDD54B59D}">
      <dgm:prSet/>
      <dgm:spPr/>
      <dgm:t>
        <a:bodyPr/>
        <a:lstStyle/>
        <a:p>
          <a:endParaRPr lang="en-US"/>
        </a:p>
      </dgm:t>
    </dgm:pt>
    <dgm:pt modelId="{83D4E681-9614-4194-BFC1-12F9768FBA88}">
      <dgm:prSet custT="1"/>
      <dgm:spPr/>
      <dgm:t>
        <a:bodyPr/>
        <a:lstStyle/>
        <a:p>
          <a:pPr>
            <a:lnSpc>
              <a:spcPct val="100000"/>
            </a:lnSpc>
            <a:defRPr cap="all"/>
          </a:pPr>
          <a:r>
            <a:rPr lang="en-US" sz="1600"/>
            <a:t>Approximately 20% of retired professional boxers developed CTE.</a:t>
          </a:r>
          <a:endParaRPr lang="en-US" sz="1600" dirty="0"/>
        </a:p>
      </dgm:t>
    </dgm:pt>
    <dgm:pt modelId="{7745A16B-7590-4792-9741-46492E4DFFA7}" type="parTrans" cxnId="{7C39802C-26EF-44D6-B67C-DEA8B2D52B41}">
      <dgm:prSet/>
      <dgm:spPr/>
      <dgm:t>
        <a:bodyPr/>
        <a:lstStyle/>
        <a:p>
          <a:endParaRPr lang="en-US"/>
        </a:p>
      </dgm:t>
    </dgm:pt>
    <dgm:pt modelId="{6429996A-DA32-4EEA-B7F0-138F0571E14F}" type="sibTrans" cxnId="{7C39802C-26EF-44D6-B67C-DEA8B2D52B41}">
      <dgm:prSet/>
      <dgm:spPr/>
      <dgm:t>
        <a:bodyPr/>
        <a:lstStyle/>
        <a:p>
          <a:endParaRPr lang="en-US"/>
        </a:p>
      </dgm:t>
    </dgm:pt>
    <dgm:pt modelId="{70E164EA-CE6F-4EF3-8C9E-630C554E96FF}" type="pres">
      <dgm:prSet presAssocID="{356DBE42-FB95-45E8-BBE1-08507B63C54D}" presName="root" presStyleCnt="0">
        <dgm:presLayoutVars>
          <dgm:dir/>
          <dgm:resizeHandles val="exact"/>
        </dgm:presLayoutVars>
      </dgm:prSet>
      <dgm:spPr/>
    </dgm:pt>
    <dgm:pt modelId="{03BA06B8-DDBF-42CE-A33C-0D6938C6E166}" type="pres">
      <dgm:prSet presAssocID="{B7A5B9D2-003A-4577-B545-69186FD22919}" presName="compNode" presStyleCnt="0"/>
      <dgm:spPr/>
    </dgm:pt>
    <dgm:pt modelId="{C46AF364-0F1A-4466-A3AD-17B9D4157C2C}" type="pres">
      <dgm:prSet presAssocID="{B7A5B9D2-003A-4577-B545-69186FD22919}" presName="iconBgRect" presStyleLbl="bgShp" presStyleIdx="0" presStyleCnt="2"/>
      <dgm:spPr/>
    </dgm:pt>
    <dgm:pt modelId="{A3DF1FED-D5C4-4531-81E4-EC4BE0E3C80B}" type="pres">
      <dgm:prSet presAssocID="{B7A5B9D2-003A-4577-B545-69186FD2291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umbbell"/>
        </a:ext>
      </dgm:extLst>
    </dgm:pt>
    <dgm:pt modelId="{8646DDB7-CEE7-4959-97CD-A53976CA2203}" type="pres">
      <dgm:prSet presAssocID="{B7A5B9D2-003A-4577-B545-69186FD22919}" presName="spaceRect" presStyleCnt="0"/>
      <dgm:spPr/>
    </dgm:pt>
    <dgm:pt modelId="{BF3EFBEF-6E75-406E-AD14-7CBC03597C08}" type="pres">
      <dgm:prSet presAssocID="{B7A5B9D2-003A-4577-B545-69186FD22919}" presName="textRect" presStyleLbl="revTx" presStyleIdx="0" presStyleCnt="2">
        <dgm:presLayoutVars>
          <dgm:chMax val="1"/>
          <dgm:chPref val="1"/>
        </dgm:presLayoutVars>
      </dgm:prSet>
      <dgm:spPr/>
    </dgm:pt>
    <dgm:pt modelId="{2CEA635B-DEEE-48D4-B11E-D406BB64EE1C}" type="pres">
      <dgm:prSet presAssocID="{96D0F371-37EB-456D-A58F-2389490A0854}" presName="sibTrans" presStyleCnt="0"/>
      <dgm:spPr/>
    </dgm:pt>
    <dgm:pt modelId="{CA15C671-3BFF-424F-965F-916A0639ED56}" type="pres">
      <dgm:prSet presAssocID="{83D4E681-9614-4194-BFC1-12F9768FBA88}" presName="compNode" presStyleCnt="0"/>
      <dgm:spPr/>
    </dgm:pt>
    <dgm:pt modelId="{F5ACD528-AE8C-408A-AAE9-3ACD92EDA87C}" type="pres">
      <dgm:prSet presAssocID="{83D4E681-9614-4194-BFC1-12F9768FBA88}" presName="iconBgRect" presStyleLbl="bgShp" presStyleIdx="1" presStyleCnt="2"/>
      <dgm:spPr/>
    </dgm:pt>
    <dgm:pt modelId="{F6923F47-7824-4CA7-8740-177E34B5684C}" type="pres">
      <dgm:prSet presAssocID="{83D4E681-9614-4194-BFC1-12F9768FBA8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ort Balls"/>
        </a:ext>
      </dgm:extLst>
    </dgm:pt>
    <dgm:pt modelId="{9084ED54-F477-4295-A31C-80BBACB25CF4}" type="pres">
      <dgm:prSet presAssocID="{83D4E681-9614-4194-BFC1-12F9768FBA88}" presName="spaceRect" presStyleCnt="0"/>
      <dgm:spPr/>
    </dgm:pt>
    <dgm:pt modelId="{24DA1302-CF89-4540-B6FB-CF45B1365484}" type="pres">
      <dgm:prSet presAssocID="{83D4E681-9614-4194-BFC1-12F9768FBA88}" presName="textRect" presStyleLbl="revTx" presStyleIdx="1" presStyleCnt="2">
        <dgm:presLayoutVars>
          <dgm:chMax val="1"/>
          <dgm:chPref val="1"/>
        </dgm:presLayoutVars>
      </dgm:prSet>
      <dgm:spPr/>
    </dgm:pt>
  </dgm:ptLst>
  <dgm:cxnLst>
    <dgm:cxn modelId="{7C39802C-26EF-44D6-B67C-DEA8B2D52B41}" srcId="{356DBE42-FB95-45E8-BBE1-08507B63C54D}" destId="{83D4E681-9614-4194-BFC1-12F9768FBA88}" srcOrd="1" destOrd="0" parTransId="{7745A16B-7590-4792-9741-46492E4DFFA7}" sibTransId="{6429996A-DA32-4EEA-B7F0-138F0571E14F}"/>
    <dgm:cxn modelId="{AF6B688F-9E98-471C-9B1A-D59CDD54B59D}" srcId="{356DBE42-FB95-45E8-BBE1-08507B63C54D}" destId="{B7A5B9D2-003A-4577-B545-69186FD22919}" srcOrd="0" destOrd="0" parTransId="{8BB28794-79E6-4B1C-A645-2A7891A1C4FA}" sibTransId="{96D0F371-37EB-456D-A58F-2389490A0854}"/>
    <dgm:cxn modelId="{09CC229A-425B-402C-BF92-EDA984D5C5CD}" type="presOf" srcId="{356DBE42-FB95-45E8-BBE1-08507B63C54D}" destId="{70E164EA-CE6F-4EF3-8C9E-630C554E96FF}" srcOrd="0" destOrd="0" presId="urn:microsoft.com/office/officeart/2018/5/layout/IconCircleLabelList"/>
    <dgm:cxn modelId="{39AAEAAD-6906-44B2-BA84-9F9E18668F1B}" type="presOf" srcId="{83D4E681-9614-4194-BFC1-12F9768FBA88}" destId="{24DA1302-CF89-4540-B6FB-CF45B1365484}" srcOrd="0" destOrd="0" presId="urn:microsoft.com/office/officeart/2018/5/layout/IconCircleLabelList"/>
    <dgm:cxn modelId="{2A441EBB-1607-41F3-89F1-77DEE8F90AAA}" type="presOf" srcId="{B7A5B9D2-003A-4577-B545-69186FD22919}" destId="{BF3EFBEF-6E75-406E-AD14-7CBC03597C08}" srcOrd="0" destOrd="0" presId="urn:microsoft.com/office/officeart/2018/5/layout/IconCircleLabelList"/>
    <dgm:cxn modelId="{6E2E601E-63DB-4B60-B191-D372D5D55873}" type="presParOf" srcId="{70E164EA-CE6F-4EF3-8C9E-630C554E96FF}" destId="{03BA06B8-DDBF-42CE-A33C-0D6938C6E166}" srcOrd="0" destOrd="0" presId="urn:microsoft.com/office/officeart/2018/5/layout/IconCircleLabelList"/>
    <dgm:cxn modelId="{99D124C1-4C48-4206-8F50-85F2CD7115AB}" type="presParOf" srcId="{03BA06B8-DDBF-42CE-A33C-0D6938C6E166}" destId="{C46AF364-0F1A-4466-A3AD-17B9D4157C2C}" srcOrd="0" destOrd="0" presId="urn:microsoft.com/office/officeart/2018/5/layout/IconCircleLabelList"/>
    <dgm:cxn modelId="{1F7C77C4-6E1A-4426-BC5B-E7FA5D647E54}" type="presParOf" srcId="{03BA06B8-DDBF-42CE-A33C-0D6938C6E166}" destId="{A3DF1FED-D5C4-4531-81E4-EC4BE0E3C80B}" srcOrd="1" destOrd="0" presId="urn:microsoft.com/office/officeart/2018/5/layout/IconCircleLabelList"/>
    <dgm:cxn modelId="{F33223BC-2C9F-45BE-949C-7A3BE95CCF58}" type="presParOf" srcId="{03BA06B8-DDBF-42CE-A33C-0D6938C6E166}" destId="{8646DDB7-CEE7-4959-97CD-A53976CA2203}" srcOrd="2" destOrd="0" presId="urn:microsoft.com/office/officeart/2018/5/layout/IconCircleLabelList"/>
    <dgm:cxn modelId="{FD4E51C8-E8EC-41E9-8E1D-814347AD8EA3}" type="presParOf" srcId="{03BA06B8-DDBF-42CE-A33C-0D6938C6E166}" destId="{BF3EFBEF-6E75-406E-AD14-7CBC03597C08}" srcOrd="3" destOrd="0" presId="urn:microsoft.com/office/officeart/2018/5/layout/IconCircleLabelList"/>
    <dgm:cxn modelId="{BAB1B3F2-0EB1-4A7D-AB89-602F04E27355}" type="presParOf" srcId="{70E164EA-CE6F-4EF3-8C9E-630C554E96FF}" destId="{2CEA635B-DEEE-48D4-B11E-D406BB64EE1C}" srcOrd="1" destOrd="0" presId="urn:microsoft.com/office/officeart/2018/5/layout/IconCircleLabelList"/>
    <dgm:cxn modelId="{4A8805BB-34AA-4936-AEDF-0EAB8C6E08FC}" type="presParOf" srcId="{70E164EA-CE6F-4EF3-8C9E-630C554E96FF}" destId="{CA15C671-3BFF-424F-965F-916A0639ED56}" srcOrd="2" destOrd="0" presId="urn:microsoft.com/office/officeart/2018/5/layout/IconCircleLabelList"/>
    <dgm:cxn modelId="{84CCFED3-9165-4E05-B590-4CAB25EBD3E3}" type="presParOf" srcId="{CA15C671-3BFF-424F-965F-916A0639ED56}" destId="{F5ACD528-AE8C-408A-AAE9-3ACD92EDA87C}" srcOrd="0" destOrd="0" presId="urn:microsoft.com/office/officeart/2018/5/layout/IconCircleLabelList"/>
    <dgm:cxn modelId="{7F712AA9-2FB1-4B2F-A6B9-45907F41FCC3}" type="presParOf" srcId="{CA15C671-3BFF-424F-965F-916A0639ED56}" destId="{F6923F47-7824-4CA7-8740-177E34B5684C}" srcOrd="1" destOrd="0" presId="urn:microsoft.com/office/officeart/2018/5/layout/IconCircleLabelList"/>
    <dgm:cxn modelId="{290C05A0-544D-413A-9E07-09B8E715D728}" type="presParOf" srcId="{CA15C671-3BFF-424F-965F-916A0639ED56}" destId="{9084ED54-F477-4295-A31C-80BBACB25CF4}" srcOrd="2" destOrd="0" presId="urn:microsoft.com/office/officeart/2018/5/layout/IconCircleLabelList"/>
    <dgm:cxn modelId="{AA50F364-0A7D-4F5F-8D01-8CA70BE0641B}" type="presParOf" srcId="{CA15C671-3BFF-424F-965F-916A0639ED56}" destId="{24DA1302-CF89-4540-B6FB-CF45B136548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CD73B-2F4B-463C-AE37-A9FF147AB4FD}">
      <dsp:nvSpPr>
        <dsp:cNvPr id="0" name=""/>
        <dsp:cNvSpPr/>
      </dsp:nvSpPr>
      <dsp:spPr>
        <a:xfrm>
          <a:off x="0" y="838078"/>
          <a:ext cx="3109905" cy="197479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45282A-9244-49F5-BED8-FC90212367AD}">
      <dsp:nvSpPr>
        <dsp:cNvPr id="0" name=""/>
        <dsp:cNvSpPr/>
      </dsp:nvSpPr>
      <dsp:spPr>
        <a:xfrm>
          <a:off x="345545" y="1166346"/>
          <a:ext cx="3109905" cy="197479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There were approximately 214,110 TBI-related hospitalizations in 2020 and 69,473 TBI-related deaths in 2021.</a:t>
          </a:r>
          <a:endParaRPr lang="en-US" sz="2000" kern="1200" dirty="0"/>
        </a:p>
      </dsp:txBody>
      <dsp:txXfrm>
        <a:off x="403385" y="1224186"/>
        <a:ext cx="2994225" cy="1859110"/>
      </dsp:txXfrm>
    </dsp:sp>
    <dsp:sp modelId="{0C0D0F02-C91D-4B23-A10B-4705C66FD9DC}">
      <dsp:nvSpPr>
        <dsp:cNvPr id="0" name=""/>
        <dsp:cNvSpPr/>
      </dsp:nvSpPr>
      <dsp:spPr>
        <a:xfrm>
          <a:off x="3800995" y="838078"/>
          <a:ext cx="3109905" cy="197479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18D202-0252-49C2-890A-FA3677F8D746}">
      <dsp:nvSpPr>
        <dsp:cNvPr id="0" name=""/>
        <dsp:cNvSpPr/>
      </dsp:nvSpPr>
      <dsp:spPr>
        <a:xfrm>
          <a:off x="4146540" y="1166346"/>
          <a:ext cx="3109905" cy="197479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This represents more than 586 TBI-related hospitalizations and 190 TBI-related deaths per day.</a:t>
          </a:r>
          <a:endParaRPr lang="en-US" sz="2000" kern="1200" dirty="0"/>
        </a:p>
      </dsp:txBody>
      <dsp:txXfrm>
        <a:off x="4204380" y="1224186"/>
        <a:ext cx="2994225" cy="1859110"/>
      </dsp:txXfrm>
    </dsp:sp>
    <dsp:sp modelId="{EDD871CE-F698-411F-99A9-AECDFA9C5939}">
      <dsp:nvSpPr>
        <dsp:cNvPr id="0" name=""/>
        <dsp:cNvSpPr/>
      </dsp:nvSpPr>
      <dsp:spPr>
        <a:xfrm>
          <a:off x="7601991" y="838078"/>
          <a:ext cx="3109905" cy="197479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1690F3-4989-46B6-AC4A-BC5640EB1685}">
      <dsp:nvSpPr>
        <dsp:cNvPr id="0" name=""/>
        <dsp:cNvSpPr/>
      </dsp:nvSpPr>
      <dsp:spPr>
        <a:xfrm>
          <a:off x="7947536" y="1166346"/>
          <a:ext cx="3109905" cy="197479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TBI was a diagnosis in more than 280,000 hospitalizations and 2.2 million ED visits. </a:t>
          </a:r>
        </a:p>
      </dsp:txBody>
      <dsp:txXfrm>
        <a:off x="8005376" y="1224186"/>
        <a:ext cx="2994225" cy="1859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0FA64-5986-4AF0-9EE5-C4F2A3EAE395}">
      <dsp:nvSpPr>
        <dsp:cNvPr id="0" name=""/>
        <dsp:cNvSpPr/>
      </dsp:nvSpPr>
      <dsp:spPr>
        <a:xfrm>
          <a:off x="63321" y="-236944"/>
          <a:ext cx="4217839" cy="267832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85093-8438-4C71-BAD1-CD2474675C39}">
      <dsp:nvSpPr>
        <dsp:cNvPr id="0" name=""/>
        <dsp:cNvSpPr/>
      </dsp:nvSpPr>
      <dsp:spPr>
        <a:xfrm>
          <a:off x="531970" y="208271"/>
          <a:ext cx="4217839" cy="267832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Males were nearly two times more likely to be hospitalized (79.9 age-adjusted rate versus 43.7) and three times more likely to die from a TBI than females (28.3 versus 8.4).</a:t>
          </a:r>
          <a:endParaRPr lang="en-US" sz="2300" kern="1200" dirty="0"/>
        </a:p>
      </dsp:txBody>
      <dsp:txXfrm>
        <a:off x="610416" y="286717"/>
        <a:ext cx="4060947" cy="2521435"/>
      </dsp:txXfrm>
    </dsp:sp>
    <dsp:sp modelId="{58D6B987-9E58-4643-9840-4663E88BF193}">
      <dsp:nvSpPr>
        <dsp:cNvPr id="0" name=""/>
        <dsp:cNvSpPr/>
      </dsp:nvSpPr>
      <dsp:spPr>
        <a:xfrm>
          <a:off x="5156329" y="-275432"/>
          <a:ext cx="4217839" cy="267832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E76494-480B-4090-8E48-351BD5210D6A}">
      <dsp:nvSpPr>
        <dsp:cNvPr id="0" name=""/>
        <dsp:cNvSpPr/>
      </dsp:nvSpPr>
      <dsp:spPr>
        <a:xfrm>
          <a:off x="5624978" y="169784"/>
          <a:ext cx="4217839" cy="267832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Estimated 25% of TBIs do not seek medical care and go unreported</a:t>
          </a:r>
        </a:p>
      </dsp:txBody>
      <dsp:txXfrm>
        <a:off x="5703424" y="248230"/>
        <a:ext cx="4060947" cy="2521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0CB2B-F2ED-417E-A2F9-BE06A58B73A6}">
      <dsp:nvSpPr>
        <dsp:cNvPr id="0" name=""/>
        <dsp:cNvSpPr/>
      </dsp:nvSpPr>
      <dsp:spPr>
        <a:xfrm>
          <a:off x="596931" y="1364740"/>
          <a:ext cx="951750" cy="951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B6C3E-6EAC-4475-80E9-D7E131CA4739}">
      <dsp:nvSpPr>
        <dsp:cNvPr id="0" name=""/>
        <dsp:cNvSpPr/>
      </dsp:nvSpPr>
      <dsp:spPr>
        <a:xfrm>
          <a:off x="15306" y="2781731"/>
          <a:ext cx="2115000" cy="168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In college football, running backs and quarterbacks suffer the hardest and most severe blows to the head.</a:t>
          </a:r>
        </a:p>
      </dsp:txBody>
      <dsp:txXfrm>
        <a:off x="15306" y="2781731"/>
        <a:ext cx="2115000" cy="1683281"/>
      </dsp:txXfrm>
    </dsp:sp>
    <dsp:sp modelId="{12CE9F7C-6D04-4B60-9ECC-99900AD7AD34}">
      <dsp:nvSpPr>
        <dsp:cNvPr id="0" name=""/>
        <dsp:cNvSpPr/>
      </dsp:nvSpPr>
      <dsp:spPr>
        <a:xfrm>
          <a:off x="3082056" y="1364740"/>
          <a:ext cx="951750" cy="951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950086-99EE-4844-91B3-59711ED40260}">
      <dsp:nvSpPr>
        <dsp:cNvPr id="0" name=""/>
        <dsp:cNvSpPr/>
      </dsp:nvSpPr>
      <dsp:spPr>
        <a:xfrm>
          <a:off x="2500431" y="2781731"/>
          <a:ext cx="2115000" cy="168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Linemen and linebackers suffer more head impacts during a game than players in other positions. </a:t>
          </a:r>
        </a:p>
      </dsp:txBody>
      <dsp:txXfrm>
        <a:off x="2500431" y="2781731"/>
        <a:ext cx="2115000" cy="16832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AF364-0F1A-4466-A3AD-17B9D4157C2C}">
      <dsp:nvSpPr>
        <dsp:cNvPr id="0" name=""/>
        <dsp:cNvSpPr/>
      </dsp:nvSpPr>
      <dsp:spPr>
        <a:xfrm>
          <a:off x="521833" y="1447353"/>
          <a:ext cx="1475437" cy="1475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DF1FED-D5C4-4531-81E4-EC4BE0E3C80B}">
      <dsp:nvSpPr>
        <dsp:cNvPr id="0" name=""/>
        <dsp:cNvSpPr/>
      </dsp:nvSpPr>
      <dsp:spPr>
        <a:xfrm>
          <a:off x="836271" y="1761791"/>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3EFBEF-6E75-406E-AD14-7CBC03597C08}">
      <dsp:nvSpPr>
        <dsp:cNvPr id="0" name=""/>
        <dsp:cNvSpPr/>
      </dsp:nvSpPr>
      <dsp:spPr>
        <a:xfrm>
          <a:off x="50177" y="3382353"/>
          <a:ext cx="2418750" cy="1000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The frequency of CTE in professional boxers is estimated to be 0.8 brain injuries per 10 round.</a:t>
          </a:r>
        </a:p>
      </dsp:txBody>
      <dsp:txXfrm>
        <a:off x="50177" y="3382353"/>
        <a:ext cx="2418750" cy="1000045"/>
      </dsp:txXfrm>
    </dsp:sp>
    <dsp:sp modelId="{F5ACD528-AE8C-408A-AAE9-3ACD92EDA87C}">
      <dsp:nvSpPr>
        <dsp:cNvPr id="0" name=""/>
        <dsp:cNvSpPr/>
      </dsp:nvSpPr>
      <dsp:spPr>
        <a:xfrm>
          <a:off x="3363864" y="1447353"/>
          <a:ext cx="1475437" cy="1475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923F47-7824-4CA7-8740-177E34B5684C}">
      <dsp:nvSpPr>
        <dsp:cNvPr id="0" name=""/>
        <dsp:cNvSpPr/>
      </dsp:nvSpPr>
      <dsp:spPr>
        <a:xfrm>
          <a:off x="3678302" y="1761791"/>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DA1302-CF89-4540-B6FB-CF45B1365484}">
      <dsp:nvSpPr>
        <dsp:cNvPr id="0" name=""/>
        <dsp:cNvSpPr/>
      </dsp:nvSpPr>
      <dsp:spPr>
        <a:xfrm>
          <a:off x="2892208" y="3382353"/>
          <a:ext cx="2418750" cy="1000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Approximately 20% of retired professional boxers developed CTE.</a:t>
          </a:r>
          <a:endParaRPr lang="en-US" sz="1600" kern="1200" dirty="0"/>
        </a:p>
      </dsp:txBody>
      <dsp:txXfrm>
        <a:off x="2892208" y="3382353"/>
        <a:ext cx="2418750" cy="10000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0.0281</cdr:x>
      <cdr:y>0.90833</cdr:y>
    </cdr:from>
    <cdr:to>
      <cdr:x>0.93339</cdr:x>
      <cdr:y>0.97083</cdr:y>
    </cdr:to>
    <cdr:sp macro="" textlink="">
      <cdr:nvSpPr>
        <cdr:cNvPr id="2" name="TextBox 1"/>
        <cdr:cNvSpPr txBox="1"/>
      </cdr:nvSpPr>
      <cdr:spPr>
        <a:xfrm xmlns:a="http://schemas.openxmlformats.org/drawingml/2006/main">
          <a:off x="266700" y="6229350"/>
          <a:ext cx="8591550"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Center for Disease Control. (2015, January 12). Traumatic Brain Injury in the United States: Fact Sheet. Retrieved from http://www.cdc.gov/traumaticbraininjury/get_the_facts.html </a:t>
          </a:r>
        </a:p>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C7B8E12F-8F7A-41B3-96D3-A44A54093218}" type="datetimeFigureOut">
              <a:rPr lang="en-US" smtClean="0"/>
              <a:t>2/13/2025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1FDF6AB4-7E7B-44E6-9741-8F827538DBDB}" type="slidenum">
              <a:rPr lang="en-US" smtClean="0"/>
              <a:t>‹#›</a:t>
            </a:fld>
            <a:endParaRPr lang="en-US"/>
          </a:p>
        </p:txBody>
      </p:sp>
    </p:spTree>
    <p:extLst>
      <p:ext uri="{BB962C8B-B14F-4D97-AF65-F5344CB8AC3E}">
        <p14:creationId xmlns:p14="http://schemas.microsoft.com/office/powerpoint/2010/main" val="283882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a:t>
            </a:r>
            <a:r>
              <a:rPr lang="en-US" dirty="0"/>
              <a:t> The major pathways associated with the progression of secondary injury after a traumatic brain injury. Microcirculatory derangements involve stenosis (1) and loss of microvasculature, and the blood–brain barrier may break down as a result of astrocyte foot processes swelling (2). Proliferation of astrocytes (“</a:t>
            </a:r>
            <a:r>
              <a:rPr lang="en-US" dirty="0" err="1"/>
              <a:t>astrogliosis</a:t>
            </a:r>
            <a:r>
              <a:rPr lang="en-US" dirty="0"/>
              <a:t>”) (3) is a characteristic of injuries to the central nervous system, and their dysfunction results in a reversal of glutamate uptake (4) and neuronal depolarization through </a:t>
            </a:r>
            <a:r>
              <a:rPr lang="en-US" dirty="0" err="1"/>
              <a:t>excitotoxic</a:t>
            </a:r>
            <a:r>
              <a:rPr lang="en-US" dirty="0"/>
              <a:t> mechanisms. In injuries to white and grey matter, calcium influx (5) is a key initiating event in a molecular cascades resulting in delayed cell death or dysfunction as well as delayed axonal disconnection. In neurons, calcium and zinc influx though channels in the AMPA and NMDA receptors results in excitotoxicity (6), generation of free radicals, mitochondrial dysfunction and postsynaptic receptor modifications. These mechanisms are not ubiquitous in the traumatized brain but are dependent on the subcellular routes of calcium influx and the degree of injury. Calcium influx into axons (7) initiates a series of protein degradation cascades that result in axonal disconnection (8). Inflammatory cells also mediate secondary injury, through the release of </a:t>
            </a:r>
            <a:r>
              <a:rPr lang="en-US" dirty="0" err="1"/>
              <a:t>proinflammatory</a:t>
            </a:r>
            <a:r>
              <a:rPr lang="en-US" dirty="0"/>
              <a:t> cytokines (9) that contribute to the activation of cell-death cascades or postsynaptic receptor modifications.</a:t>
            </a:r>
          </a:p>
        </p:txBody>
      </p:sp>
      <p:sp>
        <p:nvSpPr>
          <p:cNvPr id="4" name="Slide Number Placeholder 3"/>
          <p:cNvSpPr>
            <a:spLocks noGrp="1"/>
          </p:cNvSpPr>
          <p:nvPr>
            <p:ph type="sldNum" sz="quarter" idx="10"/>
          </p:nvPr>
        </p:nvSpPr>
        <p:spPr/>
        <p:txBody>
          <a:bodyPr/>
          <a:lstStyle/>
          <a:p>
            <a:fld id="{1FDF6AB4-7E7B-44E6-9741-8F827538DBDB}" type="slidenum">
              <a:rPr lang="en-US" smtClean="0"/>
              <a:t>34</a:t>
            </a:fld>
            <a:endParaRPr lang="en-US"/>
          </a:p>
        </p:txBody>
      </p:sp>
    </p:spTree>
    <p:extLst>
      <p:ext uri="{BB962C8B-B14F-4D97-AF65-F5344CB8AC3E}">
        <p14:creationId xmlns:p14="http://schemas.microsoft.com/office/powerpoint/2010/main" val="262721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682" indent="-469682">
              <a:buFont typeface="+mj-lt"/>
              <a:buAutoNum type="arabicPeriod"/>
            </a:pPr>
            <a:r>
              <a:rPr lang="en-US" dirty="0"/>
              <a:t>Nonspecific depolarization and initiation of action potentials.</a:t>
            </a:r>
          </a:p>
          <a:p>
            <a:pPr marL="469682" indent="-469682">
              <a:buFont typeface="+mj-lt"/>
              <a:buAutoNum type="arabicPeriod"/>
            </a:pPr>
            <a:r>
              <a:rPr lang="en-US" dirty="0"/>
              <a:t>Release of excitatory neurotransmitters (Glutamate).</a:t>
            </a:r>
          </a:p>
          <a:p>
            <a:pPr marL="469682" indent="-469682">
              <a:buFont typeface="+mj-lt"/>
              <a:buAutoNum type="arabicPeriod"/>
            </a:pPr>
            <a:r>
              <a:rPr lang="en-US" dirty="0"/>
              <a:t>Massive outpouring of potassium.</a:t>
            </a:r>
          </a:p>
          <a:p>
            <a:pPr marL="469682" indent="-469682">
              <a:buFont typeface="+mj-lt"/>
              <a:buAutoNum type="arabicPeriod"/>
            </a:pPr>
            <a:r>
              <a:rPr lang="en-US" dirty="0"/>
              <a:t>Membrane ionic pumps to restore homeostasis.</a:t>
            </a:r>
          </a:p>
          <a:p>
            <a:pPr marL="469682" indent="-469682">
              <a:buFont typeface="+mj-lt"/>
              <a:buAutoNum type="arabicPeriod"/>
            </a:pPr>
            <a:r>
              <a:rPr lang="en-US" dirty="0"/>
              <a:t>Increase of glucose.</a:t>
            </a:r>
          </a:p>
          <a:p>
            <a:pPr marL="469682" indent="-469682">
              <a:buFont typeface="+mj-lt"/>
              <a:buAutoNum type="arabicPeriod"/>
            </a:pPr>
            <a:r>
              <a:rPr lang="en-US" dirty="0"/>
              <a:t>Lactate accumulation</a:t>
            </a:r>
          </a:p>
          <a:p>
            <a:pPr marL="469682" indent="-469682">
              <a:buFont typeface="+mj-lt"/>
              <a:buAutoNum type="arabicPeriod"/>
            </a:pPr>
            <a:r>
              <a:rPr lang="en-US" dirty="0"/>
              <a:t>Massive calcium influx into cell.</a:t>
            </a:r>
          </a:p>
          <a:p>
            <a:pPr marL="469682" indent="-469682">
              <a:buFont typeface="+mj-lt"/>
              <a:buAutoNum type="arabicPeriod"/>
            </a:pPr>
            <a:r>
              <a:rPr lang="en-US" dirty="0"/>
              <a:t>Decreased energy (ATP) production</a:t>
            </a:r>
          </a:p>
          <a:p>
            <a:pPr marL="469682" indent="-469682">
              <a:buFont typeface="+mj-lt"/>
              <a:buAutoNum type="arabicPeriod"/>
            </a:pPr>
            <a:r>
              <a:rPr lang="en-US" dirty="0"/>
              <a:t>Cell apoptosis (death)</a:t>
            </a:r>
          </a:p>
          <a:p>
            <a:endParaRPr lang="en-US" dirty="0"/>
          </a:p>
        </p:txBody>
      </p:sp>
      <p:sp>
        <p:nvSpPr>
          <p:cNvPr id="4" name="Slide Number Placeholder 3"/>
          <p:cNvSpPr>
            <a:spLocks noGrp="1"/>
          </p:cNvSpPr>
          <p:nvPr>
            <p:ph type="sldNum" sz="quarter" idx="10"/>
          </p:nvPr>
        </p:nvSpPr>
        <p:spPr/>
        <p:txBody>
          <a:bodyPr/>
          <a:lstStyle/>
          <a:p>
            <a:fld id="{1FDF6AB4-7E7B-44E6-9741-8F827538DBDB}" type="slidenum">
              <a:rPr lang="en-US" smtClean="0"/>
              <a:t>37</a:t>
            </a:fld>
            <a:endParaRPr lang="en-US"/>
          </a:p>
        </p:txBody>
      </p:sp>
    </p:spTree>
    <p:extLst>
      <p:ext uri="{BB962C8B-B14F-4D97-AF65-F5344CB8AC3E}">
        <p14:creationId xmlns:p14="http://schemas.microsoft.com/office/powerpoint/2010/main" val="214714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 sizes less than 0.3 should be considered very small and difficult to detect in individual patients because the patient and control groups largely overlap.</a:t>
            </a:r>
          </a:p>
        </p:txBody>
      </p:sp>
      <p:sp>
        <p:nvSpPr>
          <p:cNvPr id="4" name="Slide Number Placeholder 3"/>
          <p:cNvSpPr>
            <a:spLocks noGrp="1"/>
          </p:cNvSpPr>
          <p:nvPr>
            <p:ph type="sldNum" sz="quarter" idx="10"/>
          </p:nvPr>
        </p:nvSpPr>
        <p:spPr/>
        <p:txBody>
          <a:bodyPr/>
          <a:lstStyle/>
          <a:p>
            <a:fld id="{1FDF6AB4-7E7B-44E6-9741-8F827538DBDB}" type="slidenum">
              <a:rPr lang="en-US" smtClean="0"/>
              <a:t>40</a:t>
            </a:fld>
            <a:endParaRPr lang="en-US"/>
          </a:p>
        </p:txBody>
      </p:sp>
    </p:spTree>
    <p:extLst>
      <p:ext uri="{BB962C8B-B14F-4D97-AF65-F5344CB8AC3E}">
        <p14:creationId xmlns:p14="http://schemas.microsoft.com/office/powerpoint/2010/main" val="185910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NFL1: 59-year-old linebacker with MCI, who experienced momentary loss of consciousness after each of two</a:t>
            </a:r>
          </a:p>
          <a:p>
            <a:r>
              <a:rPr lang="en-US" dirty="0"/>
              <a:t>concussions;</a:t>
            </a:r>
          </a:p>
          <a:p>
            <a:r>
              <a:rPr lang="en-US" dirty="0"/>
              <a:t>NFL2: 64-year-old quarterback with age-consistent memory impairment, who experienced momentary loss of</a:t>
            </a:r>
          </a:p>
          <a:p>
            <a:r>
              <a:rPr lang="en-US" dirty="0"/>
              <a:t>consciousness and 24-hour amnesia following one concussion;</a:t>
            </a:r>
          </a:p>
        </p:txBody>
      </p:sp>
      <p:sp>
        <p:nvSpPr>
          <p:cNvPr id="4" name="Slide Number Placeholder 3"/>
          <p:cNvSpPr>
            <a:spLocks noGrp="1"/>
          </p:cNvSpPr>
          <p:nvPr>
            <p:ph type="sldNum" sz="quarter" idx="10"/>
          </p:nvPr>
        </p:nvSpPr>
        <p:spPr/>
        <p:txBody>
          <a:bodyPr/>
          <a:lstStyle/>
          <a:p>
            <a:fld id="{1FDF6AB4-7E7B-44E6-9741-8F827538DBDB}" type="slidenum">
              <a:rPr lang="en-US" smtClean="0"/>
              <a:t>60</a:t>
            </a:fld>
            <a:endParaRPr lang="en-US"/>
          </a:p>
        </p:txBody>
      </p:sp>
    </p:spTree>
    <p:extLst>
      <p:ext uri="{BB962C8B-B14F-4D97-AF65-F5344CB8AC3E}">
        <p14:creationId xmlns:p14="http://schemas.microsoft.com/office/powerpoint/2010/main" val="3916774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931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647398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401332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18709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508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40020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897047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4236775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763306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tint val="95000"/>
                </a:prstClr>
              </a:solidFill>
              <a:effectLst/>
              <a:uLnTx/>
              <a:uFillTx/>
            </a:endParaRPr>
          </a:p>
        </p:txBody>
      </p:sp>
      <p:sp>
        <p:nvSpPr>
          <p:cNvPr id="6" name="Rectangle 10"/>
          <p:cNvSpPr>
            <a:spLocks noGrp="1" noChangeArrowheads="1"/>
          </p:cNvSpPr>
          <p:nvPr>
            <p:ph type="ftr" sz="quarter" idx="11"/>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tint val="95000"/>
                </a:prstClr>
              </a:solidFill>
              <a:effectLst/>
              <a:uLnTx/>
              <a:uFillTx/>
            </a:endParaRPr>
          </a:p>
        </p:txBody>
      </p:sp>
      <p:sp>
        <p:nvSpPr>
          <p:cNvPr id="7" name="Rectangle 11"/>
          <p:cNvSpPr>
            <a:spLocks noGrp="1" noChangeArrowheads="1"/>
          </p:cNvSpPr>
          <p:nvPr>
            <p:ph type="sldNum" sz="quarter" idx="12"/>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fld id="{AD8F5781-7894-4551-9B2F-AE2241FB855B}" type="slidenum">
              <a:rPr kumimoji="0" lang="en-US" sz="1800" b="0" i="0" u="none" strike="noStrike" kern="0" cap="none" spc="0" normalizeH="0" baseline="0" noProof="0">
                <a:ln>
                  <a:noFill/>
                </a:ln>
                <a:solidFill>
                  <a:prstClr val="black">
                    <a:tint val="9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prstClr val="black">
                  <a:tint val="95000"/>
                </a:prstClr>
              </a:solidFill>
              <a:effectLst/>
              <a:uLnTx/>
              <a:uFillTx/>
            </a:endParaRPr>
          </a:p>
        </p:txBody>
      </p:sp>
    </p:spTree>
    <p:extLst>
      <p:ext uri="{BB962C8B-B14F-4D97-AF65-F5344CB8AC3E}">
        <p14:creationId xmlns:p14="http://schemas.microsoft.com/office/powerpoint/2010/main" val="159899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F754E4B-5F8D-4906-AEE0-5034BB2A7AB0}" type="datetimeFigureOut">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2/13/2025</a:t>
            </a:fld>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1F27B67-8353-4810-9447-60D5E8AD3F4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7407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F754E4B-5F8D-4906-AEE0-5034BB2A7AB0}" type="datetimeFigureOut">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2/13/2025</a:t>
            </a:fld>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1F27B67-8353-4810-9447-60D5E8AD3F4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5597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F754E4B-5F8D-4906-AEE0-5034BB2A7AB0}" type="datetimeFigureOut">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2/13/2025</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Footer Placeholder 5"/>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1F27B67-8353-4810-9447-60D5E8AD3F4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7497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54670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27724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F754E4B-5F8D-4906-AEE0-5034BB2A7AB0}" type="datetimeFigureOut">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2/13/2025</a:t>
            </a:fld>
            <a:endParaRPr kumimoji="0" lang="en-US" sz="1800" b="0" i="0" u="none" strike="noStrike" kern="0" cap="none" spc="0" normalizeH="0" baseline="0" noProof="0" dirty="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1F27B67-8353-4810-9447-60D5E8AD3F4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75684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89B17E0-26B7-4C90-99AE-DE20ECA5A18F}" type="datetimeFigureOut">
              <a:rPr kumimoji="0" lang="en-US" sz="1800" b="0" i="0" u="none" strike="noStrike" kern="0" cap="none" spc="0" normalizeH="0" baseline="0" noProof="0" smtClean="0">
                <a:ln>
                  <a:noFill/>
                </a:ln>
                <a:solidFill>
                  <a:prstClr val="black">
                    <a:tint val="9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2/13/2025</a:t>
            </a:fld>
            <a:endParaRPr kumimoji="0" lang="en-US" sz="1800" b="0" i="0" u="none" strike="noStrike" kern="0" cap="none" spc="0" normalizeH="0" baseline="0" noProof="0" dirty="0">
              <a:ln>
                <a:noFill/>
              </a:ln>
              <a:solidFill>
                <a:prstClr val="black">
                  <a:tint val="95000"/>
                </a:prstClr>
              </a:solidFill>
              <a:effectLst/>
              <a:uLnTx/>
              <a:uFillTx/>
            </a:endParaRPr>
          </a:p>
        </p:txBody>
      </p:sp>
      <p:sp>
        <p:nvSpPr>
          <p:cNvPr id="6" name="Footer Placeholder 5"/>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tint val="95000"/>
                </a:prstClr>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E334E00-FDF4-4F96-BA1B-04B1162ACF24}" type="slidenum">
              <a:rPr kumimoji="0" lang="en-US" sz="1800" b="0" i="0" u="none" strike="noStrike" kern="0" cap="none" spc="0" normalizeH="0" baseline="0" noProof="0" smtClean="0">
                <a:ln>
                  <a:noFill/>
                </a:ln>
                <a:solidFill>
                  <a:prstClr val="black">
                    <a:tint val="9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prstClr val="black">
                  <a:tint val="95000"/>
                </a:prstClr>
              </a:solidFill>
              <a:effectLst/>
              <a:uLnTx/>
              <a:uFillTx/>
            </a:endParaRPr>
          </a:p>
        </p:txBody>
      </p:sp>
    </p:spTree>
    <p:extLst>
      <p:ext uri="{BB962C8B-B14F-4D97-AF65-F5344CB8AC3E}">
        <p14:creationId xmlns:p14="http://schemas.microsoft.com/office/powerpoint/2010/main" val="493294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89B17E0-26B7-4C90-99AE-DE20ECA5A18F}" type="datetimeFigureOut">
              <a:rPr kumimoji="0" lang="en-US" sz="1800" b="0" i="0" u="none" strike="noStrike" kern="0" cap="none" spc="0" normalizeH="0" baseline="0" noProof="0" smtClean="0">
                <a:ln>
                  <a:noFill/>
                </a:ln>
                <a:solidFill>
                  <a:prstClr val="black">
                    <a:tint val="9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2/13/2025</a:t>
            </a:fld>
            <a:endParaRPr kumimoji="0" lang="en-US" sz="1800" b="0" i="0" u="none" strike="noStrike" kern="0" cap="none" spc="0" normalizeH="0" baseline="0" noProof="0" dirty="0">
              <a:ln>
                <a:noFill/>
              </a:ln>
              <a:solidFill>
                <a:prstClr val="black">
                  <a:tint val="95000"/>
                </a:prstClr>
              </a:solidFill>
              <a:effectLst/>
              <a:uLnTx/>
              <a:uFillTx/>
            </a:endParaRPr>
          </a:p>
        </p:txBody>
      </p:sp>
      <p:sp>
        <p:nvSpPr>
          <p:cNvPr id="6" name="Footer Placeholder 5"/>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hade val="50000"/>
                </a:prstClr>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E334E00-FDF4-4F96-BA1B-04B1162ACF24}" type="slidenum">
              <a:rPr kumimoji="0" lang="en-US" sz="1800" b="0" i="0" u="none" strike="noStrike" kern="0" cap="none" spc="0" normalizeH="0" baseline="0" noProof="0" smtClean="0">
                <a:ln>
                  <a:noFill/>
                </a:ln>
                <a:solidFill>
                  <a:prstClr val="black">
                    <a:tint val="9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prstClr val="black">
                  <a:tint val="95000"/>
                </a:prstClr>
              </a:solidFill>
              <a:effectLst/>
              <a:uLnTx/>
              <a:uFillTx/>
            </a:endParaRPr>
          </a:p>
        </p:txBody>
      </p:sp>
    </p:spTree>
    <p:extLst>
      <p:ext uri="{BB962C8B-B14F-4D97-AF65-F5344CB8AC3E}">
        <p14:creationId xmlns:p14="http://schemas.microsoft.com/office/powerpoint/2010/main" val="334598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89B17E0-26B7-4C90-99AE-DE20ECA5A18F}" type="datetimeFigureOut">
              <a:rPr lang="en-US" smtClean="0">
                <a:solidFill>
                  <a:prstClr val="black">
                    <a:tint val="95000"/>
                  </a:prstClr>
                </a:solidFill>
              </a:rPr>
              <a:pPr/>
              <a:t>2/13/2025</a:t>
            </a:fld>
            <a:endParaRPr lang="en-US" dirty="0">
              <a:solidFill>
                <a:prstClr val="black">
                  <a:tint val="95000"/>
                </a:prst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solidFill>
                <a:prstClr val="black">
                  <a:tint val="95000"/>
                </a:prst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E334E00-FDF4-4F96-BA1B-04B1162ACF24}" type="slidenum">
              <a:rPr lang="en-US" smtClean="0">
                <a:solidFill>
                  <a:prstClr val="black">
                    <a:tint val="95000"/>
                  </a:prstClr>
                </a:solidFill>
              </a:rPr>
              <a:pPr/>
              <a:t>‹#›</a:t>
            </a:fld>
            <a:endParaRPr lang="en-US" dirty="0">
              <a:solidFill>
                <a:prstClr val="black">
                  <a:tint val="95000"/>
                </a:prstClr>
              </a:solidFill>
            </a:endParaRPr>
          </a:p>
        </p:txBody>
      </p:sp>
    </p:spTree>
    <p:extLst>
      <p:ext uri="{BB962C8B-B14F-4D97-AF65-F5344CB8AC3E}">
        <p14:creationId xmlns:p14="http://schemas.microsoft.com/office/powerpoint/2010/main" val="3213161538"/>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8"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doi.org/10.1186/2193-1801-1-2"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Neuron" TargetMode="External"/><Relationship Id="rId3" Type="http://schemas.openxmlformats.org/officeDocument/2006/relationships/hyperlink" Target="https://en.wikipedia.org/wiki/Inflammation" TargetMode="External"/><Relationship Id="rId7" Type="http://schemas.openxmlformats.org/officeDocument/2006/relationships/hyperlink" Target="https://en.wikipedia.org/wiki/Excitotoxicity" TargetMode="External"/><Relationship Id="rId2" Type="http://schemas.openxmlformats.org/officeDocument/2006/relationships/hyperlink" Target="https://en.wikipedia.org/wiki/Blood%E2%80%93brain_barrier" TargetMode="External"/><Relationship Id="rId1" Type="http://schemas.openxmlformats.org/officeDocument/2006/relationships/slideLayout" Target="../slideLayouts/slideLayout2.xml"/><Relationship Id="rId6" Type="http://schemas.openxmlformats.org/officeDocument/2006/relationships/hyperlink" Target="https://en.wikipedia.org/wiki/Glutamate" TargetMode="External"/><Relationship Id="rId5" Type="http://schemas.openxmlformats.org/officeDocument/2006/relationships/hyperlink" Target="https://en.wikipedia.org/wiki/Neurotransmitter" TargetMode="External"/><Relationship Id="rId4" Type="http://schemas.openxmlformats.org/officeDocument/2006/relationships/hyperlink" Target="https://en.wikipedia.org/wiki/Free_radical" TargetMode="External"/><Relationship Id="rId9" Type="http://schemas.openxmlformats.org/officeDocument/2006/relationships/hyperlink" Target="https://en.wikipedia.org/wiki/Mitochondri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mailto:Watson.dale@comcast.ne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85244"/>
            <a:ext cx="8534400" cy="1507067"/>
          </a:xfrm>
        </p:spPr>
        <p:txBody>
          <a:bodyPr>
            <a:normAutofit/>
          </a:bodyPr>
          <a:lstStyle/>
          <a:p>
            <a:r>
              <a:rPr lang="en-US" dirty="0"/>
              <a:t>Traumatic Brain Injury (TBI)</a:t>
            </a:r>
          </a:p>
        </p:txBody>
      </p:sp>
      <p:sp>
        <p:nvSpPr>
          <p:cNvPr id="3" name="Text Placeholder 2"/>
          <p:cNvSpPr>
            <a:spLocks noGrp="1"/>
          </p:cNvSpPr>
          <p:nvPr>
            <p:ph idx="1"/>
          </p:nvPr>
        </p:nvSpPr>
        <p:spPr>
          <a:xfrm>
            <a:off x="684212" y="2068511"/>
            <a:ext cx="8534400" cy="3615267"/>
          </a:xfrm>
        </p:spPr>
        <p:txBody>
          <a:bodyPr>
            <a:normAutofit/>
          </a:bodyPr>
          <a:lstStyle/>
          <a:p>
            <a:pPr marL="0" indent="0">
              <a:buNone/>
            </a:pPr>
            <a:endParaRPr lang="en-US" b="1" dirty="0">
              <a:solidFill>
                <a:schemeClr val="tx1"/>
              </a:solidFill>
            </a:endParaRPr>
          </a:p>
          <a:p>
            <a:pPr marL="0" indent="0">
              <a:buNone/>
            </a:pPr>
            <a:endParaRPr lang="en-US" b="1" dirty="0">
              <a:solidFill>
                <a:schemeClr val="tx1"/>
              </a:solidFill>
            </a:endParaRPr>
          </a:p>
          <a:p>
            <a:pPr marL="0" indent="0">
              <a:buNone/>
            </a:pPr>
            <a:r>
              <a:rPr lang="en-US" b="1" dirty="0">
                <a:solidFill>
                  <a:schemeClr val="tx1"/>
                </a:solidFill>
              </a:rPr>
              <a:t>Dale G. Watson, Ph.D. and Amy Armstrong, Esq.</a:t>
            </a:r>
          </a:p>
          <a:p>
            <a:pPr marL="0" indent="0">
              <a:buNone/>
            </a:pPr>
            <a:r>
              <a:rPr lang="en-US" dirty="0">
                <a:solidFill>
                  <a:schemeClr val="tx1"/>
                </a:solidFill>
              </a:rPr>
              <a:t>2025 Capital Case Defense Seminar</a:t>
            </a:r>
          </a:p>
          <a:p>
            <a:pPr marL="0" indent="0">
              <a:buNone/>
            </a:pPr>
            <a:r>
              <a:rPr lang="en-US" dirty="0">
                <a:solidFill>
                  <a:schemeClr val="tx1"/>
                </a:solidFill>
              </a:rPr>
              <a:t>February 16, 2025</a:t>
            </a:r>
          </a:p>
          <a:p>
            <a:pPr marL="0" indent="0">
              <a:buNone/>
            </a:pPr>
            <a:r>
              <a:rPr lang="en-US" dirty="0">
                <a:solidFill>
                  <a:schemeClr val="tx1"/>
                </a:solidFill>
              </a:rPr>
              <a:t>San Diego, CA</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03570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8FA09-02BB-E527-6B0A-4741CF7DC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F36A6-D043-5915-BED9-2E24B1F2B912}"/>
              </a:ext>
            </a:extLst>
          </p:cNvPr>
          <p:cNvSpPr>
            <a:spLocks noGrp="1"/>
          </p:cNvSpPr>
          <p:nvPr>
            <p:ph type="title"/>
          </p:nvPr>
        </p:nvSpPr>
        <p:spPr>
          <a:xfrm>
            <a:off x="1484309" y="1"/>
            <a:ext cx="10018713" cy="1314450"/>
          </a:xfrm>
        </p:spPr>
        <p:txBody>
          <a:bodyPr/>
          <a:lstStyle/>
          <a:p>
            <a:r>
              <a:rPr lang="en-US" dirty="0"/>
              <a:t>Glascow Coma Scale</a:t>
            </a:r>
          </a:p>
        </p:txBody>
      </p:sp>
      <p:sp>
        <p:nvSpPr>
          <p:cNvPr id="7" name="Content Placeholder 6">
            <a:extLst>
              <a:ext uri="{FF2B5EF4-FFF2-40B4-BE49-F238E27FC236}">
                <a16:creationId xmlns:a16="http://schemas.microsoft.com/office/drawing/2014/main" id="{8F58D314-4E14-5F1D-F89B-0D75D4BE9E9D}"/>
              </a:ext>
            </a:extLst>
          </p:cNvPr>
          <p:cNvSpPr>
            <a:spLocks noGrp="1"/>
          </p:cNvSpPr>
          <p:nvPr>
            <p:ph idx="1"/>
          </p:nvPr>
        </p:nvSpPr>
        <p:spPr>
          <a:xfrm>
            <a:off x="760412" y="1621366"/>
            <a:ext cx="8534400" cy="4135198"/>
          </a:xfrm>
        </p:spPr>
        <p:txBody>
          <a:bodyPr/>
          <a:lstStyle/>
          <a:p>
            <a:r>
              <a:rPr lang="en-US" b="1" dirty="0">
                <a:solidFill>
                  <a:schemeClr val="tx1"/>
                </a:solidFill>
              </a:rPr>
              <a:t>Total GCS Score</a:t>
            </a:r>
          </a:p>
          <a:p>
            <a:pPr>
              <a:buFont typeface="Arial" panose="020B0604020202020204" pitchFamily="34" charset="0"/>
              <a:buChar char="•"/>
            </a:pPr>
            <a:r>
              <a:rPr lang="en-US" b="1" dirty="0">
                <a:solidFill>
                  <a:schemeClr val="tx1"/>
                </a:solidFill>
              </a:rPr>
              <a:t>Range:</a:t>
            </a:r>
            <a:r>
              <a:rPr lang="en-US" dirty="0">
                <a:solidFill>
                  <a:schemeClr val="tx1"/>
                </a:solidFill>
              </a:rPr>
              <a:t> 3 to 15</a:t>
            </a:r>
          </a:p>
          <a:p>
            <a:pPr>
              <a:buFont typeface="Arial" panose="020B0604020202020204" pitchFamily="34" charset="0"/>
              <a:buChar char="•"/>
            </a:pPr>
            <a:r>
              <a:rPr lang="en-US" b="1" dirty="0">
                <a:solidFill>
                  <a:schemeClr val="tx1"/>
                </a:solidFill>
              </a:rPr>
              <a:t>Interpretation:</a:t>
            </a:r>
            <a:endParaRPr lang="en-US" dirty="0">
              <a:solidFill>
                <a:schemeClr val="tx1"/>
              </a:solidFill>
            </a:endParaRPr>
          </a:p>
          <a:p>
            <a:pPr marL="742950" lvl="1" indent="-285750">
              <a:buFont typeface="Arial" panose="020B0604020202020204" pitchFamily="34" charset="0"/>
              <a:buChar char="•"/>
            </a:pPr>
            <a:r>
              <a:rPr lang="en-US" sz="2000" b="1" dirty="0">
                <a:solidFill>
                  <a:schemeClr val="tx1"/>
                </a:solidFill>
              </a:rPr>
              <a:t>13–15:</a:t>
            </a:r>
            <a:r>
              <a:rPr lang="en-US" sz="2000" dirty="0">
                <a:solidFill>
                  <a:schemeClr val="tx1"/>
                </a:solidFill>
              </a:rPr>
              <a:t> Mild brain injury to normal</a:t>
            </a:r>
          </a:p>
          <a:p>
            <a:pPr marL="742950" lvl="1" indent="-285750">
              <a:buFont typeface="Arial" panose="020B0604020202020204" pitchFamily="34" charset="0"/>
              <a:buChar char="•"/>
            </a:pPr>
            <a:r>
              <a:rPr lang="en-US" sz="2000" b="1" dirty="0">
                <a:solidFill>
                  <a:schemeClr val="tx1"/>
                </a:solidFill>
              </a:rPr>
              <a:t>9–12:</a:t>
            </a:r>
            <a:r>
              <a:rPr lang="en-US" sz="2000" dirty="0">
                <a:solidFill>
                  <a:schemeClr val="tx1"/>
                </a:solidFill>
              </a:rPr>
              <a:t> Moderate brain injury</a:t>
            </a:r>
          </a:p>
          <a:p>
            <a:pPr marL="742950" lvl="1" indent="-285750">
              <a:buFont typeface="Arial" panose="020B0604020202020204" pitchFamily="34" charset="0"/>
              <a:buChar char="•"/>
            </a:pPr>
            <a:r>
              <a:rPr lang="en-US" sz="2000" b="1" dirty="0">
                <a:solidFill>
                  <a:schemeClr val="tx1"/>
                </a:solidFill>
              </a:rPr>
              <a:t>3–8:</a:t>
            </a:r>
            <a:r>
              <a:rPr lang="en-US" sz="2000" dirty="0">
                <a:solidFill>
                  <a:schemeClr val="tx1"/>
                </a:solidFill>
              </a:rPr>
              <a:t> Severe brain injury (a score of 8 or less is often considered a coma)</a:t>
            </a:r>
          </a:p>
          <a:p>
            <a:endParaRPr lang="en-US" dirty="0"/>
          </a:p>
        </p:txBody>
      </p:sp>
    </p:spTree>
    <p:extLst>
      <p:ext uri="{BB962C8B-B14F-4D97-AF65-F5344CB8AC3E}">
        <p14:creationId xmlns:p14="http://schemas.microsoft.com/office/powerpoint/2010/main" val="459470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0"/>
            <a:ext cx="10018713" cy="1259457"/>
          </a:xfrm>
        </p:spPr>
        <p:txBody>
          <a:bodyPr/>
          <a:lstStyle/>
          <a:p>
            <a:r>
              <a:rPr lang="en-US" dirty="0"/>
              <a:t>Types of Traumatic Brain Injury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42361393"/>
              </p:ext>
            </p:extLst>
          </p:nvPr>
        </p:nvGraphicFramePr>
        <p:xfrm>
          <a:off x="770562" y="1337095"/>
          <a:ext cx="10732463" cy="5242890"/>
        </p:xfrm>
        <a:graphic>
          <a:graphicData uri="http://schemas.openxmlformats.org/drawingml/2006/table">
            <a:tbl>
              <a:tblPr firstRow="1" bandRow="1">
                <a:tableStyleId>{5C22544A-7EE6-4342-B048-85BDC9FD1C3A}</a:tableStyleId>
              </a:tblPr>
              <a:tblGrid>
                <a:gridCol w="5827944">
                  <a:extLst>
                    <a:ext uri="{9D8B030D-6E8A-4147-A177-3AD203B41FA5}">
                      <a16:colId xmlns:a16="http://schemas.microsoft.com/office/drawing/2014/main" val="515015333"/>
                    </a:ext>
                  </a:extLst>
                </a:gridCol>
                <a:gridCol w="4904519">
                  <a:extLst>
                    <a:ext uri="{9D8B030D-6E8A-4147-A177-3AD203B41FA5}">
                      <a16:colId xmlns:a16="http://schemas.microsoft.com/office/drawing/2014/main" val="1392955059"/>
                    </a:ext>
                  </a:extLst>
                </a:gridCol>
              </a:tblGrid>
              <a:tr h="768760">
                <a:tc>
                  <a:txBody>
                    <a:bodyPr/>
                    <a:lstStyle/>
                    <a:p>
                      <a:r>
                        <a:rPr lang="en-US" sz="2400" dirty="0">
                          <a:solidFill>
                            <a:schemeClr val="bg2"/>
                          </a:solidFill>
                        </a:rPr>
                        <a:t>Injury</a:t>
                      </a:r>
                    </a:p>
                  </a:txBody>
                  <a:tcPr/>
                </a:tc>
                <a:tc>
                  <a:txBody>
                    <a:bodyPr/>
                    <a:lstStyle/>
                    <a:p>
                      <a:r>
                        <a:rPr lang="en-US" sz="2400" dirty="0">
                          <a:solidFill>
                            <a:schemeClr val="bg2"/>
                          </a:solidFill>
                        </a:rPr>
                        <a:t>Characteristics</a:t>
                      </a:r>
                    </a:p>
                  </a:txBody>
                  <a:tcPr/>
                </a:tc>
                <a:extLst>
                  <a:ext uri="{0D108BD9-81ED-4DB2-BD59-A6C34878D82A}">
                    <a16:rowId xmlns:a16="http://schemas.microsoft.com/office/drawing/2014/main" val="34638443"/>
                  </a:ext>
                </a:extLst>
              </a:tr>
              <a:tr h="768760">
                <a:tc>
                  <a:txBody>
                    <a:bodyPr/>
                    <a:lstStyle/>
                    <a:p>
                      <a:r>
                        <a:rPr lang="en-US" sz="2400" dirty="0"/>
                        <a:t>Mild Traumatic Brain Injury (mTBI)</a:t>
                      </a:r>
                    </a:p>
                  </a:txBody>
                  <a:tcPr/>
                </a:tc>
                <a:tc>
                  <a:txBody>
                    <a:bodyPr/>
                    <a:lstStyle/>
                    <a:p>
                      <a:r>
                        <a:rPr lang="en-US" sz="2400" dirty="0"/>
                        <a:t>Concussion / Mild Head Injury</a:t>
                      </a:r>
                    </a:p>
                  </a:txBody>
                  <a:tcPr/>
                </a:tc>
                <a:extLst>
                  <a:ext uri="{0D108BD9-81ED-4DB2-BD59-A6C34878D82A}">
                    <a16:rowId xmlns:a16="http://schemas.microsoft.com/office/drawing/2014/main" val="266170497"/>
                  </a:ext>
                </a:extLst>
              </a:tr>
              <a:tr h="1290690">
                <a:tc>
                  <a:txBody>
                    <a:bodyPr/>
                    <a:lstStyle/>
                    <a:p>
                      <a:r>
                        <a:rPr lang="en-US" sz="2400" dirty="0"/>
                        <a:t>mTBI with complications</a:t>
                      </a:r>
                    </a:p>
                  </a:txBody>
                  <a:tcPr/>
                </a:tc>
                <a:tc>
                  <a:txBody>
                    <a:bodyPr/>
                    <a:lstStyle/>
                    <a:p>
                      <a:r>
                        <a:rPr lang="en-US" sz="2400" dirty="0"/>
                        <a:t>Mild with evidence of neurological dysfunction (Post Concussion Syndrome)</a:t>
                      </a:r>
                    </a:p>
                  </a:txBody>
                  <a:tcPr/>
                </a:tc>
                <a:extLst>
                  <a:ext uri="{0D108BD9-81ED-4DB2-BD59-A6C34878D82A}">
                    <a16:rowId xmlns:a16="http://schemas.microsoft.com/office/drawing/2014/main" val="3248249994"/>
                  </a:ext>
                </a:extLst>
              </a:tr>
              <a:tr h="768760">
                <a:tc>
                  <a:txBody>
                    <a:bodyPr/>
                    <a:lstStyle/>
                    <a:p>
                      <a:r>
                        <a:rPr lang="en-US" sz="2400" dirty="0"/>
                        <a:t>Moderate / Severe TBI</a:t>
                      </a:r>
                    </a:p>
                  </a:txBody>
                  <a:tcPr/>
                </a:tc>
                <a:tc>
                  <a:txBody>
                    <a:bodyPr/>
                    <a:lstStyle/>
                    <a:p>
                      <a:r>
                        <a:rPr lang="en-US" sz="2400"/>
                        <a:t>See injury</a:t>
                      </a:r>
                      <a:r>
                        <a:rPr lang="en-US" sz="2400" baseline="0"/>
                        <a:t> characteristics</a:t>
                      </a:r>
                      <a:endParaRPr lang="en-US" sz="2400"/>
                    </a:p>
                  </a:txBody>
                  <a:tcPr/>
                </a:tc>
                <a:extLst>
                  <a:ext uri="{0D108BD9-81ED-4DB2-BD59-A6C34878D82A}">
                    <a16:rowId xmlns:a16="http://schemas.microsoft.com/office/drawing/2014/main" val="3497585084"/>
                  </a:ext>
                </a:extLst>
              </a:tr>
              <a:tr h="768760">
                <a:tc>
                  <a:txBody>
                    <a:bodyPr/>
                    <a:lstStyle/>
                    <a:p>
                      <a:r>
                        <a:rPr lang="en-US" sz="2400" dirty="0"/>
                        <a:t>Diffuse Axonal Injury (DAI)</a:t>
                      </a:r>
                    </a:p>
                  </a:txBody>
                  <a:tcPr/>
                </a:tc>
                <a:tc>
                  <a:txBody>
                    <a:bodyPr/>
                    <a:lstStyle/>
                    <a:p>
                      <a:r>
                        <a:rPr lang="en-US" sz="2400" dirty="0"/>
                        <a:t>Widespread tearing of neuronal axons</a:t>
                      </a:r>
                    </a:p>
                  </a:txBody>
                  <a:tcPr/>
                </a:tc>
                <a:extLst>
                  <a:ext uri="{0D108BD9-81ED-4DB2-BD59-A6C34878D82A}">
                    <a16:rowId xmlns:a16="http://schemas.microsoft.com/office/drawing/2014/main" val="1216241284"/>
                  </a:ext>
                </a:extLst>
              </a:tr>
              <a:tr h="768760">
                <a:tc>
                  <a:txBody>
                    <a:bodyPr/>
                    <a:lstStyle/>
                    <a:p>
                      <a:r>
                        <a:rPr lang="en-US" sz="2400" dirty="0"/>
                        <a:t>Chronic Traumatic Encephalopathy</a:t>
                      </a:r>
                      <a:r>
                        <a:rPr lang="en-US" sz="2400" baseline="0" dirty="0"/>
                        <a:t> (CTE)</a:t>
                      </a:r>
                      <a:endParaRPr lang="en-US" sz="2400" dirty="0"/>
                    </a:p>
                  </a:txBody>
                  <a:tcPr/>
                </a:tc>
                <a:tc>
                  <a:txBody>
                    <a:bodyPr/>
                    <a:lstStyle/>
                    <a:p>
                      <a:r>
                        <a:rPr lang="en-US" sz="2400" dirty="0"/>
                        <a:t>Result of multiple</a:t>
                      </a:r>
                      <a:r>
                        <a:rPr lang="en-US" sz="2400" baseline="0" dirty="0"/>
                        <a:t> concussive episodes</a:t>
                      </a:r>
                      <a:endParaRPr lang="en-US" sz="2400" dirty="0"/>
                    </a:p>
                  </a:txBody>
                  <a:tcPr/>
                </a:tc>
                <a:extLst>
                  <a:ext uri="{0D108BD9-81ED-4DB2-BD59-A6C34878D82A}">
                    <a16:rowId xmlns:a16="http://schemas.microsoft.com/office/drawing/2014/main" val="575549235"/>
                  </a:ext>
                </a:extLst>
              </a:tr>
            </a:tbl>
          </a:graphicData>
        </a:graphic>
      </p:graphicFrame>
    </p:spTree>
    <p:extLst>
      <p:ext uri="{BB962C8B-B14F-4D97-AF65-F5344CB8AC3E}">
        <p14:creationId xmlns:p14="http://schemas.microsoft.com/office/powerpoint/2010/main" val="100688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7E134C76-7FB4-4BB7-9322-DD8A4B179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47" name="Snip Single Corner Rectangle 17">
            <a:extLst>
              <a:ext uri="{FF2B5EF4-FFF2-40B4-BE49-F238E27FC236}">
                <a16:creationId xmlns:a16="http://schemas.microsoft.com/office/drawing/2014/main" id="{C0C57804-4F33-4D85-AA3E-DA0F214BB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4" name="Title 3"/>
          <p:cNvSpPr>
            <a:spLocks noGrp="1"/>
          </p:cNvSpPr>
          <p:nvPr>
            <p:ph type="title"/>
          </p:nvPr>
        </p:nvSpPr>
        <p:spPr>
          <a:xfrm>
            <a:off x="684212" y="685799"/>
            <a:ext cx="9678988" cy="3673474"/>
          </a:xfrm>
        </p:spPr>
        <p:txBody>
          <a:bodyPr vert="horz" lIns="91440" tIns="45720" rIns="91440" bIns="45720" rtlCol="0" anchor="b">
            <a:normAutofit/>
          </a:bodyPr>
          <a:lstStyle/>
          <a:p>
            <a:r>
              <a:rPr lang="en-US" sz="6000">
                <a:solidFill>
                  <a:schemeClr val="tx2"/>
                </a:solidFill>
              </a:rPr>
              <a:t>Prevalence of Traumatic Brain Injury (TBI)</a:t>
            </a:r>
          </a:p>
        </p:txBody>
      </p:sp>
      <p:sp>
        <p:nvSpPr>
          <p:cNvPr id="5" name="Text Placeholder 4"/>
          <p:cNvSpPr>
            <a:spLocks noGrp="1"/>
          </p:cNvSpPr>
          <p:nvPr>
            <p:ph type="body" idx="1"/>
          </p:nvPr>
        </p:nvSpPr>
        <p:spPr>
          <a:xfrm>
            <a:off x="684212" y="4648198"/>
            <a:ext cx="9678988" cy="1143002"/>
          </a:xfrm>
        </p:spPr>
        <p:txBody>
          <a:bodyPr vert="horz" lIns="91440" tIns="45720" rIns="91440" bIns="45720" rtlCol="0" anchor="t">
            <a:normAutofit/>
          </a:bodyPr>
          <a:lstStyle/>
          <a:p>
            <a:r>
              <a:rPr lang="en-US" sz="2100" dirty="0">
                <a:solidFill>
                  <a:schemeClr val="tx1">
                    <a:alpha val="80000"/>
                  </a:schemeClr>
                </a:solidFill>
              </a:rPr>
              <a:t>From concussion to chronic traumatic encephalopathy</a:t>
            </a:r>
          </a:p>
        </p:txBody>
      </p:sp>
    </p:spTree>
    <p:extLst>
      <p:ext uri="{BB962C8B-B14F-4D97-AF65-F5344CB8AC3E}">
        <p14:creationId xmlns:p14="http://schemas.microsoft.com/office/powerpoint/2010/main" val="223340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CA4A7-9071-89A9-6FB7-31C72D8FEE1C}"/>
              </a:ext>
            </a:extLst>
          </p:cNvPr>
          <p:cNvSpPr>
            <a:spLocks noGrp="1"/>
          </p:cNvSpPr>
          <p:nvPr>
            <p:ph type="title"/>
          </p:nvPr>
        </p:nvSpPr>
        <p:spPr/>
        <p:txBody>
          <a:bodyPr/>
          <a:lstStyle/>
          <a:p>
            <a:r>
              <a:rPr lang="en-US" dirty="0"/>
              <a:t>Updated </a:t>
            </a:r>
            <a:r>
              <a:rPr lang="en-US" dirty="0" err="1"/>
              <a:t>cdc</a:t>
            </a:r>
            <a:r>
              <a:rPr lang="en-US" dirty="0"/>
              <a:t> website information</a:t>
            </a:r>
          </a:p>
        </p:txBody>
      </p:sp>
      <p:sp>
        <p:nvSpPr>
          <p:cNvPr id="5" name="Content Placeholder 4">
            <a:extLst>
              <a:ext uri="{FF2B5EF4-FFF2-40B4-BE49-F238E27FC236}">
                <a16:creationId xmlns:a16="http://schemas.microsoft.com/office/drawing/2014/main" id="{EBDE2433-2931-9AF8-3EC4-789CE141BB31}"/>
              </a:ext>
            </a:extLst>
          </p:cNvPr>
          <p:cNvSpPr>
            <a:spLocks noGrp="1"/>
          </p:cNvSpPr>
          <p:nvPr>
            <p:ph idx="1"/>
          </p:nvPr>
        </p:nvSpPr>
        <p:spPr>
          <a:xfrm>
            <a:off x="684212" y="685800"/>
            <a:ext cx="10863552" cy="3615267"/>
          </a:xfrm>
        </p:spPr>
        <p:txBody>
          <a:bodyPr>
            <a:normAutofit/>
          </a:bodyPr>
          <a:lstStyle/>
          <a:p>
            <a:r>
              <a:rPr lang="en-US" sz="3600" b="0" i="0" dirty="0">
                <a:solidFill>
                  <a:srgbClr val="1C1D1F"/>
                </a:solidFill>
                <a:effectLst/>
                <a:highlight>
                  <a:srgbClr val="FFFF00"/>
                </a:highlight>
                <a:latin typeface="Nunito" pitchFamily="2" charset="0"/>
              </a:rPr>
              <a:t>CDC’s website is being modified to comply with President Trump’s Executive Orders.</a:t>
            </a:r>
            <a:endParaRPr lang="en-US" sz="3600" dirty="0">
              <a:highlight>
                <a:srgbClr val="FFFF00"/>
              </a:highlight>
            </a:endParaRPr>
          </a:p>
        </p:txBody>
      </p:sp>
    </p:spTree>
    <p:extLst>
      <p:ext uri="{BB962C8B-B14F-4D97-AF65-F5344CB8AC3E}">
        <p14:creationId xmlns:p14="http://schemas.microsoft.com/office/powerpoint/2010/main" val="6661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F0FAD9-56F7-9D1B-88D1-9E3FD0F99B5A}"/>
              </a:ext>
            </a:extLst>
          </p:cNvPr>
          <p:cNvPicPr>
            <a:picLocks noChangeAspect="1"/>
          </p:cNvPicPr>
          <p:nvPr/>
        </p:nvPicPr>
        <p:blipFill>
          <a:blip r:embed="rId2"/>
          <a:stretch>
            <a:fillRect/>
          </a:stretch>
        </p:blipFill>
        <p:spPr>
          <a:xfrm>
            <a:off x="588322" y="192881"/>
            <a:ext cx="10777383" cy="5974290"/>
          </a:xfrm>
          <a:prstGeom prst="rect">
            <a:avLst/>
          </a:prstGeom>
        </p:spPr>
      </p:pic>
      <p:sp>
        <p:nvSpPr>
          <p:cNvPr id="8" name="TextBox 7">
            <a:extLst>
              <a:ext uri="{FF2B5EF4-FFF2-40B4-BE49-F238E27FC236}">
                <a16:creationId xmlns:a16="http://schemas.microsoft.com/office/drawing/2014/main" id="{C8D034AB-9219-E037-8F84-A5763C581E19}"/>
              </a:ext>
            </a:extLst>
          </p:cNvPr>
          <p:cNvSpPr txBox="1"/>
          <p:nvPr/>
        </p:nvSpPr>
        <p:spPr>
          <a:xfrm>
            <a:off x="600075" y="6272213"/>
            <a:ext cx="10715625" cy="369332"/>
          </a:xfrm>
          <a:prstGeom prst="rect">
            <a:avLst/>
          </a:prstGeom>
          <a:noFill/>
        </p:spPr>
        <p:txBody>
          <a:bodyPr wrap="square" rtlCol="0">
            <a:spAutoFit/>
          </a:bodyPr>
          <a:lstStyle/>
          <a:p>
            <a:r>
              <a:rPr lang="en-US" dirty="0"/>
              <a:t>https://www.cdc.gov/traumatic-brain-injury/data-research/index.html</a:t>
            </a:r>
          </a:p>
        </p:txBody>
      </p:sp>
    </p:spTree>
    <p:extLst>
      <p:ext uri="{BB962C8B-B14F-4D97-AF65-F5344CB8AC3E}">
        <p14:creationId xmlns:p14="http://schemas.microsoft.com/office/powerpoint/2010/main" val="4064277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925" y="307258"/>
            <a:ext cx="10692186" cy="1507067"/>
          </a:xfrm>
        </p:spPr>
        <p:txBody>
          <a:bodyPr/>
          <a:lstStyle/>
          <a:p>
            <a:r>
              <a:rPr lang="en-US" dirty="0"/>
              <a:t>Prevalence of Traumatic Brain Injury</a:t>
            </a:r>
          </a:p>
        </p:txBody>
      </p:sp>
      <p:graphicFrame>
        <p:nvGraphicFramePr>
          <p:cNvPr id="9" name="Content Placeholder 2">
            <a:extLst>
              <a:ext uri="{FF2B5EF4-FFF2-40B4-BE49-F238E27FC236}">
                <a16:creationId xmlns:a16="http://schemas.microsoft.com/office/drawing/2014/main" id="{5011A807-CAD8-F60E-6594-A3526E5EBC7B}"/>
              </a:ext>
            </a:extLst>
          </p:cNvPr>
          <p:cNvGraphicFramePr>
            <a:graphicFrameLocks noGrp="1"/>
          </p:cNvGraphicFramePr>
          <p:nvPr>
            <p:ph idx="1"/>
            <p:extLst>
              <p:ext uri="{D42A27DB-BD31-4B8C-83A1-F6EECF244321}">
                <p14:modId xmlns:p14="http://schemas.microsoft.com/office/powerpoint/2010/main" val="552665366"/>
              </p:ext>
            </p:extLst>
          </p:nvPr>
        </p:nvGraphicFramePr>
        <p:xfrm>
          <a:off x="810839" y="1576552"/>
          <a:ext cx="11057442" cy="3979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459087" y="5555767"/>
            <a:ext cx="10324204" cy="369332"/>
          </a:xfrm>
          <a:prstGeom prst="rect">
            <a:avLst/>
          </a:prstGeom>
          <a:noFill/>
        </p:spPr>
        <p:txBody>
          <a:bodyPr wrap="square" rtlCol="0">
            <a:spAutoFit/>
          </a:bodyPr>
          <a:lstStyle/>
          <a:p>
            <a:r>
              <a:rPr lang="en-US" dirty="0"/>
              <a:t>https://www.cdc.gov/traumatic-brain-injury/data-research/facts-stats/index.html </a:t>
            </a:r>
          </a:p>
        </p:txBody>
      </p:sp>
    </p:spTree>
    <p:extLst>
      <p:ext uri="{BB962C8B-B14F-4D97-AF65-F5344CB8AC3E}">
        <p14:creationId xmlns:p14="http://schemas.microsoft.com/office/powerpoint/2010/main" val="4254544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55" y="236948"/>
            <a:ext cx="10414712" cy="1507067"/>
          </a:xfrm>
        </p:spPr>
        <p:txBody>
          <a:bodyPr/>
          <a:lstStyle/>
          <a:p>
            <a:r>
              <a:rPr lang="en-US" dirty="0"/>
              <a:t>Prevalence of Traumatic Brain Injury</a:t>
            </a:r>
          </a:p>
        </p:txBody>
      </p:sp>
      <p:graphicFrame>
        <p:nvGraphicFramePr>
          <p:cNvPr id="6" name="Content Placeholder 2">
            <a:extLst>
              <a:ext uri="{FF2B5EF4-FFF2-40B4-BE49-F238E27FC236}">
                <a16:creationId xmlns:a16="http://schemas.microsoft.com/office/drawing/2014/main" id="{8A693A8D-E42A-9483-E753-F2AB66372CBA}"/>
              </a:ext>
            </a:extLst>
          </p:cNvPr>
          <p:cNvGraphicFramePr>
            <a:graphicFrameLocks noGrp="1"/>
          </p:cNvGraphicFramePr>
          <p:nvPr>
            <p:ph idx="1"/>
            <p:extLst>
              <p:ext uri="{D42A27DB-BD31-4B8C-83A1-F6EECF244321}">
                <p14:modId xmlns:p14="http://schemas.microsoft.com/office/powerpoint/2010/main" val="2173228222"/>
              </p:ext>
            </p:extLst>
          </p:nvPr>
        </p:nvGraphicFramePr>
        <p:xfrm>
          <a:off x="1484311" y="2227383"/>
          <a:ext cx="10018713"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84311" y="5543755"/>
            <a:ext cx="9056077" cy="369332"/>
          </a:xfrm>
          <a:prstGeom prst="rect">
            <a:avLst/>
          </a:prstGeom>
          <a:noFill/>
        </p:spPr>
        <p:txBody>
          <a:bodyPr wrap="square" rtlCol="0">
            <a:spAutoFit/>
          </a:bodyPr>
          <a:lstStyle/>
          <a:p>
            <a:pPr lvl="0"/>
            <a:r>
              <a:rPr lang="en-US" dirty="0">
                <a:effectLst/>
              </a:rPr>
              <a:t>https://www.cdc.gov/traumatic-brain-injury/data-research/index.html</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07966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9EB29-2306-AFDD-7964-48B3E515DB3D}"/>
              </a:ext>
            </a:extLst>
          </p:cNvPr>
          <p:cNvSpPr>
            <a:spLocks noGrp="1"/>
          </p:cNvSpPr>
          <p:nvPr>
            <p:ph type="title"/>
          </p:nvPr>
        </p:nvSpPr>
        <p:spPr/>
        <p:txBody>
          <a:bodyPr/>
          <a:lstStyle/>
          <a:p>
            <a:r>
              <a:rPr lang="en-US" dirty="0"/>
              <a:t>Groups at increased risk of </a:t>
            </a:r>
            <a:r>
              <a:rPr lang="en-US" dirty="0" err="1"/>
              <a:t>tbi</a:t>
            </a:r>
            <a:endParaRPr lang="en-US" dirty="0"/>
          </a:p>
        </p:txBody>
      </p:sp>
      <p:sp>
        <p:nvSpPr>
          <p:cNvPr id="5" name="Content Placeholder 4">
            <a:extLst>
              <a:ext uri="{FF2B5EF4-FFF2-40B4-BE49-F238E27FC236}">
                <a16:creationId xmlns:a16="http://schemas.microsoft.com/office/drawing/2014/main" id="{9CD053B0-C7BE-2B10-BCF5-F63DE794006B}"/>
              </a:ext>
            </a:extLst>
          </p:cNvPr>
          <p:cNvSpPr>
            <a:spLocks noGrp="1"/>
          </p:cNvSpPr>
          <p:nvPr>
            <p:ph idx="1"/>
          </p:nvPr>
        </p:nvSpPr>
        <p:spPr>
          <a:xfrm>
            <a:off x="684211" y="685800"/>
            <a:ext cx="9338469" cy="4171950"/>
          </a:xfrm>
        </p:spPr>
        <p:txBody>
          <a:bodyPr>
            <a:normAutofit/>
          </a:bodyPr>
          <a:lstStyle/>
          <a:p>
            <a:pPr algn="l">
              <a:buFont typeface="Arial" panose="020B0604020202020204" pitchFamily="34" charset="0"/>
              <a:buChar char="•"/>
            </a:pPr>
            <a:r>
              <a:rPr lang="en-US" b="0" i="0" dirty="0">
                <a:solidFill>
                  <a:schemeClr val="tx1"/>
                </a:solidFill>
                <a:effectLst/>
                <a:latin typeface="Nunito" pitchFamily="2" charset="0"/>
              </a:rPr>
              <a:t>Racial and ethnic minorities</a:t>
            </a:r>
          </a:p>
          <a:p>
            <a:pPr algn="l">
              <a:buFont typeface="Arial" panose="020B0604020202020204" pitchFamily="34" charset="0"/>
              <a:buChar char="•"/>
            </a:pPr>
            <a:r>
              <a:rPr lang="en-US" b="0" i="0" dirty="0">
                <a:solidFill>
                  <a:schemeClr val="tx1"/>
                </a:solidFill>
                <a:effectLst/>
                <a:latin typeface="Nunito" pitchFamily="2" charset="0"/>
              </a:rPr>
              <a:t>Service members and veterans</a:t>
            </a:r>
          </a:p>
          <a:p>
            <a:pPr algn="l">
              <a:buFont typeface="Arial" panose="020B0604020202020204" pitchFamily="34" charset="0"/>
              <a:buChar char="•"/>
            </a:pPr>
            <a:r>
              <a:rPr lang="en-US" b="0" i="0" dirty="0">
                <a:solidFill>
                  <a:schemeClr val="tx1"/>
                </a:solidFill>
                <a:effectLst/>
                <a:latin typeface="Nunito" pitchFamily="2" charset="0"/>
              </a:rPr>
              <a:t>People who experience homelessness</a:t>
            </a:r>
          </a:p>
          <a:p>
            <a:pPr algn="l">
              <a:buFont typeface="Arial" panose="020B0604020202020204" pitchFamily="34" charset="0"/>
              <a:buChar char="•"/>
            </a:pPr>
            <a:r>
              <a:rPr lang="en-US" b="0" i="0" dirty="0">
                <a:solidFill>
                  <a:schemeClr val="tx1"/>
                </a:solidFill>
                <a:effectLst/>
                <a:latin typeface="Nunito" pitchFamily="2" charset="0"/>
              </a:rPr>
              <a:t>People who are in correctional and detention facilities</a:t>
            </a:r>
          </a:p>
          <a:p>
            <a:pPr lvl="1">
              <a:buFont typeface="Arial" panose="020B0604020202020204" pitchFamily="34" charset="0"/>
              <a:buChar char="•"/>
            </a:pPr>
            <a:r>
              <a:rPr lang="en-US" b="0" i="0" dirty="0">
                <a:solidFill>
                  <a:schemeClr val="tx1"/>
                </a:solidFill>
                <a:effectLst/>
                <a:latin typeface="Nunito" pitchFamily="2" charset="0"/>
              </a:rPr>
              <a:t>Many people in correctional or detention facilities have a history of one or more TBIs</a:t>
            </a:r>
          </a:p>
          <a:p>
            <a:pPr lvl="1">
              <a:buFont typeface="Arial" panose="020B0604020202020204" pitchFamily="34" charset="0"/>
              <a:buChar char="•"/>
            </a:pPr>
            <a:r>
              <a:rPr lang="en-US" b="0" i="0" dirty="0">
                <a:solidFill>
                  <a:schemeClr val="tx1"/>
                </a:solidFill>
                <a:effectLst/>
                <a:latin typeface="Nunito" pitchFamily="2" charset="0"/>
              </a:rPr>
              <a:t>TBI symptoms may contribute to situations that increase the chance for disciplinary action</a:t>
            </a:r>
          </a:p>
          <a:p>
            <a:pPr algn="l">
              <a:buFont typeface="Arial" panose="020B0604020202020204" pitchFamily="34" charset="0"/>
              <a:buChar char="•"/>
            </a:pPr>
            <a:r>
              <a:rPr lang="en-US" b="0" i="0" dirty="0">
                <a:solidFill>
                  <a:schemeClr val="tx1"/>
                </a:solidFill>
                <a:effectLst/>
                <a:latin typeface="Nunito" pitchFamily="2" charset="0"/>
              </a:rPr>
              <a:t>Survivors of intimate partner violence</a:t>
            </a:r>
          </a:p>
          <a:p>
            <a:pPr algn="l">
              <a:buFont typeface="Arial" panose="020B0604020202020204" pitchFamily="34" charset="0"/>
              <a:buChar char="•"/>
            </a:pPr>
            <a:r>
              <a:rPr lang="en-US" b="0" i="0" dirty="0">
                <a:solidFill>
                  <a:schemeClr val="tx1"/>
                </a:solidFill>
                <a:effectLst/>
                <a:latin typeface="Nunito" pitchFamily="2" charset="0"/>
              </a:rPr>
              <a:t>People living in rural areas</a:t>
            </a:r>
          </a:p>
          <a:p>
            <a:endParaRPr lang="en-US" dirty="0"/>
          </a:p>
        </p:txBody>
      </p:sp>
      <p:sp>
        <p:nvSpPr>
          <p:cNvPr id="6" name="TextBox 5">
            <a:extLst>
              <a:ext uri="{FF2B5EF4-FFF2-40B4-BE49-F238E27FC236}">
                <a16:creationId xmlns:a16="http://schemas.microsoft.com/office/drawing/2014/main" id="{9097910F-E0E8-77FA-025B-7FE67C3626FE}"/>
              </a:ext>
            </a:extLst>
          </p:cNvPr>
          <p:cNvSpPr txBox="1"/>
          <p:nvPr/>
        </p:nvSpPr>
        <p:spPr>
          <a:xfrm>
            <a:off x="775855" y="5902036"/>
            <a:ext cx="10467109" cy="369332"/>
          </a:xfrm>
          <a:prstGeom prst="rect">
            <a:avLst/>
          </a:prstGeom>
          <a:noFill/>
        </p:spPr>
        <p:txBody>
          <a:bodyPr wrap="square" rtlCol="0">
            <a:spAutoFit/>
          </a:bodyPr>
          <a:lstStyle/>
          <a:p>
            <a:r>
              <a:rPr lang="en-US" dirty="0"/>
              <a:t>https://www.cdc.gov/traumatic-brain-injury/data-research/facts-stats/index.html</a:t>
            </a:r>
          </a:p>
        </p:txBody>
      </p:sp>
    </p:spTree>
    <p:extLst>
      <p:ext uri="{BB962C8B-B14F-4D97-AF65-F5344CB8AC3E}">
        <p14:creationId xmlns:p14="http://schemas.microsoft.com/office/powerpoint/2010/main" val="396362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0"/>
            <a:ext cx="10018713" cy="1752599"/>
          </a:xfrm>
        </p:spPr>
        <p:txBody>
          <a:bodyPr/>
          <a:lstStyle/>
          <a:p>
            <a:r>
              <a:rPr lang="en-US" dirty="0"/>
              <a:t>Mild TBI (mTBI)</a:t>
            </a:r>
          </a:p>
        </p:txBody>
      </p:sp>
      <p:sp>
        <p:nvSpPr>
          <p:cNvPr id="3" name="Content Placeholder 2"/>
          <p:cNvSpPr>
            <a:spLocks noGrp="1"/>
          </p:cNvSpPr>
          <p:nvPr>
            <p:ph idx="1"/>
          </p:nvPr>
        </p:nvSpPr>
        <p:spPr>
          <a:xfrm>
            <a:off x="441790" y="1464067"/>
            <a:ext cx="11061234" cy="3412733"/>
          </a:xfrm>
        </p:spPr>
        <p:txBody>
          <a:bodyPr anchor="t">
            <a:normAutofit/>
          </a:bodyPr>
          <a:lstStyle/>
          <a:p>
            <a:r>
              <a:rPr lang="en-US" sz="2400" dirty="0">
                <a:solidFill>
                  <a:schemeClr val="tx1"/>
                </a:solidFill>
              </a:rPr>
              <a:t>The average incidence of mTBI was 503.1/100 000</a:t>
            </a:r>
          </a:p>
          <a:p>
            <a:r>
              <a:rPr lang="en-US" sz="2400" dirty="0">
                <a:solidFill>
                  <a:schemeClr val="tx1"/>
                </a:solidFill>
              </a:rPr>
              <a:t>Peaks among males (590/100 000)</a:t>
            </a:r>
          </a:p>
          <a:p>
            <a:r>
              <a:rPr lang="en-US" sz="2400" dirty="0">
                <a:solidFill>
                  <a:schemeClr val="tx1"/>
                </a:solidFill>
              </a:rPr>
              <a:t>American Indians/Alaska Natives (1,026/100 000) </a:t>
            </a:r>
          </a:p>
          <a:p>
            <a:r>
              <a:rPr lang="en-US" sz="2400" dirty="0">
                <a:solidFill>
                  <a:schemeClr val="tx1"/>
                </a:solidFill>
              </a:rPr>
              <a:t>There are approximately 100,000 to 300,000 concussive episodes occurring in the game of American football alone each year.</a:t>
            </a:r>
          </a:p>
          <a:p>
            <a:endParaRPr lang="en-US" dirty="0"/>
          </a:p>
        </p:txBody>
      </p:sp>
      <p:sp>
        <p:nvSpPr>
          <p:cNvPr id="4" name="TextBox 3"/>
          <p:cNvSpPr txBox="1"/>
          <p:nvPr/>
        </p:nvSpPr>
        <p:spPr>
          <a:xfrm>
            <a:off x="816797" y="4700427"/>
            <a:ext cx="10361486" cy="1477328"/>
          </a:xfrm>
          <a:prstGeom prst="rect">
            <a:avLst/>
          </a:prstGeom>
          <a:noFill/>
        </p:spPr>
        <p:txBody>
          <a:bodyPr wrap="square" rtlCol="0">
            <a:spAutoFit/>
          </a:bodyPr>
          <a:lstStyle/>
          <a:p>
            <a:pPr>
              <a:defRPr/>
            </a:pPr>
            <a:r>
              <a:rPr kumimoji="0" lang="en-US" sz="1800" b="0" i="0" u="none" strike="noStrike" kern="0" cap="none" spc="0" normalizeH="0" baseline="0" noProof="0" dirty="0">
                <a:ln>
                  <a:noFill/>
                </a:ln>
                <a:effectLst/>
                <a:uLnTx/>
                <a:uFillTx/>
              </a:rPr>
              <a:t>Bazarian, J. J., Mcclung, J., Shah, M. N., Cheng, Y. T., Flesher, W., &amp; Kraus, J. (2005). Mild traumatic brain injury in the United States, 1998–2000. </a:t>
            </a:r>
            <a:r>
              <a:rPr kumimoji="0" lang="en-US" sz="1800" b="0" i="1" u="none" strike="noStrike" kern="0" cap="none" spc="0" normalizeH="0" baseline="0" noProof="0" dirty="0">
                <a:ln>
                  <a:noFill/>
                </a:ln>
                <a:effectLst/>
                <a:uLnTx/>
                <a:uFillTx/>
              </a:rPr>
              <a:t>Brain Injury,</a:t>
            </a:r>
            <a:r>
              <a:rPr kumimoji="0" lang="en-US" sz="1800" b="0" i="0" u="none" strike="noStrike" kern="0" cap="none" spc="0" normalizeH="0" baseline="0" noProof="0" dirty="0">
                <a:ln>
                  <a:noFill/>
                </a:ln>
                <a:effectLst/>
                <a:uLnTx/>
                <a:uFillTx/>
              </a:rPr>
              <a:t> </a:t>
            </a:r>
            <a:r>
              <a:rPr kumimoji="0" lang="en-US" sz="1800" b="0" i="1" u="none" strike="noStrike" kern="0" cap="none" spc="0" normalizeH="0" baseline="0" noProof="0" dirty="0">
                <a:ln>
                  <a:noFill/>
                </a:ln>
                <a:effectLst/>
                <a:uLnTx/>
                <a:uFillTx/>
              </a:rPr>
              <a:t>19</a:t>
            </a:r>
            <a:r>
              <a:rPr kumimoji="0" lang="en-US" sz="1800" b="0" i="0" u="none" strike="noStrike" kern="0" cap="none" spc="0" normalizeH="0" baseline="0" noProof="0" dirty="0">
                <a:ln>
                  <a:noFill/>
                </a:ln>
                <a:effectLst/>
                <a:uLnTx/>
                <a:uFillTx/>
              </a:rPr>
              <a:t>(2), 85-91. doi: 10.1080/02699050410001720158 ; </a:t>
            </a:r>
            <a:r>
              <a:rPr lang="en-US" dirty="0" err="1"/>
              <a:t>Lakhan</a:t>
            </a:r>
            <a:r>
              <a:rPr lang="en-US" dirty="0"/>
              <a:t>, S. E., &amp; </a:t>
            </a:r>
            <a:r>
              <a:rPr lang="en-US" dirty="0" err="1"/>
              <a:t>Kirchgessner</a:t>
            </a:r>
            <a:r>
              <a:rPr lang="en-US" dirty="0"/>
              <a:t>, A. (2012). Chronic traumatic encephalopathy: the dangers of getting “dinged.” </a:t>
            </a:r>
            <a:r>
              <a:rPr lang="en-US" i="1" dirty="0" err="1"/>
              <a:t>SpringerPlus</a:t>
            </a:r>
            <a:r>
              <a:rPr lang="en-US" dirty="0"/>
              <a:t>, </a:t>
            </a:r>
            <a:r>
              <a:rPr lang="en-US" i="1" dirty="0"/>
              <a:t>1</a:t>
            </a:r>
            <a:r>
              <a:rPr lang="en-US" dirty="0"/>
              <a:t>, 2. </a:t>
            </a:r>
            <a:r>
              <a:rPr lang="en-US" dirty="0">
                <a:hlinkClick r:id="rId2">
                  <a:extLst>
                    <a:ext uri="{A12FA001-AC4F-418D-AE19-62706E023703}">
                      <ahyp:hlinkClr xmlns:ahyp="http://schemas.microsoft.com/office/drawing/2018/hyperlinkcolor" val="tx"/>
                    </a:ext>
                  </a:extLst>
                </a:hlinkClick>
              </a:rPr>
              <a:t>http://doi.org/10.1186/2193-1801-1-2</a:t>
            </a:r>
            <a:endParaRPr kumimoji="0" lang="en-US" sz="18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3541262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27925" y="685800"/>
            <a:ext cx="3856175" cy="5308600"/>
          </a:xfrm>
          <a:prstGeom prst="rect">
            <a:avLst/>
          </a:prstGeom>
        </p:spPr>
      </p:pic>
      <p:graphicFrame>
        <p:nvGraphicFramePr>
          <p:cNvPr id="7" name="Text Placeholder 3">
            <a:extLst>
              <a:ext uri="{FF2B5EF4-FFF2-40B4-BE49-F238E27FC236}">
                <a16:creationId xmlns:a16="http://schemas.microsoft.com/office/drawing/2014/main" id="{0FE24214-ABCB-DF93-34F8-95770C364B3F}"/>
              </a:ext>
            </a:extLst>
          </p:cNvPr>
          <p:cNvGraphicFramePr/>
          <p:nvPr>
            <p:extLst>
              <p:ext uri="{D42A27DB-BD31-4B8C-83A1-F6EECF244321}">
                <p14:modId xmlns:p14="http://schemas.microsoft.com/office/powerpoint/2010/main" val="538039319"/>
              </p:ext>
            </p:extLst>
          </p:nvPr>
        </p:nvGraphicFramePr>
        <p:xfrm>
          <a:off x="6607902" y="425223"/>
          <a:ext cx="4630738" cy="5829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5756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9C6EDEF-A3BB-407B-9CDF-A7E5E5AE68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1AE95B9-B8B1-4D2E-827E-AE702FB672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B96C491-9D12-4A1F-87C1-4087035C52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FFE5C4A-1546-4452-A19D-2A989D4BC4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148CBA6-F6FA-4167-BD0D-40D35561B2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B0BE0E16-B5CD-4823-920C-141C03CE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gradFill>
            <a:gsLst>
              <a:gs pos="10000">
                <a:schemeClr val="bg1">
                  <a:tint val="97000"/>
                  <a:hueMod val="92000"/>
                  <a:satMod val="169000"/>
                  <a:lumMod val="164000"/>
                </a:schemeClr>
              </a:gs>
              <a:gs pos="100000">
                <a:schemeClr val="bg1">
                  <a:shade val="96000"/>
                  <a:satMod val="120000"/>
                  <a:lumMod val="90000"/>
                </a:schemeClr>
              </a:gs>
            </a:gsLst>
            <a:lin ang="61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gital art of brain">
            <a:extLst>
              <a:ext uri="{FF2B5EF4-FFF2-40B4-BE49-F238E27FC236}">
                <a16:creationId xmlns:a16="http://schemas.microsoft.com/office/drawing/2014/main" id="{9EB2D017-9BBF-12F2-5872-A77139EE44C0}"/>
              </a:ext>
            </a:extLst>
          </p:cNvPr>
          <p:cNvPicPr>
            <a:picLocks noChangeAspect="1"/>
          </p:cNvPicPr>
          <p:nvPr/>
        </p:nvPicPr>
        <p:blipFill>
          <a:blip r:embed="rId2">
            <a:alphaModFix amt="25000"/>
          </a:blip>
          <a:srcRect/>
          <a:stretch/>
        </p:blipFill>
        <p:spPr>
          <a:xfrm>
            <a:off x="20" y="10"/>
            <a:ext cx="12191980" cy="6857990"/>
          </a:xfrm>
          <a:prstGeom prst="rect">
            <a:avLst/>
          </a:prstGeom>
        </p:spPr>
      </p:pic>
      <p:sp>
        <p:nvSpPr>
          <p:cNvPr id="4" name="Title 3"/>
          <p:cNvSpPr>
            <a:spLocks noGrp="1"/>
          </p:cNvSpPr>
          <p:nvPr>
            <p:ph type="title"/>
          </p:nvPr>
        </p:nvSpPr>
        <p:spPr>
          <a:xfrm>
            <a:off x="684211" y="685799"/>
            <a:ext cx="10184679" cy="2971801"/>
          </a:xfrm>
        </p:spPr>
        <p:txBody>
          <a:bodyPr vert="horz" lIns="91440" tIns="45720" rIns="91440" bIns="45720" rtlCol="0" anchor="b">
            <a:normAutofit/>
          </a:bodyPr>
          <a:lstStyle/>
          <a:p>
            <a:r>
              <a:rPr lang="en-US" sz="4800" dirty="0"/>
              <a:t>DSM5 Diagnostic Criteria</a:t>
            </a:r>
          </a:p>
        </p:txBody>
      </p:sp>
      <p:sp>
        <p:nvSpPr>
          <p:cNvPr id="5" name="Text Placeholder 4"/>
          <p:cNvSpPr>
            <a:spLocks noGrp="1"/>
          </p:cNvSpPr>
          <p:nvPr>
            <p:ph type="body" idx="1"/>
          </p:nvPr>
        </p:nvSpPr>
        <p:spPr>
          <a:xfrm>
            <a:off x="684212" y="3843867"/>
            <a:ext cx="6400800" cy="1947333"/>
          </a:xfrm>
        </p:spPr>
        <p:txBody>
          <a:bodyPr vert="horz" lIns="91440" tIns="45720" rIns="91440" bIns="45720" rtlCol="0" anchor="t">
            <a:normAutofit/>
          </a:bodyPr>
          <a:lstStyle/>
          <a:p>
            <a:endParaRPr lang="en-US" sz="2100" dirty="0">
              <a:solidFill>
                <a:schemeClr val="tx1"/>
              </a:solidFill>
            </a:endParaRPr>
          </a:p>
          <a:p>
            <a:r>
              <a:rPr lang="en-US" sz="2100" dirty="0">
                <a:solidFill>
                  <a:schemeClr val="tx1"/>
                </a:solidFill>
              </a:rPr>
              <a:t>Major and Mild Neurocognitive Disorder Due to Traumatic Brain Injury</a:t>
            </a:r>
          </a:p>
        </p:txBody>
      </p:sp>
      <p:grpSp>
        <p:nvGrpSpPr>
          <p:cNvPr id="23" name="Group 22">
            <a:extLst>
              <a:ext uri="{FF2B5EF4-FFF2-40B4-BE49-F238E27FC236}">
                <a16:creationId xmlns:a16="http://schemas.microsoft.com/office/drawing/2014/main" id="{4D0FC6BF-F49C-40E0-9F92-EAB34F9E09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8170" y="9144"/>
            <a:ext cx="6080656" cy="6163733"/>
            <a:chOff x="6108170" y="8467"/>
            <a:chExt cx="6080656" cy="6163733"/>
          </a:xfrm>
        </p:grpSpPr>
        <p:cxnSp>
          <p:nvCxnSpPr>
            <p:cNvPr id="24" name="Straight Connector 23">
              <a:extLst>
                <a:ext uri="{FF2B5EF4-FFF2-40B4-BE49-F238E27FC236}">
                  <a16:creationId xmlns:a16="http://schemas.microsoft.com/office/drawing/2014/main" id="{D191372C-9E41-4D9D-89BA-F561AE18F2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FFE91DC-6870-4E3D-982C-ED9F8786A4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9D8700F-EE0E-4C23-A5E9-EDC6F408C4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9048016-2054-4349-B751-99B92206ED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633158C-706D-47D3-B036-BE500A100C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4192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EEC3A47-B106-40B0-BC4C-7CF9115CBB91}"/>
              </a:ext>
            </a:extLst>
          </p:cNvPr>
          <p:cNvPicPr>
            <a:picLocks noGrp="1" noChangeAspect="1"/>
          </p:cNvPicPr>
          <p:nvPr>
            <p:ph idx="4294967295"/>
          </p:nvPr>
        </p:nvPicPr>
        <p:blipFill>
          <a:blip r:embed="rId2"/>
          <a:stretch>
            <a:fillRect/>
          </a:stretch>
        </p:blipFill>
        <p:spPr>
          <a:xfrm>
            <a:off x="1371599" y="1046956"/>
            <a:ext cx="8568713" cy="4089400"/>
          </a:xfrm>
        </p:spPr>
      </p:pic>
    </p:spTree>
    <p:extLst>
      <p:ext uri="{BB962C8B-B14F-4D97-AF65-F5344CB8AC3E}">
        <p14:creationId xmlns:p14="http://schemas.microsoft.com/office/powerpoint/2010/main" val="825998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7E134C76-7FB4-4BB7-9322-DD8A4B179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22" name="Snip Single Corner Rectangle 17">
            <a:extLst>
              <a:ext uri="{FF2B5EF4-FFF2-40B4-BE49-F238E27FC236}">
                <a16:creationId xmlns:a16="http://schemas.microsoft.com/office/drawing/2014/main" id="{C0C57804-4F33-4D85-AA3E-DA0F214BB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4" name="Title 3"/>
          <p:cNvSpPr>
            <a:spLocks noGrp="1"/>
          </p:cNvSpPr>
          <p:nvPr>
            <p:ph type="title"/>
          </p:nvPr>
        </p:nvSpPr>
        <p:spPr>
          <a:xfrm>
            <a:off x="684212" y="685799"/>
            <a:ext cx="9678988" cy="3673474"/>
          </a:xfrm>
        </p:spPr>
        <p:txBody>
          <a:bodyPr vert="horz" lIns="91440" tIns="45720" rIns="91440" bIns="45720" rtlCol="0" anchor="b">
            <a:normAutofit/>
          </a:bodyPr>
          <a:lstStyle/>
          <a:p>
            <a:r>
              <a:rPr lang="en-US" sz="6000">
                <a:solidFill>
                  <a:schemeClr val="tx2"/>
                </a:solidFill>
              </a:rPr>
              <a:t>Causes of Traumatic Brain Injury</a:t>
            </a:r>
          </a:p>
        </p:txBody>
      </p:sp>
      <p:sp>
        <p:nvSpPr>
          <p:cNvPr id="5" name="Text Placeholder 4"/>
          <p:cNvSpPr>
            <a:spLocks noGrp="1"/>
          </p:cNvSpPr>
          <p:nvPr>
            <p:ph type="body" idx="1"/>
          </p:nvPr>
        </p:nvSpPr>
        <p:spPr>
          <a:xfrm>
            <a:off x="684212" y="4648198"/>
            <a:ext cx="7005742" cy="1143002"/>
          </a:xfrm>
        </p:spPr>
        <p:txBody>
          <a:bodyPr vert="horz" lIns="91440" tIns="45720" rIns="91440" bIns="45720" rtlCol="0" anchor="t">
            <a:normAutofit/>
          </a:bodyPr>
          <a:lstStyle/>
          <a:p>
            <a:endParaRPr lang="en-US" sz="2100">
              <a:solidFill>
                <a:schemeClr val="tx1">
                  <a:alpha val="80000"/>
                </a:schemeClr>
              </a:solidFill>
            </a:endParaRPr>
          </a:p>
        </p:txBody>
      </p:sp>
    </p:spTree>
    <p:extLst>
      <p:ext uri="{BB962C8B-B14F-4D97-AF65-F5344CB8AC3E}">
        <p14:creationId xmlns:p14="http://schemas.microsoft.com/office/powerpoint/2010/main" val="208943464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p:cNvGraphicFramePr>
            <a:graphicFrameLocks/>
          </p:cNvGraphicFramePr>
          <p:nvPr>
            <p:extLst>
              <p:ext uri="{D42A27DB-BD31-4B8C-83A1-F6EECF244321}">
                <p14:modId xmlns:p14="http://schemas.microsoft.com/office/powerpoint/2010/main" val="2147074909"/>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5599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dirty="0"/>
              <a:t>TBI and Blast Injuries</a:t>
            </a:r>
          </a:p>
        </p:txBody>
      </p:sp>
      <p:sp>
        <p:nvSpPr>
          <p:cNvPr id="3" name="Content Placeholder 2"/>
          <p:cNvSpPr>
            <a:spLocks noGrp="1"/>
          </p:cNvSpPr>
          <p:nvPr>
            <p:ph idx="1"/>
          </p:nvPr>
        </p:nvSpPr>
        <p:spPr>
          <a:xfrm>
            <a:off x="688977" y="1595470"/>
            <a:ext cx="10814045" cy="3522869"/>
          </a:xfrm>
        </p:spPr>
        <p:txBody>
          <a:bodyPr anchor="t">
            <a:noAutofit/>
          </a:bodyPr>
          <a:lstStyle/>
          <a:p>
            <a:r>
              <a:rPr lang="en-US" sz="2400" dirty="0">
                <a:solidFill>
                  <a:schemeClr val="tx1"/>
                </a:solidFill>
              </a:rPr>
              <a:t>Large surveys suggest that an estimated 15% to 23% of OEF/ OIF personnel experienced a TBI, with the majority being mild TBI (mTBI).</a:t>
            </a:r>
          </a:p>
          <a:p>
            <a:endParaRPr lang="en-US" sz="2400" dirty="0">
              <a:solidFill>
                <a:schemeClr val="tx1"/>
              </a:solidFill>
            </a:endParaRPr>
          </a:p>
        </p:txBody>
      </p:sp>
      <p:sp>
        <p:nvSpPr>
          <p:cNvPr id="4" name="TextBox 3"/>
          <p:cNvSpPr txBox="1"/>
          <p:nvPr/>
        </p:nvSpPr>
        <p:spPr>
          <a:xfrm>
            <a:off x="1484310" y="5558135"/>
            <a:ext cx="10018713" cy="646331"/>
          </a:xfrm>
          <a:prstGeom prst="rect">
            <a:avLst/>
          </a:prstGeom>
          <a:noFill/>
        </p:spPr>
        <p:txBody>
          <a:bodyPr wrap="square" rtlCol="0">
            <a:spAutoFit/>
          </a:bodyPr>
          <a:lstStyle/>
          <a:p>
            <a:r>
              <a:rPr lang="en-US" dirty="0" err="1"/>
              <a:t>Bogdanova</a:t>
            </a:r>
            <a:r>
              <a:rPr lang="en-US" dirty="0"/>
              <a:t>, Y., &amp; </a:t>
            </a:r>
            <a:r>
              <a:rPr lang="en-US" dirty="0" err="1"/>
              <a:t>Verfaellie</a:t>
            </a:r>
            <a:r>
              <a:rPr lang="en-US" dirty="0"/>
              <a:t>, M. (2012). Cognitive Sequelae of Blast-Induced Traumatic Brain Injury: Recovery and Rehabilitation. </a:t>
            </a:r>
            <a:r>
              <a:rPr lang="en-US" i="1" dirty="0"/>
              <a:t>Neuropsychology Review,</a:t>
            </a:r>
            <a:r>
              <a:rPr lang="en-US" dirty="0"/>
              <a:t> </a:t>
            </a:r>
            <a:r>
              <a:rPr lang="en-US" i="1" dirty="0"/>
              <a:t>22</a:t>
            </a:r>
            <a:r>
              <a:rPr lang="en-US" dirty="0"/>
              <a:t>(1), 4-20. doi:10.1007/s11065-012-9192-3</a:t>
            </a:r>
          </a:p>
        </p:txBody>
      </p:sp>
    </p:spTree>
    <p:extLst>
      <p:ext uri="{BB962C8B-B14F-4D97-AF65-F5344CB8AC3E}">
        <p14:creationId xmlns:p14="http://schemas.microsoft.com/office/powerpoint/2010/main" val="1796622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dirty="0"/>
              <a:t>TBI and Blast Injuries</a:t>
            </a:r>
          </a:p>
        </p:txBody>
      </p:sp>
      <p:sp>
        <p:nvSpPr>
          <p:cNvPr id="3" name="Content Placeholder 2"/>
          <p:cNvSpPr>
            <a:spLocks noGrp="1"/>
          </p:cNvSpPr>
          <p:nvPr>
            <p:ph idx="1"/>
          </p:nvPr>
        </p:nvSpPr>
        <p:spPr>
          <a:xfrm>
            <a:off x="688977" y="1595470"/>
            <a:ext cx="10814045" cy="3522869"/>
          </a:xfrm>
        </p:spPr>
        <p:txBody>
          <a:bodyPr anchor="t">
            <a:noAutofit/>
          </a:bodyPr>
          <a:lstStyle/>
          <a:p>
            <a:r>
              <a:rPr lang="en-US" sz="2400" dirty="0">
                <a:solidFill>
                  <a:schemeClr val="tx1"/>
                </a:solidFill>
              </a:rPr>
              <a:t>The most common types of TBI, after concussion, are </a:t>
            </a:r>
            <a:r>
              <a:rPr lang="en-US" sz="2400" u="sng" dirty="0">
                <a:solidFill>
                  <a:schemeClr val="tx1"/>
                </a:solidFill>
              </a:rPr>
              <a:t>diffuse axonal injury, contusion, and subdural hemorrhage</a:t>
            </a:r>
            <a:r>
              <a:rPr lang="en-US" sz="2400" dirty="0">
                <a:solidFill>
                  <a:schemeClr val="tx1"/>
                </a:solidFill>
              </a:rPr>
              <a:t>.</a:t>
            </a:r>
          </a:p>
          <a:p>
            <a:pPr marL="0" indent="0">
              <a:buNone/>
            </a:pPr>
            <a:r>
              <a:rPr lang="en-US" sz="2400" dirty="0">
                <a:solidFill>
                  <a:schemeClr val="tx1"/>
                </a:solidFill>
              </a:rPr>
              <a:t> </a:t>
            </a:r>
          </a:p>
          <a:p>
            <a:r>
              <a:rPr lang="en-US" sz="2400" dirty="0">
                <a:solidFill>
                  <a:schemeClr val="tx1"/>
                </a:solidFill>
              </a:rPr>
              <a:t>Diffuse axonal injuries are very common following closed head injuries. They result when shearing, stretching, and/or angular forces pull on axons and small vessels. Impaired axonal transport leads to focal axonal swelling and (after several hours) may result in axonal disconnection.</a:t>
            </a:r>
          </a:p>
        </p:txBody>
      </p:sp>
      <p:sp>
        <p:nvSpPr>
          <p:cNvPr id="4" name="TextBox 3"/>
          <p:cNvSpPr txBox="1"/>
          <p:nvPr/>
        </p:nvSpPr>
        <p:spPr>
          <a:xfrm>
            <a:off x="1484310" y="5558135"/>
            <a:ext cx="10018713" cy="646331"/>
          </a:xfrm>
          <a:prstGeom prst="rect">
            <a:avLst/>
          </a:prstGeom>
          <a:noFill/>
        </p:spPr>
        <p:txBody>
          <a:bodyPr wrap="square" rtlCol="0">
            <a:spAutoFit/>
          </a:bodyPr>
          <a:lstStyle/>
          <a:p>
            <a:r>
              <a:rPr lang="en-US" dirty="0" err="1"/>
              <a:t>Bogdanova</a:t>
            </a:r>
            <a:r>
              <a:rPr lang="en-US" dirty="0"/>
              <a:t>, Y., &amp; </a:t>
            </a:r>
            <a:r>
              <a:rPr lang="en-US" dirty="0" err="1"/>
              <a:t>Verfaellie</a:t>
            </a:r>
            <a:r>
              <a:rPr lang="en-US" dirty="0"/>
              <a:t>, M. (2012). Cognitive Sequelae of Blast-Induced Traumatic Brain Injury: Recovery and Rehabilitation. </a:t>
            </a:r>
            <a:r>
              <a:rPr lang="en-US" i="1" dirty="0"/>
              <a:t>Neuropsychology Review,</a:t>
            </a:r>
            <a:r>
              <a:rPr lang="en-US" dirty="0"/>
              <a:t> </a:t>
            </a:r>
            <a:r>
              <a:rPr lang="en-US" i="1" dirty="0"/>
              <a:t>22</a:t>
            </a:r>
            <a:r>
              <a:rPr lang="en-US" dirty="0"/>
              <a:t>(1), 4-20. doi:10.1007/s11065-012-9192-3</a:t>
            </a:r>
          </a:p>
        </p:txBody>
      </p:sp>
    </p:spTree>
    <p:extLst>
      <p:ext uri="{BB962C8B-B14F-4D97-AF65-F5344CB8AC3E}">
        <p14:creationId xmlns:p14="http://schemas.microsoft.com/office/powerpoint/2010/main" val="2880452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213" y="486024"/>
            <a:ext cx="10473524" cy="2281600"/>
          </a:xfrm>
        </p:spPr>
        <p:txBody>
          <a:bodyPr/>
          <a:lstStyle/>
          <a:p>
            <a:r>
              <a:rPr lang="en-US"/>
              <a:t>Mechanics of Traumatic Brain Injury (TBI)</a:t>
            </a:r>
            <a:endParaRPr lang="en-US" dirty="0"/>
          </a:p>
        </p:txBody>
      </p:sp>
      <p:sp>
        <p:nvSpPr>
          <p:cNvPr id="5" name="Text Placeholder 4"/>
          <p:cNvSpPr>
            <a:spLocks noGrp="1"/>
          </p:cNvSpPr>
          <p:nvPr>
            <p:ph type="body" idx="1"/>
          </p:nvPr>
        </p:nvSpPr>
        <p:spPr/>
        <p:txBody>
          <a:bodyPr/>
          <a:lstStyle/>
          <a:p>
            <a:r>
              <a:rPr lang="en-US">
                <a:solidFill>
                  <a:schemeClr val="tx1"/>
                </a:solidFill>
              </a:rPr>
              <a:t>Mechanics and Kinematics</a:t>
            </a:r>
            <a:endParaRPr lang="en-US" dirty="0">
              <a:solidFill>
                <a:schemeClr val="tx1"/>
              </a:solidFill>
            </a:endParaRPr>
          </a:p>
        </p:txBody>
      </p:sp>
    </p:spTree>
    <p:extLst>
      <p:ext uri="{BB962C8B-B14F-4D97-AF65-F5344CB8AC3E}">
        <p14:creationId xmlns:p14="http://schemas.microsoft.com/office/powerpoint/2010/main" val="3882893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939" y="0"/>
            <a:ext cx="10018713" cy="1752599"/>
          </a:xfrm>
        </p:spPr>
        <p:txBody>
          <a:bodyPr/>
          <a:lstStyle/>
          <a:p>
            <a:r>
              <a:rPr lang="en-US" dirty="0"/>
              <a:t>Mechanics of TBI</a:t>
            </a:r>
          </a:p>
        </p:txBody>
      </p:sp>
      <p:sp>
        <p:nvSpPr>
          <p:cNvPr id="3" name="Content Placeholder 2"/>
          <p:cNvSpPr>
            <a:spLocks noGrp="1"/>
          </p:cNvSpPr>
          <p:nvPr>
            <p:ph idx="1"/>
          </p:nvPr>
        </p:nvSpPr>
        <p:spPr>
          <a:xfrm>
            <a:off x="1484311" y="1399902"/>
            <a:ext cx="10018713" cy="3124201"/>
          </a:xfrm>
        </p:spPr>
        <p:txBody>
          <a:bodyPr>
            <a:normAutofit/>
          </a:bodyPr>
          <a:lstStyle/>
          <a:p>
            <a:r>
              <a:rPr lang="en-US" sz="2800" dirty="0">
                <a:solidFill>
                  <a:schemeClr val="tx1"/>
                </a:solidFill>
              </a:rPr>
              <a:t>A TBI is caused by a bump, blow, or jolt to the head or a penetrating head injury that disrupts the normal function of the brain. </a:t>
            </a:r>
          </a:p>
          <a:p>
            <a:r>
              <a:rPr lang="en-US" sz="2800" dirty="0">
                <a:solidFill>
                  <a:schemeClr val="tx1"/>
                </a:solidFill>
              </a:rPr>
              <a:t>Not all blows or jolts to the head result in a TBI.</a:t>
            </a:r>
          </a:p>
        </p:txBody>
      </p:sp>
      <p:sp>
        <p:nvSpPr>
          <p:cNvPr id="4" name="TextBox 3"/>
          <p:cNvSpPr txBox="1"/>
          <p:nvPr/>
        </p:nvSpPr>
        <p:spPr>
          <a:xfrm>
            <a:off x="1258279" y="5731072"/>
            <a:ext cx="10018713" cy="646331"/>
          </a:xfrm>
          <a:prstGeom prst="rect">
            <a:avLst/>
          </a:prstGeom>
          <a:noFill/>
        </p:spPr>
        <p:txBody>
          <a:bodyPr wrap="square" rtlCol="0">
            <a:spAutoFit/>
          </a:bodyPr>
          <a:lstStyle/>
          <a:p>
            <a:r>
              <a:rPr lang="en-US" dirty="0"/>
              <a:t>Center for Disease Control. (2015, January 12). Traumatic Brain Injury in the United States: Fact Sheet. Retrieved from http://www.cdc.gov/traumaticbraininjury/get_the_facts.html </a:t>
            </a:r>
          </a:p>
        </p:txBody>
      </p:sp>
    </p:spTree>
    <p:extLst>
      <p:ext uri="{BB962C8B-B14F-4D97-AF65-F5344CB8AC3E}">
        <p14:creationId xmlns:p14="http://schemas.microsoft.com/office/powerpoint/2010/main" val="2687476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br>
              <a:rPr lang="en-US" sz="4000" dirty="0"/>
            </a:br>
            <a:r>
              <a:rPr lang="en-US" sz="3600" dirty="0"/>
              <a:t>Biomechanics of Head Trauma</a:t>
            </a:r>
            <a:br>
              <a:rPr lang="en-US" sz="3600" dirty="0"/>
            </a:br>
            <a:br>
              <a:rPr lang="en-US" dirty="0"/>
            </a:br>
            <a:endParaRPr lang="en-US" dirty="0"/>
          </a:p>
        </p:txBody>
      </p:sp>
      <p:sp>
        <p:nvSpPr>
          <p:cNvPr id="7" name="Content Placeholder 6"/>
          <p:cNvSpPr>
            <a:spLocks noGrp="1"/>
          </p:cNvSpPr>
          <p:nvPr>
            <p:ph type="body" sz="half" idx="1"/>
          </p:nvPr>
        </p:nvSpPr>
        <p:spPr/>
        <p:txBody>
          <a:bodyPr>
            <a:normAutofit/>
          </a:bodyPr>
          <a:lstStyle/>
          <a:p>
            <a:pPr marL="285750" indent="-285750" algn="l">
              <a:buFont typeface="Arial" panose="020B0604020202020204" pitchFamily="34" charset="0"/>
              <a:buChar char="•"/>
            </a:pPr>
            <a:r>
              <a:rPr lang="en-US" sz="3200" dirty="0">
                <a:solidFill>
                  <a:schemeClr val="tx1"/>
                </a:solidFill>
                <a:latin typeface="Times New Roman" panose="02020603050405020304" pitchFamily="18" charset="0"/>
              </a:rPr>
              <a:t>Translational Forces</a:t>
            </a:r>
          </a:p>
          <a:p>
            <a:pPr marL="285750" indent="-285750" algn="l">
              <a:buFont typeface="Arial" panose="020B0604020202020204" pitchFamily="34" charset="0"/>
              <a:buChar char="•"/>
            </a:pPr>
            <a:r>
              <a:rPr lang="en-US" sz="3200" dirty="0">
                <a:solidFill>
                  <a:schemeClr val="tx1"/>
                </a:solidFill>
                <a:latin typeface="Times New Roman" panose="02020603050405020304" pitchFamily="18" charset="0"/>
              </a:rPr>
              <a:t>Rotational twisting (A &amp; B)</a:t>
            </a:r>
          </a:p>
          <a:p>
            <a:pPr marL="285750" indent="-285750" algn="l">
              <a:buFont typeface="Arial" panose="020B0604020202020204" pitchFamily="34" charset="0"/>
              <a:buChar char="•"/>
            </a:pPr>
            <a:r>
              <a:rPr lang="en-US" sz="3200" dirty="0">
                <a:solidFill>
                  <a:schemeClr val="tx1"/>
                </a:solidFill>
                <a:latin typeface="Times New Roman" panose="02020603050405020304" pitchFamily="18" charset="0"/>
              </a:rPr>
              <a:t>Stretching (C)</a:t>
            </a:r>
          </a:p>
          <a:p>
            <a:pPr marL="285750" indent="-285750" algn="l">
              <a:buFont typeface="Arial" panose="020B0604020202020204" pitchFamily="34" charset="0"/>
              <a:buChar char="•"/>
            </a:pPr>
            <a:r>
              <a:rPr lang="en-US" sz="3200" dirty="0">
                <a:solidFill>
                  <a:schemeClr val="tx1"/>
                </a:solidFill>
                <a:latin typeface="Times New Roman" panose="02020603050405020304" pitchFamily="18" charset="0"/>
              </a:rPr>
              <a:t>&gt; Potential axonal sheering</a:t>
            </a:r>
          </a:p>
          <a:p>
            <a:endParaRPr lang="en-US" dirty="0">
              <a:latin typeface="Times New Roman" panose="02020603050405020304" pitchFamily="18" charset="0"/>
            </a:endParaRPr>
          </a:p>
          <a:p>
            <a:endParaRPr lang="en-US" dirty="0"/>
          </a:p>
        </p:txBody>
      </p:sp>
      <p:pic>
        <p:nvPicPr>
          <p:cNvPr id="13" name="Picture Placeholder 12"/>
          <p:cNvPicPr>
            <a:picLocks noGrp="1" noChangeAspect="1"/>
          </p:cNvPicPr>
          <p:nvPr>
            <p:ph sz="half" idx="2"/>
          </p:nvPr>
        </p:nvPicPr>
        <p:blipFill>
          <a:blip r:embed="rId2"/>
          <a:stretch>
            <a:fillRect/>
          </a:stretch>
        </p:blipFill>
        <p:spPr>
          <a:xfrm>
            <a:off x="7138871" y="1742226"/>
            <a:ext cx="3807058" cy="4246672"/>
          </a:xfrm>
          <a:prstGeom prst="rect">
            <a:avLst/>
          </a:prstGeom>
        </p:spPr>
      </p:pic>
    </p:spTree>
    <p:extLst>
      <p:ext uri="{BB962C8B-B14F-4D97-AF65-F5344CB8AC3E}">
        <p14:creationId xmlns:p14="http://schemas.microsoft.com/office/powerpoint/2010/main" val="1664806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3B2A6AE-D715-4A86-9A67-FBFD0AC3D6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id="{4EE901BD-20FF-4ADB-93F6-FAC032FE8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56D6999-B267-4C26-8E57-8B531D6B70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AA57298-B465-4F96-A3E7-DC8D3EA5B0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794DD63-5A9D-487C-B3DB-D7CFF2FF27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973AA2F-123B-4CCA-A83E-97633A55D7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2" name="Rectangle 21">
            <a:extLst>
              <a:ext uri="{FF2B5EF4-FFF2-40B4-BE49-F238E27FC236}">
                <a16:creationId xmlns:a16="http://schemas.microsoft.com/office/drawing/2014/main" id="{E0F5115E-746A-4B5B-A46D-D246BE5E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7532710" y="620722"/>
            <a:ext cx="3518748" cy="1142462"/>
          </a:xfrm>
        </p:spPr>
        <p:txBody>
          <a:bodyPr vert="horz" lIns="91440" tIns="45720" rIns="91440" bIns="45720" rtlCol="0" anchor="b">
            <a:normAutofit fontScale="90000"/>
          </a:bodyPr>
          <a:lstStyle/>
          <a:p>
            <a:pPr>
              <a:lnSpc>
                <a:spcPct val="90000"/>
              </a:lnSpc>
            </a:pPr>
            <a:r>
              <a:rPr lang="en-US" sz="2000" dirty="0"/>
              <a:t>Coup-Contra Coup Injuries in Acceleration-Deceleration Accidents</a:t>
            </a:r>
            <a:br>
              <a:rPr lang="en-US" sz="1500" dirty="0"/>
            </a:br>
            <a:br>
              <a:rPr lang="en-US" sz="1500" dirty="0"/>
            </a:br>
            <a:endParaRPr lang="en-US" sz="1500" dirty="0"/>
          </a:p>
        </p:txBody>
      </p:sp>
      <p:sp>
        <p:nvSpPr>
          <p:cNvPr id="24" name="Snip Diagonal Corner Rectangle 24">
            <a:extLst>
              <a:ext uri="{FF2B5EF4-FFF2-40B4-BE49-F238E27FC236}">
                <a16:creationId xmlns:a16="http://schemas.microsoft.com/office/drawing/2014/main" id="{DC3ECA16-3E99-4F46-9E17-0A13A2FCE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l="7406" r="4383" b="-1"/>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9" name="Text Placeholder 8"/>
          <p:cNvSpPr>
            <a:spLocks noGrp="1"/>
          </p:cNvSpPr>
          <p:nvPr>
            <p:ph type="body" sz="half" idx="2"/>
          </p:nvPr>
        </p:nvSpPr>
        <p:spPr>
          <a:xfrm>
            <a:off x="7532710" y="1822449"/>
            <a:ext cx="3479419" cy="3070226"/>
          </a:xfrm>
        </p:spPr>
        <p:txBody>
          <a:bodyPr vert="horz" lIns="91440" tIns="45720" rIns="91440" bIns="45720" rtlCol="0" anchor="t">
            <a:noAutofit/>
          </a:bodyPr>
          <a:lstStyle/>
          <a:p>
            <a:pPr>
              <a:buFont typeface="Wingdings 3" panose="05040102010807070707" pitchFamily="18" charset="2"/>
              <a:buChar char=""/>
            </a:pPr>
            <a:r>
              <a:rPr lang="en-US" sz="2800" dirty="0">
                <a:solidFill>
                  <a:schemeClr val="tx1"/>
                </a:solidFill>
              </a:rPr>
              <a:t>Most severe injury is typically at the initial site of impact with less severe impairment on the opposite side</a:t>
            </a:r>
          </a:p>
        </p:txBody>
      </p:sp>
      <p:grpSp>
        <p:nvGrpSpPr>
          <p:cNvPr id="26" name="Group 25">
            <a:extLst>
              <a:ext uri="{FF2B5EF4-FFF2-40B4-BE49-F238E27FC236}">
                <a16:creationId xmlns:a16="http://schemas.microsoft.com/office/drawing/2014/main" id="{6368D1D6-8E4A-4E30-9034-D45B1C9742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7" name="Straight Connector 26">
              <a:extLst>
                <a:ext uri="{FF2B5EF4-FFF2-40B4-BE49-F238E27FC236}">
                  <a16:creationId xmlns:a16="http://schemas.microsoft.com/office/drawing/2014/main" id="{D942A2CE-0C2A-421F-8824-A30790A22F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84B0E88-813B-46EB-A111-1F8F6EFF77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194C145-9645-48E3-9444-55F60A1EB2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7E1B63E-913B-4A64-A6E7-2248643606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4D576DA-6301-49B1-A03F-794BAFF3AF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2593731" y="5706208"/>
            <a:ext cx="8809892" cy="1200329"/>
          </a:xfrm>
          <a:prstGeom prst="rect">
            <a:avLst/>
          </a:prstGeom>
          <a:noFill/>
        </p:spPr>
        <p:txBody>
          <a:bodyPr wrap="square" rtlCol="0">
            <a:spAutoFit/>
          </a:bodyPr>
          <a:lstStyle/>
          <a:p>
            <a:pPr marL="0" marR="0" lvl="0" indent="0" defTabSz="914400" eaLnBrk="1" fontAlgn="auto" latinLnBrk="0" hangingPunct="1">
              <a:spcBef>
                <a:spcPts val="0"/>
              </a:spcBef>
              <a:spcAft>
                <a:spcPts val="600"/>
              </a:spcAft>
              <a:buClrTx/>
              <a:buSzTx/>
              <a:buFontTx/>
              <a:buNone/>
              <a:tabLst/>
              <a:defRPr/>
            </a:pPr>
            <a:r>
              <a:rPr kumimoji="0" lang="en-US" b="0" i="0" u="none" strike="noStrike" kern="0" cap="none" spc="0" normalizeH="0" baseline="0" noProof="0">
                <a:ln>
                  <a:noFill/>
                </a:ln>
                <a:solidFill>
                  <a:sysClr val="windowText" lastClr="000000"/>
                </a:solidFill>
                <a:effectLst/>
                <a:uLnTx/>
                <a:uFillTx/>
              </a:rPr>
              <a:t>Brain Injury Series Part 2: The Ways a Brain Can Be Injured. (n.d.). </a:t>
            </a:r>
            <a:r>
              <a:rPr kumimoji="0" lang="en-US" b="0" i="1" u="none" strike="noStrike" kern="0" cap="none" spc="0" normalizeH="0" baseline="0" noProof="0">
                <a:ln>
                  <a:noFill/>
                </a:ln>
                <a:solidFill>
                  <a:sysClr val="windowText" lastClr="000000"/>
                </a:solidFill>
                <a:effectLst/>
                <a:uLnTx/>
                <a:uFillTx/>
              </a:rPr>
              <a:t>The Toronto Critical Injury Law Blog of McLeish Orlando LLP, Toronto Personal Injury Lawyers</a:t>
            </a:r>
            <a:r>
              <a:rPr kumimoji="0" lang="en-US" b="0" i="0" u="none" strike="noStrike" kern="0" cap="none" spc="0" normalizeH="0" baseline="0" noProof="0">
                <a:ln>
                  <a:noFill/>
                </a:ln>
                <a:solidFill>
                  <a:sysClr val="windowText" lastClr="000000"/>
                </a:solidFill>
                <a:effectLst/>
                <a:uLnTx/>
                <a:uFillTx/>
              </a:rPr>
              <a:t>. Retrieved from http://blog.mcleishorlando.com/blog/cat/medical-news/</a:t>
            </a:r>
          </a:p>
        </p:txBody>
      </p:sp>
    </p:spTree>
    <p:extLst>
      <p:ext uri="{BB962C8B-B14F-4D97-AF65-F5344CB8AC3E}">
        <p14:creationId xmlns:p14="http://schemas.microsoft.com/office/powerpoint/2010/main" val="16721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0"/>
            <a:ext cx="10018713" cy="1752599"/>
          </a:xfrm>
        </p:spPr>
        <p:txBody>
          <a:bodyPr/>
          <a:lstStyle/>
          <a:p>
            <a:r>
              <a:rPr lang="en-US" dirty="0"/>
              <a:t>Force required for brain injury</a:t>
            </a:r>
          </a:p>
        </p:txBody>
      </p:sp>
      <p:sp>
        <p:nvSpPr>
          <p:cNvPr id="3" name="Content Placeholder 2"/>
          <p:cNvSpPr>
            <a:spLocks noGrp="1"/>
          </p:cNvSpPr>
          <p:nvPr>
            <p:ph idx="1"/>
          </p:nvPr>
        </p:nvSpPr>
        <p:spPr>
          <a:xfrm>
            <a:off x="1484310" y="1595719"/>
            <a:ext cx="10018713" cy="4195482"/>
          </a:xfrm>
        </p:spPr>
        <p:txBody>
          <a:bodyPr anchor="t">
            <a:normAutofit/>
          </a:bodyPr>
          <a:lstStyle/>
          <a:p>
            <a:r>
              <a:rPr lang="en-US" sz="2800" dirty="0">
                <a:solidFill>
                  <a:schemeClr val="tx1"/>
                </a:solidFill>
              </a:rPr>
              <a:t>In a roller coaster a person withstands about 4.5 </a:t>
            </a:r>
            <a:r>
              <a:rPr lang="en-US" sz="2800" dirty="0" err="1">
                <a:solidFill>
                  <a:schemeClr val="tx1"/>
                </a:solidFill>
              </a:rPr>
              <a:t>g.</a:t>
            </a:r>
            <a:endParaRPr lang="en-US" sz="2800" dirty="0">
              <a:solidFill>
                <a:schemeClr val="tx1"/>
              </a:solidFill>
            </a:endParaRPr>
          </a:p>
          <a:p>
            <a:r>
              <a:rPr lang="en-US" sz="2800" dirty="0">
                <a:solidFill>
                  <a:schemeClr val="tx1"/>
                </a:solidFill>
              </a:rPr>
              <a:t>Jet fighter pilots can withstand up to 9.0 </a:t>
            </a:r>
            <a:r>
              <a:rPr lang="en-US" sz="2800" dirty="0" err="1">
                <a:solidFill>
                  <a:schemeClr val="tx1"/>
                </a:solidFill>
              </a:rPr>
              <a:t>g.</a:t>
            </a:r>
            <a:endParaRPr lang="en-US" sz="2800" dirty="0">
              <a:solidFill>
                <a:schemeClr val="tx1"/>
              </a:solidFill>
            </a:endParaRPr>
          </a:p>
        </p:txBody>
      </p:sp>
      <p:sp>
        <p:nvSpPr>
          <p:cNvPr id="4" name="TextBox 3"/>
          <p:cNvSpPr txBox="1"/>
          <p:nvPr/>
        </p:nvSpPr>
        <p:spPr>
          <a:xfrm>
            <a:off x="1484310" y="5952565"/>
            <a:ext cx="10018713" cy="646331"/>
          </a:xfrm>
          <a:prstGeom prst="rect">
            <a:avLst/>
          </a:prstGeom>
          <a:noFill/>
        </p:spPr>
        <p:txBody>
          <a:bodyPr wrap="square" rtlCol="0">
            <a:spAutoFit/>
          </a:bodyPr>
          <a:lstStyle/>
          <a:p>
            <a:r>
              <a:rPr lang="en-US" dirty="0"/>
              <a:t>Ways the Brain is Injured. (n.d.). Retrieved February 03, 2016, from http://www.braininjury.com/injured.shtml </a:t>
            </a:r>
          </a:p>
        </p:txBody>
      </p:sp>
    </p:spTree>
    <p:extLst>
      <p:ext uri="{BB962C8B-B14F-4D97-AF65-F5344CB8AC3E}">
        <p14:creationId xmlns:p14="http://schemas.microsoft.com/office/powerpoint/2010/main" val="361264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4212" y="485244"/>
            <a:ext cx="8534400" cy="1507067"/>
          </a:xfrm>
        </p:spPr>
        <p:txBody>
          <a:bodyPr>
            <a:normAutofit/>
          </a:bodyPr>
          <a:lstStyle/>
          <a:p>
            <a:r>
              <a:rPr lang="en-US" dirty="0"/>
              <a:t>DSM5: </a:t>
            </a:r>
            <a:r>
              <a:rPr lang="en-US" u="sng" dirty="0"/>
              <a:t>Major</a:t>
            </a:r>
            <a:r>
              <a:rPr lang="en-US" dirty="0"/>
              <a:t> Neurocognitive Disorder</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p:cNvSpPr>
            <a:spLocks noGrp="1"/>
          </p:cNvSpPr>
          <p:nvPr>
            <p:ph idx="1"/>
          </p:nvPr>
        </p:nvSpPr>
        <p:spPr>
          <a:xfrm>
            <a:off x="684212" y="2068511"/>
            <a:ext cx="8534400" cy="3615267"/>
          </a:xfrm>
        </p:spPr>
        <p:txBody>
          <a:bodyPr>
            <a:normAutofit/>
          </a:bodyPr>
          <a:lstStyle/>
          <a:p>
            <a:pPr marL="457200" indent="-457200">
              <a:buFont typeface="+mj-lt"/>
              <a:buAutoNum type="alphaUcPeriod"/>
            </a:pPr>
            <a:r>
              <a:rPr lang="en-US" dirty="0">
                <a:solidFill>
                  <a:schemeClr val="tx1"/>
                </a:solidFill>
              </a:rPr>
              <a:t>Evidence of </a:t>
            </a:r>
            <a:r>
              <a:rPr lang="en-US" u="sng" dirty="0">
                <a:solidFill>
                  <a:schemeClr val="tx1"/>
                </a:solidFill>
              </a:rPr>
              <a:t>significant cognitive decline </a:t>
            </a:r>
            <a:r>
              <a:rPr lang="en-US" dirty="0">
                <a:solidFill>
                  <a:schemeClr val="tx1"/>
                </a:solidFill>
              </a:rPr>
              <a:t>from a previous level of performance in </a:t>
            </a:r>
            <a:r>
              <a:rPr lang="en-US" u="sng" dirty="0">
                <a:solidFill>
                  <a:schemeClr val="tx1"/>
                </a:solidFill>
              </a:rPr>
              <a:t>one or more cognitive domains </a:t>
            </a:r>
            <a:r>
              <a:rPr lang="en-US" dirty="0">
                <a:solidFill>
                  <a:schemeClr val="tx1"/>
                </a:solidFill>
              </a:rPr>
              <a:t>(complex attention, executive function, learning and memory, language, perceptual-motor, or social cognition) based on:</a:t>
            </a:r>
          </a:p>
          <a:p>
            <a:pPr marL="914400" lvl="1" indent="-457200">
              <a:buFont typeface="+mj-lt"/>
              <a:buAutoNum type="arabicPeriod"/>
            </a:pPr>
            <a:r>
              <a:rPr lang="en-US" dirty="0">
                <a:solidFill>
                  <a:schemeClr val="tx1"/>
                </a:solidFill>
              </a:rPr>
              <a:t>Concern of the individual, a knowledgeable informant, or the clinician that there has been </a:t>
            </a:r>
            <a:r>
              <a:rPr lang="en-US" u="sng" dirty="0">
                <a:solidFill>
                  <a:schemeClr val="tx1"/>
                </a:solidFill>
              </a:rPr>
              <a:t>a significant decline in cognitive function</a:t>
            </a:r>
            <a:r>
              <a:rPr lang="en-US" dirty="0">
                <a:solidFill>
                  <a:schemeClr val="tx1"/>
                </a:solidFill>
              </a:rPr>
              <a:t>; and</a:t>
            </a:r>
          </a:p>
          <a:p>
            <a:pPr marL="914400" lvl="1" indent="-457200">
              <a:buFont typeface="+mj-lt"/>
              <a:buAutoNum type="arabicPeriod"/>
            </a:pPr>
            <a:r>
              <a:rPr lang="en-US" dirty="0">
                <a:solidFill>
                  <a:schemeClr val="tx1"/>
                </a:solidFill>
              </a:rPr>
              <a:t>A </a:t>
            </a:r>
            <a:r>
              <a:rPr lang="en-US" u="sng" dirty="0">
                <a:solidFill>
                  <a:schemeClr val="tx1"/>
                </a:solidFill>
              </a:rPr>
              <a:t>substantial impairment in cognitive performance</a:t>
            </a:r>
            <a:r>
              <a:rPr lang="en-US" dirty="0">
                <a:solidFill>
                  <a:schemeClr val="tx1"/>
                </a:solidFill>
              </a:rPr>
              <a:t>, preferably documented by </a:t>
            </a:r>
            <a:r>
              <a:rPr lang="en-US" u="sng" dirty="0">
                <a:solidFill>
                  <a:schemeClr val="tx1"/>
                </a:solidFill>
              </a:rPr>
              <a:t>standardized neuropsychological testing </a:t>
            </a:r>
            <a:r>
              <a:rPr lang="en-US" dirty="0">
                <a:solidFill>
                  <a:schemeClr val="tx1"/>
                </a:solidFill>
              </a:rPr>
              <a:t>or, in its absence, another quantified clinical assessment.</a:t>
            </a:r>
          </a:p>
        </p:txBody>
      </p:sp>
    </p:spTree>
    <p:extLst>
      <p:ext uri="{BB962C8B-B14F-4D97-AF65-F5344CB8AC3E}">
        <p14:creationId xmlns:p14="http://schemas.microsoft.com/office/powerpoint/2010/main" val="3525462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Force required for brain injury</a:t>
            </a:r>
          </a:p>
        </p:txBody>
      </p:sp>
      <p:sp>
        <p:nvSpPr>
          <p:cNvPr id="3" name="Content Placeholder 2"/>
          <p:cNvSpPr>
            <a:spLocks noGrp="1"/>
          </p:cNvSpPr>
          <p:nvPr>
            <p:ph sz="half" idx="1"/>
          </p:nvPr>
        </p:nvSpPr>
        <p:spPr/>
        <p:txBody>
          <a:bodyPr>
            <a:normAutofit/>
          </a:bodyPr>
          <a:lstStyle/>
          <a:p>
            <a:r>
              <a:rPr lang="en-US" sz="2400" dirty="0">
                <a:solidFill>
                  <a:schemeClr val="tx1"/>
                </a:solidFill>
              </a:rPr>
              <a:t>The force of a professional boxer's fist is equivalent to being hit with a 13-pound bowling ball traveling 20 miles per hour, about 52 g’s.</a:t>
            </a:r>
          </a:p>
          <a:p>
            <a:r>
              <a:rPr lang="en-US" sz="2400" dirty="0">
                <a:solidFill>
                  <a:schemeClr val="tx1"/>
                </a:solidFill>
              </a:rPr>
              <a:t>Irish boxer John Cooney died from an intracranial hemorrhage. </a:t>
            </a:r>
          </a:p>
          <a:p>
            <a:pPr marL="0" indent="0">
              <a:buNone/>
            </a:pPr>
            <a:endParaRPr lang="en-US" sz="2400" dirty="0">
              <a:solidFill>
                <a:schemeClr val="tx1"/>
              </a:solidFill>
            </a:endParaRPr>
          </a:p>
        </p:txBody>
      </p:sp>
      <p:pic>
        <p:nvPicPr>
          <p:cNvPr id="7" name="Content Placeholder 6">
            <a:extLst>
              <a:ext uri="{FF2B5EF4-FFF2-40B4-BE49-F238E27FC236}">
                <a16:creationId xmlns:a16="http://schemas.microsoft.com/office/drawing/2014/main" id="{CD50DF3E-84C1-7197-27E1-0F050CEB7CFA}"/>
              </a:ext>
            </a:extLst>
          </p:cNvPr>
          <p:cNvPicPr>
            <a:picLocks noGrp="1" noChangeAspect="1"/>
          </p:cNvPicPr>
          <p:nvPr>
            <p:ph sz="half" idx="2"/>
          </p:nvPr>
        </p:nvPicPr>
        <p:blipFill>
          <a:blip r:embed="rId2"/>
          <a:stretch>
            <a:fillRect/>
          </a:stretch>
        </p:blipFill>
        <p:spPr>
          <a:xfrm>
            <a:off x="5808663" y="1126377"/>
            <a:ext cx="4933950" cy="2733583"/>
          </a:xfrm>
        </p:spPr>
      </p:pic>
      <p:sp>
        <p:nvSpPr>
          <p:cNvPr id="4" name="TextBox 3"/>
          <p:cNvSpPr txBox="1"/>
          <p:nvPr/>
        </p:nvSpPr>
        <p:spPr>
          <a:xfrm>
            <a:off x="1484310" y="5952565"/>
            <a:ext cx="10018713" cy="646331"/>
          </a:xfrm>
          <a:prstGeom prst="rect">
            <a:avLst/>
          </a:prstGeom>
          <a:noFill/>
        </p:spPr>
        <p:txBody>
          <a:bodyPr wrap="square" rtlCol="0">
            <a:spAutoFit/>
          </a:bodyPr>
          <a:lstStyle/>
          <a:p>
            <a:r>
              <a:rPr lang="en-US" dirty="0"/>
              <a:t>Ways the Brain is Injured. (n.d.). Retrieved February 03, 2016, from http://www.braininjury.com/injured.shtml </a:t>
            </a:r>
          </a:p>
        </p:txBody>
      </p:sp>
    </p:spTree>
    <p:extLst>
      <p:ext uri="{BB962C8B-B14F-4D97-AF65-F5344CB8AC3E}">
        <p14:creationId xmlns:p14="http://schemas.microsoft.com/office/powerpoint/2010/main" val="3612646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00C09-F571-D1FF-8A12-62A5FD7FC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CDF6A-9FF8-C6C6-AEB7-8F9FF17E7055}"/>
              </a:ext>
            </a:extLst>
          </p:cNvPr>
          <p:cNvSpPr>
            <a:spLocks noGrp="1"/>
          </p:cNvSpPr>
          <p:nvPr>
            <p:ph type="title"/>
          </p:nvPr>
        </p:nvSpPr>
        <p:spPr>
          <a:xfrm>
            <a:off x="1484309" y="0"/>
            <a:ext cx="10018713" cy="1752599"/>
          </a:xfrm>
        </p:spPr>
        <p:txBody>
          <a:bodyPr/>
          <a:lstStyle/>
          <a:p>
            <a:r>
              <a:rPr lang="en-US" dirty="0"/>
              <a:t>Force required for brain injury</a:t>
            </a:r>
          </a:p>
        </p:txBody>
      </p:sp>
      <p:sp>
        <p:nvSpPr>
          <p:cNvPr id="3" name="Content Placeholder 2">
            <a:extLst>
              <a:ext uri="{FF2B5EF4-FFF2-40B4-BE49-F238E27FC236}">
                <a16:creationId xmlns:a16="http://schemas.microsoft.com/office/drawing/2014/main" id="{26E65805-ED77-9FFD-2A68-F097C69B0595}"/>
              </a:ext>
            </a:extLst>
          </p:cNvPr>
          <p:cNvSpPr>
            <a:spLocks noGrp="1"/>
          </p:cNvSpPr>
          <p:nvPr>
            <p:ph idx="1"/>
          </p:nvPr>
        </p:nvSpPr>
        <p:spPr>
          <a:xfrm>
            <a:off x="1176392" y="1309955"/>
            <a:ext cx="10326632" cy="4481246"/>
          </a:xfrm>
        </p:spPr>
        <p:txBody>
          <a:bodyPr>
            <a:normAutofit/>
          </a:bodyPr>
          <a:lstStyle/>
          <a:p>
            <a:r>
              <a:rPr lang="en-US" sz="2400" dirty="0">
                <a:solidFill>
                  <a:schemeClr val="tx1"/>
                </a:solidFill>
              </a:rPr>
              <a:t>In football the majority of impacts fall between 20 g and 25 </a:t>
            </a:r>
            <a:r>
              <a:rPr lang="en-US" sz="2400" dirty="0" err="1">
                <a:solidFill>
                  <a:schemeClr val="tx1"/>
                </a:solidFill>
              </a:rPr>
              <a:t>g.</a:t>
            </a:r>
            <a:r>
              <a:rPr lang="en-US" sz="2400" dirty="0">
                <a:solidFill>
                  <a:schemeClr val="tx1"/>
                </a:solidFill>
              </a:rPr>
              <a:t> But hits of 50g to 120 g are common, and some approach 200 </a:t>
            </a:r>
            <a:r>
              <a:rPr lang="en-US" sz="2400" dirty="0" err="1">
                <a:solidFill>
                  <a:schemeClr val="tx1"/>
                </a:solidFill>
              </a:rPr>
              <a:t>g.</a:t>
            </a:r>
            <a:endParaRPr lang="en-US" sz="2400" dirty="0">
              <a:solidFill>
                <a:schemeClr val="tx1"/>
              </a:solidFill>
            </a:endParaRPr>
          </a:p>
          <a:p>
            <a:pPr marL="0" indent="0">
              <a:buNone/>
            </a:pPr>
            <a:endParaRPr lang="en-US" sz="2400" dirty="0">
              <a:solidFill>
                <a:schemeClr val="tx1"/>
              </a:solidFill>
            </a:endParaRPr>
          </a:p>
          <a:p>
            <a:r>
              <a:rPr lang="en-US" sz="2400" dirty="0">
                <a:solidFill>
                  <a:schemeClr val="tx1"/>
                </a:solidFill>
              </a:rPr>
              <a:t>This does not mean that accelerations over 50 g's have to cause permanent brain damage. Football players are subjected to 200 g's, and Indy race car drivers have been subjected to 80 g's without permanent injury, but they were wearing helmets.</a:t>
            </a:r>
          </a:p>
        </p:txBody>
      </p:sp>
      <p:sp>
        <p:nvSpPr>
          <p:cNvPr id="4" name="TextBox 3">
            <a:extLst>
              <a:ext uri="{FF2B5EF4-FFF2-40B4-BE49-F238E27FC236}">
                <a16:creationId xmlns:a16="http://schemas.microsoft.com/office/drawing/2014/main" id="{D89C69CF-E7D4-A17A-CFC5-1946608CDCA3}"/>
              </a:ext>
            </a:extLst>
          </p:cNvPr>
          <p:cNvSpPr txBox="1"/>
          <p:nvPr/>
        </p:nvSpPr>
        <p:spPr>
          <a:xfrm>
            <a:off x="1484310" y="5952565"/>
            <a:ext cx="10018713" cy="646331"/>
          </a:xfrm>
          <a:prstGeom prst="rect">
            <a:avLst/>
          </a:prstGeom>
          <a:noFill/>
        </p:spPr>
        <p:txBody>
          <a:bodyPr wrap="square" rtlCol="0">
            <a:spAutoFit/>
          </a:bodyPr>
          <a:lstStyle/>
          <a:p>
            <a:r>
              <a:rPr lang="en-US" dirty="0"/>
              <a:t>Ways the Brain is Injured. (n.d.). Retrieved February 03, 2016, from http://www.braininjury.com/injured.shtml </a:t>
            </a:r>
          </a:p>
        </p:txBody>
      </p:sp>
    </p:spTree>
    <p:extLst>
      <p:ext uri="{BB962C8B-B14F-4D97-AF65-F5344CB8AC3E}">
        <p14:creationId xmlns:p14="http://schemas.microsoft.com/office/powerpoint/2010/main" val="492580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0"/>
            <a:ext cx="10018713" cy="1752599"/>
          </a:xfrm>
        </p:spPr>
        <p:txBody>
          <a:bodyPr/>
          <a:lstStyle/>
          <a:p>
            <a:r>
              <a:rPr lang="en-US" dirty="0"/>
              <a:t>Translational and Rotational Acceleration</a:t>
            </a:r>
          </a:p>
        </p:txBody>
      </p:sp>
      <p:sp>
        <p:nvSpPr>
          <p:cNvPr id="3" name="Content Placeholder 2"/>
          <p:cNvSpPr>
            <a:spLocks noGrp="1"/>
          </p:cNvSpPr>
          <p:nvPr>
            <p:ph idx="1"/>
          </p:nvPr>
        </p:nvSpPr>
        <p:spPr>
          <a:xfrm>
            <a:off x="1484308" y="1552574"/>
            <a:ext cx="10018713" cy="3124201"/>
          </a:xfrm>
        </p:spPr>
        <p:txBody>
          <a:bodyPr>
            <a:normAutofit/>
          </a:bodyPr>
          <a:lstStyle/>
          <a:p>
            <a:r>
              <a:rPr lang="en-US" sz="2800" dirty="0">
                <a:solidFill>
                  <a:schemeClr val="tx1"/>
                </a:solidFill>
              </a:rPr>
              <a:t>The suggested tolerable reversible brain injury level was less than 85 g, for translational (linear) acceleration. </a:t>
            </a:r>
          </a:p>
          <a:p>
            <a:r>
              <a:rPr lang="en-US" sz="2800" dirty="0">
                <a:solidFill>
                  <a:schemeClr val="tx1"/>
                </a:solidFill>
              </a:rPr>
              <a:t>For the rotational (twisting) acceleration, it was about 55g.</a:t>
            </a:r>
          </a:p>
        </p:txBody>
      </p:sp>
      <p:sp>
        <p:nvSpPr>
          <p:cNvPr id="4" name="TextBox 3"/>
          <p:cNvSpPr txBox="1"/>
          <p:nvPr/>
        </p:nvSpPr>
        <p:spPr>
          <a:xfrm>
            <a:off x="1484307" y="5536915"/>
            <a:ext cx="10018713" cy="646331"/>
          </a:xfrm>
          <a:prstGeom prst="rect">
            <a:avLst/>
          </a:prstGeom>
          <a:noFill/>
        </p:spPr>
        <p:txBody>
          <a:bodyPr wrap="square" rtlCol="0">
            <a:spAutoFit/>
          </a:bodyPr>
          <a:lstStyle/>
          <a:p>
            <a:r>
              <a:rPr lang="en-US" dirty="0"/>
              <a:t>Zhang, L., Yang, K. H., &amp; King, A. I. (2004). A Proposed Injury Threshold for Mild Traumatic Brain Injury. </a:t>
            </a:r>
            <a:r>
              <a:rPr lang="en-US" i="1" dirty="0"/>
              <a:t>Journal of Biomechanical Engineering J. </a:t>
            </a:r>
            <a:r>
              <a:rPr lang="en-US" i="1" dirty="0" err="1"/>
              <a:t>Biomech</a:t>
            </a:r>
            <a:r>
              <a:rPr lang="en-US" i="1" dirty="0"/>
              <a:t>. Eng.,</a:t>
            </a:r>
            <a:r>
              <a:rPr lang="en-US" dirty="0"/>
              <a:t> </a:t>
            </a:r>
            <a:r>
              <a:rPr lang="en-US" i="1" dirty="0"/>
              <a:t>126</a:t>
            </a:r>
            <a:r>
              <a:rPr lang="en-US" dirty="0"/>
              <a:t>(2), 226. doi:10.1115/1.1691446</a:t>
            </a:r>
          </a:p>
        </p:txBody>
      </p:sp>
    </p:spTree>
    <p:extLst>
      <p:ext uri="{BB962C8B-B14F-4D97-AF65-F5344CB8AC3E}">
        <p14:creationId xmlns:p14="http://schemas.microsoft.com/office/powerpoint/2010/main" val="4155304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TBI Injury Mechanisms</a:t>
            </a:r>
          </a:p>
        </p:txBody>
      </p:sp>
      <p:sp>
        <p:nvSpPr>
          <p:cNvPr id="6" name="Text Placeholder 5"/>
          <p:cNvSpPr>
            <a:spLocks noGrp="1"/>
          </p:cNvSpPr>
          <p:nvPr>
            <p:ph type="body" idx="1"/>
          </p:nvPr>
        </p:nvSpPr>
        <p:spPr/>
        <p:txBody>
          <a:bodyPr/>
          <a:lstStyle/>
          <a:p>
            <a:r>
              <a:rPr lang="en-US" dirty="0" err="1">
                <a:solidFill>
                  <a:schemeClr val="tx1"/>
                </a:solidFill>
              </a:rPr>
              <a:t>Neurometabolic</a:t>
            </a:r>
            <a:r>
              <a:rPr lang="en-US" dirty="0">
                <a:solidFill>
                  <a:schemeClr val="tx1"/>
                </a:solidFill>
              </a:rPr>
              <a:t> Cascade</a:t>
            </a:r>
          </a:p>
        </p:txBody>
      </p:sp>
    </p:spTree>
    <p:extLst>
      <p:ext uri="{BB962C8B-B14F-4D97-AF65-F5344CB8AC3E}">
        <p14:creationId xmlns:p14="http://schemas.microsoft.com/office/powerpoint/2010/main" val="1452369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3154" y="737879"/>
            <a:ext cx="7917472" cy="4997903"/>
          </a:xfrm>
        </p:spPr>
      </p:pic>
      <p:sp>
        <p:nvSpPr>
          <p:cNvPr id="5" name="TextBox 4"/>
          <p:cNvSpPr txBox="1"/>
          <p:nvPr/>
        </p:nvSpPr>
        <p:spPr>
          <a:xfrm>
            <a:off x="2174279" y="6284258"/>
            <a:ext cx="8601298" cy="367553"/>
          </a:xfrm>
          <a:prstGeom prst="rect">
            <a:avLst/>
          </a:prstGeom>
          <a:noFill/>
        </p:spPr>
        <p:txBody>
          <a:bodyPr wrap="square" rtlCol="0">
            <a:spAutoFit/>
          </a:bodyPr>
          <a:lstStyle/>
          <a:p>
            <a:r>
              <a:rPr lang="en-US" dirty="0"/>
              <a:t>https://www.ncbi.nlm.nih.gov/pmc/articles/PMC2292762/</a:t>
            </a:r>
          </a:p>
        </p:txBody>
      </p:sp>
      <p:sp>
        <p:nvSpPr>
          <p:cNvPr id="2" name="Oval 1">
            <a:extLst>
              <a:ext uri="{FF2B5EF4-FFF2-40B4-BE49-F238E27FC236}">
                <a16:creationId xmlns:a16="http://schemas.microsoft.com/office/drawing/2014/main" id="{35B8965D-0587-DB0B-F5D8-486EF7F4E6ED}"/>
              </a:ext>
            </a:extLst>
          </p:cNvPr>
          <p:cNvSpPr/>
          <p:nvPr/>
        </p:nvSpPr>
        <p:spPr>
          <a:xfrm>
            <a:off x="1697182" y="4350326"/>
            <a:ext cx="1496291" cy="10321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81E8B6B-120B-D194-9B2D-B6EE3717D6D4}"/>
              </a:ext>
            </a:extLst>
          </p:cNvPr>
          <p:cNvSpPr/>
          <p:nvPr/>
        </p:nvSpPr>
        <p:spPr>
          <a:xfrm>
            <a:off x="2632364" y="1600198"/>
            <a:ext cx="1496291" cy="10321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CE7138-429E-9C07-6F3F-ADD26C946C73}"/>
              </a:ext>
            </a:extLst>
          </p:cNvPr>
          <p:cNvSpPr/>
          <p:nvPr/>
        </p:nvSpPr>
        <p:spPr>
          <a:xfrm>
            <a:off x="2992582" y="2964870"/>
            <a:ext cx="1496291" cy="10321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E9365A-D076-D3E5-2E1A-07A21BCD9B73}"/>
              </a:ext>
            </a:extLst>
          </p:cNvPr>
          <p:cNvSpPr/>
          <p:nvPr/>
        </p:nvSpPr>
        <p:spPr>
          <a:xfrm>
            <a:off x="4752109" y="810488"/>
            <a:ext cx="1496291" cy="10321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95EC90B-6ACE-E99A-A960-A40D71DC01E5}"/>
              </a:ext>
            </a:extLst>
          </p:cNvPr>
          <p:cNvSpPr/>
          <p:nvPr/>
        </p:nvSpPr>
        <p:spPr>
          <a:xfrm>
            <a:off x="6096000" y="3834243"/>
            <a:ext cx="1496291" cy="10321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6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2"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561" y="0"/>
            <a:ext cx="10018713" cy="1752599"/>
          </a:xfrm>
        </p:spPr>
        <p:txBody>
          <a:bodyPr/>
          <a:lstStyle/>
          <a:p>
            <a:r>
              <a:rPr lang="en-US" dirty="0" err="1"/>
              <a:t>Neurometabolic</a:t>
            </a:r>
            <a:r>
              <a:rPr lang="en-US" dirty="0"/>
              <a:t> Cascade</a:t>
            </a:r>
          </a:p>
        </p:txBody>
      </p:sp>
      <p:sp>
        <p:nvSpPr>
          <p:cNvPr id="3" name="Content Placeholder 2"/>
          <p:cNvSpPr>
            <a:spLocks noGrp="1"/>
          </p:cNvSpPr>
          <p:nvPr>
            <p:ph idx="1"/>
          </p:nvPr>
        </p:nvSpPr>
        <p:spPr>
          <a:xfrm>
            <a:off x="1484310" y="1295400"/>
            <a:ext cx="10018713" cy="5286375"/>
          </a:xfrm>
        </p:spPr>
        <p:txBody>
          <a:bodyPr>
            <a:normAutofit/>
          </a:bodyPr>
          <a:lstStyle/>
          <a:p>
            <a:pPr marL="457200" indent="-457200">
              <a:buFont typeface="+mj-lt"/>
              <a:buAutoNum type="arabicPeriod"/>
            </a:pPr>
            <a:r>
              <a:rPr lang="en-US" dirty="0">
                <a:solidFill>
                  <a:schemeClr val="tx1"/>
                </a:solidFill>
              </a:rPr>
              <a:t>Nonspecific depolarization and initiation of action potentials.</a:t>
            </a:r>
          </a:p>
          <a:p>
            <a:pPr marL="457200" indent="-457200">
              <a:buFont typeface="+mj-lt"/>
              <a:buAutoNum type="arabicPeriod"/>
            </a:pPr>
            <a:r>
              <a:rPr lang="en-US" dirty="0">
                <a:solidFill>
                  <a:schemeClr val="tx1"/>
                </a:solidFill>
              </a:rPr>
              <a:t>Release of excitatory neurotransmitters (Glutamate).</a:t>
            </a:r>
          </a:p>
          <a:p>
            <a:pPr marL="457200" indent="-457200">
              <a:buFont typeface="+mj-lt"/>
              <a:buAutoNum type="arabicPeriod"/>
            </a:pPr>
            <a:r>
              <a:rPr lang="en-US" dirty="0">
                <a:solidFill>
                  <a:schemeClr val="tx1"/>
                </a:solidFill>
              </a:rPr>
              <a:t>Massive outpouring of potassium.</a:t>
            </a:r>
          </a:p>
          <a:p>
            <a:pPr marL="457200" indent="-457200">
              <a:buFont typeface="+mj-lt"/>
              <a:buAutoNum type="arabicPeriod"/>
            </a:pPr>
            <a:r>
              <a:rPr lang="en-US" dirty="0">
                <a:solidFill>
                  <a:schemeClr val="tx1"/>
                </a:solidFill>
              </a:rPr>
              <a:t>Membrane ionic pumps to restore homeostasis.</a:t>
            </a:r>
          </a:p>
          <a:p>
            <a:pPr marL="457200" indent="-457200">
              <a:buFont typeface="+mj-lt"/>
              <a:buAutoNum type="arabicPeriod"/>
            </a:pPr>
            <a:r>
              <a:rPr lang="en-US" dirty="0">
                <a:solidFill>
                  <a:schemeClr val="tx1"/>
                </a:solidFill>
              </a:rPr>
              <a:t>Increase of glucose.</a:t>
            </a:r>
          </a:p>
          <a:p>
            <a:pPr marL="457200" indent="-457200">
              <a:buFont typeface="+mj-lt"/>
              <a:buAutoNum type="arabicPeriod"/>
            </a:pPr>
            <a:r>
              <a:rPr lang="en-US" dirty="0">
                <a:solidFill>
                  <a:schemeClr val="tx1"/>
                </a:solidFill>
              </a:rPr>
              <a:t>Lactate accumulation</a:t>
            </a:r>
          </a:p>
          <a:p>
            <a:pPr marL="457200" indent="-457200">
              <a:buFont typeface="+mj-lt"/>
              <a:buAutoNum type="arabicPeriod"/>
            </a:pPr>
            <a:r>
              <a:rPr lang="en-US" dirty="0">
                <a:solidFill>
                  <a:schemeClr val="tx1"/>
                </a:solidFill>
              </a:rPr>
              <a:t>Massive calcium influx into cell.</a:t>
            </a:r>
          </a:p>
          <a:p>
            <a:pPr marL="457200" indent="-457200">
              <a:buFont typeface="+mj-lt"/>
              <a:buAutoNum type="arabicPeriod"/>
            </a:pPr>
            <a:r>
              <a:rPr lang="en-US" dirty="0">
                <a:solidFill>
                  <a:schemeClr val="tx1"/>
                </a:solidFill>
              </a:rPr>
              <a:t>Decreased energy (ATP) production</a:t>
            </a:r>
          </a:p>
          <a:p>
            <a:pPr marL="457200" indent="-457200">
              <a:buFont typeface="+mj-lt"/>
              <a:buAutoNum type="arabicPeriod"/>
            </a:pPr>
            <a:r>
              <a:rPr lang="en-US" dirty="0">
                <a:solidFill>
                  <a:schemeClr val="tx1"/>
                </a:solidFill>
              </a:rPr>
              <a:t>Cell apoptosis (death)</a:t>
            </a:r>
          </a:p>
        </p:txBody>
      </p:sp>
    </p:spTree>
    <p:extLst>
      <p:ext uri="{BB962C8B-B14F-4D97-AF65-F5344CB8AC3E}">
        <p14:creationId xmlns:p14="http://schemas.microsoft.com/office/powerpoint/2010/main" val="2440256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dirty="0"/>
              <a:t>Secondary Injury</a:t>
            </a:r>
          </a:p>
        </p:txBody>
      </p:sp>
      <p:sp>
        <p:nvSpPr>
          <p:cNvPr id="3" name="Content Placeholder 2"/>
          <p:cNvSpPr>
            <a:spLocks noGrp="1"/>
          </p:cNvSpPr>
          <p:nvPr>
            <p:ph idx="1"/>
          </p:nvPr>
        </p:nvSpPr>
        <p:spPr>
          <a:xfrm>
            <a:off x="1484310" y="2400301"/>
            <a:ext cx="10018713" cy="4286250"/>
          </a:xfrm>
        </p:spPr>
        <p:txBody>
          <a:bodyPr anchor="t">
            <a:normAutofit/>
          </a:bodyPr>
          <a:lstStyle/>
          <a:p>
            <a:r>
              <a:rPr lang="en-US" sz="2800" dirty="0">
                <a:solidFill>
                  <a:schemeClr val="tx1"/>
                </a:solidFill>
              </a:rPr>
              <a:t>Secondary injury events include damage to the </a:t>
            </a:r>
            <a:r>
              <a:rPr lang="en-US" sz="2800" dirty="0">
                <a:solidFill>
                  <a:schemeClr val="tx1"/>
                </a:solidFill>
                <a:hlinkClick r:id="rId2" tooltip="Blood–brain barrier">
                  <a:extLst>
                    <a:ext uri="{A12FA001-AC4F-418D-AE19-62706E023703}">
                      <ahyp:hlinkClr xmlns:ahyp="http://schemas.microsoft.com/office/drawing/2018/hyperlinkcolor" val="tx"/>
                    </a:ext>
                  </a:extLst>
                </a:hlinkClick>
              </a:rPr>
              <a:t>blood–brain barrier</a:t>
            </a:r>
            <a:r>
              <a:rPr lang="en-US" sz="2800" dirty="0">
                <a:solidFill>
                  <a:schemeClr val="tx1"/>
                </a:solidFill>
              </a:rPr>
              <a:t>, release of factors that cause </a:t>
            </a:r>
            <a:r>
              <a:rPr lang="en-US" sz="2800" dirty="0">
                <a:solidFill>
                  <a:schemeClr val="tx1"/>
                </a:solidFill>
                <a:hlinkClick r:id="rId3" tooltip="Inflammation">
                  <a:extLst>
                    <a:ext uri="{A12FA001-AC4F-418D-AE19-62706E023703}">
                      <ahyp:hlinkClr xmlns:ahyp="http://schemas.microsoft.com/office/drawing/2018/hyperlinkcolor" val="tx"/>
                    </a:ext>
                  </a:extLst>
                </a:hlinkClick>
              </a:rPr>
              <a:t>inflammation</a:t>
            </a:r>
            <a:r>
              <a:rPr lang="en-US" sz="2800" dirty="0">
                <a:solidFill>
                  <a:schemeClr val="tx1"/>
                </a:solidFill>
              </a:rPr>
              <a:t>, </a:t>
            </a:r>
            <a:r>
              <a:rPr lang="en-US" sz="2800" dirty="0">
                <a:solidFill>
                  <a:schemeClr val="tx1"/>
                </a:solidFill>
                <a:hlinkClick r:id="rId4" tooltip="Free radical">
                  <a:extLst>
                    <a:ext uri="{A12FA001-AC4F-418D-AE19-62706E023703}">
                      <ahyp:hlinkClr xmlns:ahyp="http://schemas.microsoft.com/office/drawing/2018/hyperlinkcolor" val="tx"/>
                    </a:ext>
                  </a:extLst>
                </a:hlinkClick>
              </a:rPr>
              <a:t>free radical</a:t>
            </a:r>
            <a:r>
              <a:rPr lang="en-US" sz="2800" dirty="0">
                <a:solidFill>
                  <a:schemeClr val="tx1"/>
                </a:solidFill>
              </a:rPr>
              <a:t> overload, excessive release of the </a:t>
            </a:r>
            <a:r>
              <a:rPr lang="en-US" sz="2800" dirty="0">
                <a:solidFill>
                  <a:schemeClr val="tx1"/>
                </a:solidFill>
                <a:hlinkClick r:id="rId5" tooltip="Neurotransmitter">
                  <a:extLst>
                    <a:ext uri="{A12FA001-AC4F-418D-AE19-62706E023703}">
                      <ahyp:hlinkClr xmlns:ahyp="http://schemas.microsoft.com/office/drawing/2018/hyperlinkcolor" val="tx"/>
                    </a:ext>
                  </a:extLst>
                </a:hlinkClick>
              </a:rPr>
              <a:t>neurotransmitter</a:t>
            </a:r>
            <a:r>
              <a:rPr lang="en-US" sz="2800" dirty="0">
                <a:solidFill>
                  <a:schemeClr val="tx1"/>
                </a:solidFill>
              </a:rPr>
              <a:t> </a:t>
            </a:r>
            <a:r>
              <a:rPr lang="en-US" sz="2800" dirty="0">
                <a:solidFill>
                  <a:schemeClr val="tx1"/>
                </a:solidFill>
                <a:hlinkClick r:id="rId6" tooltip="Glutamate">
                  <a:extLst>
                    <a:ext uri="{A12FA001-AC4F-418D-AE19-62706E023703}">
                      <ahyp:hlinkClr xmlns:ahyp="http://schemas.microsoft.com/office/drawing/2018/hyperlinkcolor" val="tx"/>
                    </a:ext>
                  </a:extLst>
                </a:hlinkClick>
              </a:rPr>
              <a:t>glutamate</a:t>
            </a:r>
            <a:r>
              <a:rPr lang="en-US" sz="2800" dirty="0">
                <a:solidFill>
                  <a:schemeClr val="tx1"/>
                </a:solidFill>
              </a:rPr>
              <a:t> (</a:t>
            </a:r>
            <a:r>
              <a:rPr lang="en-US" sz="2800" dirty="0">
                <a:solidFill>
                  <a:schemeClr val="tx1"/>
                </a:solidFill>
                <a:hlinkClick r:id="rId7" tooltip="Excitotoxicity">
                  <a:extLst>
                    <a:ext uri="{A12FA001-AC4F-418D-AE19-62706E023703}">
                      <ahyp:hlinkClr xmlns:ahyp="http://schemas.microsoft.com/office/drawing/2018/hyperlinkcolor" val="tx"/>
                    </a:ext>
                  </a:extLst>
                </a:hlinkClick>
              </a:rPr>
              <a:t>excitotoxicity</a:t>
            </a:r>
            <a:r>
              <a:rPr lang="en-US" sz="2800" dirty="0">
                <a:solidFill>
                  <a:schemeClr val="tx1"/>
                </a:solidFill>
              </a:rPr>
              <a:t>), influx of calcium and sodium ions into </a:t>
            </a:r>
            <a:r>
              <a:rPr lang="en-US" sz="2800" dirty="0">
                <a:solidFill>
                  <a:schemeClr val="tx1"/>
                </a:solidFill>
                <a:hlinkClick r:id="rId8" tooltip="Neuron">
                  <a:extLst>
                    <a:ext uri="{A12FA001-AC4F-418D-AE19-62706E023703}">
                      <ahyp:hlinkClr xmlns:ahyp="http://schemas.microsoft.com/office/drawing/2018/hyperlinkcolor" val="tx"/>
                    </a:ext>
                  </a:extLst>
                </a:hlinkClick>
              </a:rPr>
              <a:t>neurons</a:t>
            </a:r>
            <a:r>
              <a:rPr lang="en-US" sz="2800" dirty="0">
                <a:solidFill>
                  <a:schemeClr val="tx1"/>
                </a:solidFill>
              </a:rPr>
              <a:t>, and dysfunction of </a:t>
            </a:r>
            <a:r>
              <a:rPr lang="en-US" sz="2800" dirty="0">
                <a:solidFill>
                  <a:schemeClr val="tx1"/>
                </a:solidFill>
                <a:hlinkClick r:id="rId9" tooltip="Mitochondria">
                  <a:extLst>
                    <a:ext uri="{A12FA001-AC4F-418D-AE19-62706E023703}">
                      <ahyp:hlinkClr xmlns:ahyp="http://schemas.microsoft.com/office/drawing/2018/hyperlinkcolor" val="tx"/>
                    </a:ext>
                  </a:extLst>
                </a:hlinkClick>
              </a:rPr>
              <a:t>mitochondria</a:t>
            </a:r>
            <a:r>
              <a:rPr lang="en-US" sz="2800" dirty="0">
                <a:solidFill>
                  <a:schemeClr val="tx1"/>
                </a:solidFill>
              </a:rPr>
              <a:t>.</a:t>
            </a:r>
          </a:p>
        </p:txBody>
      </p:sp>
    </p:spTree>
    <p:extLst>
      <p:ext uri="{BB962C8B-B14F-4D97-AF65-F5344CB8AC3E}">
        <p14:creationId xmlns:p14="http://schemas.microsoft.com/office/powerpoint/2010/main" val="3959563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93533" y="424758"/>
            <a:ext cx="7440645" cy="5580487"/>
          </a:xfrm>
        </p:spPr>
      </p:pic>
    </p:spTree>
    <p:extLst>
      <p:ext uri="{BB962C8B-B14F-4D97-AF65-F5344CB8AC3E}">
        <p14:creationId xmlns:p14="http://schemas.microsoft.com/office/powerpoint/2010/main" val="3864145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Concussion</a:t>
            </a:r>
          </a:p>
        </p:txBody>
      </p:sp>
      <p:sp>
        <p:nvSpPr>
          <p:cNvPr id="5" name="Text Placeholder 4"/>
          <p:cNvSpPr>
            <a:spLocks noGrp="1"/>
          </p:cNvSpPr>
          <p:nvPr>
            <p:ph type="body" idx="1"/>
          </p:nvPr>
        </p:nvSpPr>
        <p:spPr/>
        <p:txBody>
          <a:bodyPr/>
          <a:lstStyle/>
          <a:p>
            <a:r>
              <a:rPr lang="en-US" dirty="0">
                <a:solidFill>
                  <a:schemeClr val="tx1"/>
                </a:solidFill>
              </a:rPr>
              <a:t>Mild Traumatic Brain Injury (TBI)</a:t>
            </a:r>
          </a:p>
        </p:txBody>
      </p:sp>
    </p:spTree>
    <p:extLst>
      <p:ext uri="{BB962C8B-B14F-4D97-AF65-F5344CB8AC3E}">
        <p14:creationId xmlns:p14="http://schemas.microsoft.com/office/powerpoint/2010/main" val="2060932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487332"/>
            <a:ext cx="11071371" cy="1507067"/>
          </a:xfrm>
        </p:spPr>
        <p:txBody>
          <a:bodyPr/>
          <a:lstStyle/>
          <a:p>
            <a:r>
              <a:rPr lang="en-US" dirty="0"/>
              <a:t>Clinical Wisdom: mTBI Resolves in 3 months</a:t>
            </a:r>
          </a:p>
        </p:txBody>
      </p:sp>
      <p:sp>
        <p:nvSpPr>
          <p:cNvPr id="3" name="Content Placeholder 2"/>
          <p:cNvSpPr>
            <a:spLocks noGrp="1"/>
          </p:cNvSpPr>
          <p:nvPr>
            <p:ph sz="half" idx="1"/>
          </p:nvPr>
        </p:nvSpPr>
        <p:spPr>
          <a:xfrm>
            <a:off x="795943" y="863601"/>
            <a:ext cx="4895055" cy="3124201"/>
          </a:xfrm>
        </p:spPr>
        <p:txBody>
          <a:bodyPr>
            <a:normAutofit/>
          </a:bodyPr>
          <a:lstStyle/>
          <a:p>
            <a:r>
              <a:rPr lang="en-US" sz="2400" dirty="0">
                <a:solidFill>
                  <a:schemeClr val="tx1"/>
                </a:solidFill>
              </a:rPr>
              <a:t>“The main part of recovery after mTBI occurs within the first three months, with any subsequent changes in performance being of limited statistical and clinical significance.”</a:t>
            </a:r>
          </a:p>
        </p:txBody>
      </p:sp>
      <p:pic>
        <p:nvPicPr>
          <p:cNvPr id="7" name="Content Placeholder 6"/>
          <p:cNvPicPr>
            <a:picLocks noGrp="1" noChangeAspect="1"/>
          </p:cNvPicPr>
          <p:nvPr>
            <p:ph sz="half" idx="2"/>
          </p:nvPr>
        </p:nvPicPr>
        <p:blipFill>
          <a:blip r:embed="rId2"/>
          <a:stretch>
            <a:fillRect/>
          </a:stretch>
        </p:blipFill>
        <p:spPr>
          <a:xfrm>
            <a:off x="6293650" y="685800"/>
            <a:ext cx="3963975" cy="3614738"/>
          </a:xfrm>
          <a:prstGeom prst="rect">
            <a:avLst/>
          </a:prstGeom>
        </p:spPr>
      </p:pic>
      <p:sp>
        <p:nvSpPr>
          <p:cNvPr id="8" name="TextBox 7"/>
          <p:cNvSpPr txBox="1"/>
          <p:nvPr/>
        </p:nvSpPr>
        <p:spPr>
          <a:xfrm>
            <a:off x="795943" y="5844540"/>
            <a:ext cx="110193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Frencham, K. A., Fox, A. M., &amp; Maybery, M. T. (2005). Neuropsychological Studies of Mild Traumatic Brain Injury: A Meta-Analytic Review of Research Since 1995. </a:t>
            </a:r>
            <a:r>
              <a:rPr kumimoji="0" lang="en-US" sz="1200" b="0" i="1" u="none" strike="noStrike" kern="0" cap="none" spc="0" normalizeH="0" baseline="0" noProof="0" dirty="0">
                <a:ln>
                  <a:noFill/>
                </a:ln>
                <a:effectLst/>
                <a:uLnTx/>
                <a:uFillTx/>
              </a:rPr>
              <a:t>Journal of Clinical and Experimental Neuropsychology,</a:t>
            </a:r>
            <a:r>
              <a:rPr kumimoji="0" lang="en-US" sz="1200" b="0" i="0" u="none" strike="noStrike" kern="0" cap="none" spc="0" normalizeH="0" baseline="0" noProof="0" dirty="0">
                <a:ln>
                  <a:noFill/>
                </a:ln>
                <a:effectLst/>
                <a:uLnTx/>
                <a:uFillTx/>
              </a:rPr>
              <a:t> </a:t>
            </a:r>
            <a:r>
              <a:rPr kumimoji="0" lang="en-US" sz="1200" b="0" i="1" u="none" strike="noStrike" kern="0" cap="none" spc="0" normalizeH="0" baseline="0" noProof="0" dirty="0">
                <a:ln>
                  <a:noFill/>
                </a:ln>
                <a:effectLst/>
                <a:uLnTx/>
                <a:uFillTx/>
              </a:rPr>
              <a:t>27</a:t>
            </a:r>
            <a:r>
              <a:rPr kumimoji="0" lang="en-US" sz="1200" b="0" i="0" u="none" strike="noStrike" kern="0" cap="none" spc="0" normalizeH="0" baseline="0" noProof="0" dirty="0">
                <a:ln>
                  <a:noFill/>
                </a:ln>
                <a:effectLst/>
                <a:uLnTx/>
                <a:uFillTx/>
              </a:rPr>
              <a:t>(3), 334-351. doi: 10.1080/13803390490520328</a:t>
            </a:r>
          </a:p>
        </p:txBody>
      </p:sp>
    </p:spTree>
    <p:extLst>
      <p:ext uri="{BB962C8B-B14F-4D97-AF65-F5344CB8AC3E}">
        <p14:creationId xmlns:p14="http://schemas.microsoft.com/office/powerpoint/2010/main" val="1782342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4212" y="485244"/>
            <a:ext cx="8534400" cy="1507067"/>
          </a:xfrm>
        </p:spPr>
        <p:txBody>
          <a:bodyPr>
            <a:normAutofit/>
          </a:bodyPr>
          <a:lstStyle/>
          <a:p>
            <a:r>
              <a:rPr lang="en-US" dirty="0"/>
              <a:t>DSM5: </a:t>
            </a:r>
            <a:r>
              <a:rPr lang="en-US" u="sng" dirty="0"/>
              <a:t>Major</a:t>
            </a:r>
            <a:r>
              <a:rPr lang="en-US" dirty="0"/>
              <a:t> Neurocognitive Disorder</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p:cNvSpPr>
            <a:spLocks noGrp="1"/>
          </p:cNvSpPr>
          <p:nvPr>
            <p:ph idx="1"/>
          </p:nvPr>
        </p:nvSpPr>
        <p:spPr>
          <a:xfrm>
            <a:off x="684212" y="2068511"/>
            <a:ext cx="10231440" cy="3615267"/>
          </a:xfrm>
        </p:spPr>
        <p:txBody>
          <a:bodyPr>
            <a:normAutofit/>
          </a:bodyPr>
          <a:lstStyle/>
          <a:p>
            <a:pPr marL="457200" indent="-457200">
              <a:lnSpc>
                <a:spcPct val="90000"/>
              </a:lnSpc>
              <a:buFont typeface="+mj-lt"/>
              <a:buAutoNum type="alphaUcPeriod" startAt="2"/>
            </a:pPr>
            <a:r>
              <a:rPr lang="en-US" dirty="0">
                <a:solidFill>
                  <a:schemeClr val="tx1"/>
                </a:solidFill>
              </a:rPr>
              <a:t>The </a:t>
            </a:r>
            <a:r>
              <a:rPr lang="en-US" u="sng" dirty="0">
                <a:solidFill>
                  <a:schemeClr val="tx1"/>
                </a:solidFill>
              </a:rPr>
              <a:t>cognitive deficits interfere with independence in everyday activities</a:t>
            </a:r>
            <a:r>
              <a:rPr lang="en-US" dirty="0">
                <a:solidFill>
                  <a:schemeClr val="tx1"/>
                </a:solidFill>
              </a:rPr>
              <a:t> (i.e., at a minimum, requiring assistance with complex instrumental activities of daily living such as paying bills or managing medications).</a:t>
            </a:r>
          </a:p>
          <a:p>
            <a:pPr marL="457200" indent="-457200">
              <a:lnSpc>
                <a:spcPct val="90000"/>
              </a:lnSpc>
              <a:buFont typeface="+mj-lt"/>
              <a:buAutoNum type="alphaUcPeriod" startAt="2"/>
            </a:pPr>
            <a:endParaRPr lang="en-US" dirty="0">
              <a:solidFill>
                <a:schemeClr val="tx1"/>
              </a:solidFill>
            </a:endParaRPr>
          </a:p>
          <a:p>
            <a:pPr marL="457200" indent="-457200">
              <a:lnSpc>
                <a:spcPct val="90000"/>
              </a:lnSpc>
              <a:buFont typeface="+mj-lt"/>
              <a:buAutoNum type="alphaUcPeriod" startAt="2"/>
            </a:pPr>
            <a:r>
              <a:rPr lang="en-US" dirty="0">
                <a:solidFill>
                  <a:schemeClr val="tx1"/>
                </a:solidFill>
              </a:rPr>
              <a:t>The cognitive deficits do not occur exclusively in the context of a delirium.</a:t>
            </a:r>
          </a:p>
          <a:p>
            <a:pPr marL="457200" indent="-457200">
              <a:lnSpc>
                <a:spcPct val="90000"/>
              </a:lnSpc>
              <a:buFont typeface="+mj-lt"/>
              <a:buAutoNum type="alphaUcPeriod" startAt="2"/>
            </a:pPr>
            <a:endParaRPr lang="en-US" dirty="0">
              <a:solidFill>
                <a:schemeClr val="tx1"/>
              </a:solidFill>
            </a:endParaRPr>
          </a:p>
          <a:p>
            <a:pPr marL="457200" indent="-457200">
              <a:lnSpc>
                <a:spcPct val="90000"/>
              </a:lnSpc>
              <a:buFont typeface="+mj-lt"/>
              <a:buAutoNum type="alphaUcPeriod" startAt="2"/>
            </a:pPr>
            <a:r>
              <a:rPr lang="en-US" dirty="0">
                <a:solidFill>
                  <a:schemeClr val="tx1"/>
                </a:solidFill>
              </a:rPr>
              <a:t>The cognitive deficits are not better explained by another mental disorder (e.g., major depressive disorder, schizophrenia).</a:t>
            </a:r>
          </a:p>
        </p:txBody>
      </p:sp>
    </p:spTree>
    <p:extLst>
      <p:ext uri="{BB962C8B-B14F-4D97-AF65-F5344CB8AC3E}">
        <p14:creationId xmlns:p14="http://schemas.microsoft.com/office/powerpoint/2010/main" val="1441884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561670488"/>
              </p:ext>
            </p:extLst>
          </p:nvPr>
        </p:nvGraphicFramePr>
        <p:xfrm>
          <a:off x="1619250" y="647700"/>
          <a:ext cx="9753600" cy="53816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19250" y="6029325"/>
            <a:ext cx="10039350" cy="646331"/>
          </a:xfrm>
          <a:prstGeom prst="rect">
            <a:avLst/>
          </a:prstGeom>
          <a:noFill/>
        </p:spPr>
        <p:txBody>
          <a:bodyPr wrap="square" rtlCol="0">
            <a:spAutoFit/>
          </a:bodyPr>
          <a:lstStyle/>
          <a:p>
            <a:r>
              <a:rPr lang="en-US" dirty="0"/>
              <a:t>McCrea, M. (2008). </a:t>
            </a:r>
            <a:r>
              <a:rPr lang="en-US" i="1" dirty="0"/>
              <a:t>Mild traumatic brain injury and postconcussion syndrome: The new evidence base for diagnosis and treatment</a:t>
            </a:r>
            <a:r>
              <a:rPr lang="en-US" dirty="0"/>
              <a:t>. Oxford: Oxford University Press. </a:t>
            </a:r>
          </a:p>
        </p:txBody>
      </p:sp>
      <p:cxnSp>
        <p:nvCxnSpPr>
          <p:cNvPr id="7" name="Straight Connector 6">
            <a:extLst>
              <a:ext uri="{FF2B5EF4-FFF2-40B4-BE49-F238E27FC236}">
                <a16:creationId xmlns:a16="http://schemas.microsoft.com/office/drawing/2014/main" id="{DACCC5CC-DB85-182A-4878-AE4F62373B6F}"/>
              </a:ext>
            </a:extLst>
          </p:cNvPr>
          <p:cNvCxnSpPr/>
          <p:nvPr/>
        </p:nvCxnSpPr>
        <p:spPr>
          <a:xfrm flipV="1">
            <a:off x="4384964" y="3997036"/>
            <a:ext cx="311727" cy="311728"/>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D7F5AA-2E4A-61E1-CD1F-9AF00DBB477F}"/>
              </a:ext>
            </a:extLst>
          </p:cNvPr>
          <p:cNvCxnSpPr>
            <a:cxnSpLocks/>
          </p:cNvCxnSpPr>
          <p:nvPr/>
        </p:nvCxnSpPr>
        <p:spPr>
          <a:xfrm flipV="1">
            <a:off x="3761509" y="3823855"/>
            <a:ext cx="1711036" cy="172489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F265DF-A324-C7ED-26CE-6C6F3D5A1799}"/>
              </a:ext>
            </a:extLst>
          </p:cNvPr>
          <p:cNvCxnSpPr/>
          <p:nvPr/>
        </p:nvCxnSpPr>
        <p:spPr>
          <a:xfrm flipV="1">
            <a:off x="8672946" y="4059382"/>
            <a:ext cx="311727" cy="311728"/>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76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39DAA-FC92-EAAC-414A-127D61A2E1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4C011C-A487-1462-4E96-E4B7B6BC375A}"/>
              </a:ext>
            </a:extLst>
          </p:cNvPr>
          <p:cNvSpPr>
            <a:spLocks noGrp="1"/>
          </p:cNvSpPr>
          <p:nvPr>
            <p:ph type="title"/>
          </p:nvPr>
        </p:nvSpPr>
        <p:spPr/>
        <p:txBody>
          <a:bodyPr/>
          <a:lstStyle/>
          <a:p>
            <a:r>
              <a:rPr lang="en-US" dirty="0"/>
              <a:t>Mental health consequences of Mild </a:t>
            </a:r>
            <a:r>
              <a:rPr lang="en-US" dirty="0" err="1"/>
              <a:t>tbi</a:t>
            </a:r>
            <a:endParaRPr lang="en-US" dirty="0"/>
          </a:p>
        </p:txBody>
      </p:sp>
      <p:sp>
        <p:nvSpPr>
          <p:cNvPr id="5" name="Text Placeholder 4">
            <a:extLst>
              <a:ext uri="{FF2B5EF4-FFF2-40B4-BE49-F238E27FC236}">
                <a16:creationId xmlns:a16="http://schemas.microsoft.com/office/drawing/2014/main" id="{63F86030-C486-DBFA-6319-FE10ED63834E}"/>
              </a:ext>
            </a:extLst>
          </p:cNvPr>
          <p:cNvSpPr>
            <a:spLocks noGrp="1"/>
          </p:cNvSpPr>
          <p:nvPr>
            <p:ph type="body" sz="half" idx="1"/>
          </p:nvPr>
        </p:nvSpPr>
        <p:spPr/>
        <p:txBody>
          <a:bodyPr>
            <a:normAutofit/>
          </a:bodyPr>
          <a:lstStyle/>
          <a:p>
            <a:r>
              <a:rPr lang="en-US" b="0" i="0" u="none" strike="noStrike" baseline="0" dirty="0">
                <a:solidFill>
                  <a:schemeClr val="tx1"/>
                </a:solidFill>
              </a:rPr>
              <a:t>The vast majority (&gt;80%) of TBIs are classified as “mild” (mTBI), with diverse injury severity characteristics and outcomes within the mTB</a:t>
            </a:r>
            <a:r>
              <a:rPr lang="en-US" dirty="0">
                <a:solidFill>
                  <a:schemeClr val="tx1"/>
                </a:solidFill>
              </a:rPr>
              <a:t>I.</a:t>
            </a:r>
            <a:r>
              <a:rPr lang="en-US" b="0" i="0" u="none" strike="noStrike" baseline="0" dirty="0">
                <a:solidFill>
                  <a:schemeClr val="tx1"/>
                </a:solidFill>
              </a:rPr>
              <a:t> population.</a:t>
            </a:r>
          </a:p>
          <a:p>
            <a:endParaRPr lang="en-US" b="0" i="0" u="none" strike="noStrike" baseline="0" dirty="0">
              <a:solidFill>
                <a:schemeClr val="tx1"/>
              </a:solidFill>
            </a:endParaRPr>
          </a:p>
          <a:p>
            <a:r>
              <a:rPr lang="en-US" b="0" i="0" u="none" strike="noStrike" baseline="0" dirty="0">
                <a:solidFill>
                  <a:schemeClr val="tx1"/>
                </a:solidFill>
              </a:rPr>
              <a:t>Mild TBI is increasingly recognized as a diverse injury spectrum including Complicated Mild TBI.</a:t>
            </a:r>
            <a:endParaRPr lang="en-US" dirty="0">
              <a:solidFill>
                <a:schemeClr val="tx1"/>
              </a:solidFill>
            </a:endParaRPr>
          </a:p>
        </p:txBody>
      </p:sp>
      <p:pic>
        <p:nvPicPr>
          <p:cNvPr id="8" name="Content Placeholder 7">
            <a:extLst>
              <a:ext uri="{FF2B5EF4-FFF2-40B4-BE49-F238E27FC236}">
                <a16:creationId xmlns:a16="http://schemas.microsoft.com/office/drawing/2014/main" id="{412817AC-6DE3-779A-C1FB-6B078957037C}"/>
              </a:ext>
            </a:extLst>
          </p:cNvPr>
          <p:cNvPicPr>
            <a:picLocks noGrp="1" noChangeAspect="1"/>
          </p:cNvPicPr>
          <p:nvPr>
            <p:ph sz="half" idx="2"/>
          </p:nvPr>
        </p:nvPicPr>
        <p:blipFill>
          <a:blip r:embed="rId2"/>
          <a:stretch>
            <a:fillRect/>
          </a:stretch>
        </p:blipFill>
        <p:spPr>
          <a:xfrm>
            <a:off x="7003574" y="1600200"/>
            <a:ext cx="4077652" cy="4530725"/>
          </a:xfrm>
        </p:spPr>
      </p:pic>
    </p:spTree>
    <p:extLst>
      <p:ext uri="{BB962C8B-B14F-4D97-AF65-F5344CB8AC3E}">
        <p14:creationId xmlns:p14="http://schemas.microsoft.com/office/powerpoint/2010/main" val="4024851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6B6FC-FFFD-CBDA-0147-B51F070908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B4C988-291F-660D-05A6-1875CA78F43E}"/>
              </a:ext>
            </a:extLst>
          </p:cNvPr>
          <p:cNvSpPr>
            <a:spLocks noGrp="1"/>
          </p:cNvSpPr>
          <p:nvPr>
            <p:ph type="title"/>
          </p:nvPr>
        </p:nvSpPr>
        <p:spPr/>
        <p:txBody>
          <a:bodyPr/>
          <a:lstStyle/>
          <a:p>
            <a:r>
              <a:rPr lang="en-US" dirty="0"/>
              <a:t>Mental health consequences of Mild </a:t>
            </a:r>
            <a:r>
              <a:rPr lang="en-US" dirty="0" err="1"/>
              <a:t>tbi</a:t>
            </a:r>
            <a:endParaRPr lang="en-US" dirty="0"/>
          </a:p>
        </p:txBody>
      </p:sp>
      <p:sp>
        <p:nvSpPr>
          <p:cNvPr id="5" name="Text Placeholder 4">
            <a:extLst>
              <a:ext uri="{FF2B5EF4-FFF2-40B4-BE49-F238E27FC236}">
                <a16:creationId xmlns:a16="http://schemas.microsoft.com/office/drawing/2014/main" id="{F7815572-EA30-4CFE-B38F-499BFF3B8C3F}"/>
              </a:ext>
            </a:extLst>
          </p:cNvPr>
          <p:cNvSpPr>
            <a:spLocks noGrp="1"/>
          </p:cNvSpPr>
          <p:nvPr>
            <p:ph type="body" sz="half" idx="1"/>
          </p:nvPr>
        </p:nvSpPr>
        <p:spPr/>
        <p:txBody>
          <a:bodyPr>
            <a:normAutofit/>
          </a:bodyPr>
          <a:lstStyle/>
          <a:p>
            <a:r>
              <a:rPr lang="en-US" dirty="0">
                <a:solidFill>
                  <a:schemeClr val="tx1"/>
                </a:solidFill>
              </a:rPr>
              <a:t>“Mild TBI, once considered a largely benign phenomenon, is now known to be associated with a range of affective symptoms, with suicidality, and with worsening or new onset of several psychiatric disorders including posttraumatic stress disorder (PTSD) and major depressive disorder.”</a:t>
            </a:r>
          </a:p>
          <a:p>
            <a:endParaRPr lang="en-US" sz="1800" b="0" i="0" u="none" strike="noStrike" baseline="0" dirty="0">
              <a:solidFill>
                <a:schemeClr val="tx1"/>
              </a:solidFill>
            </a:endParaRPr>
          </a:p>
        </p:txBody>
      </p:sp>
      <p:pic>
        <p:nvPicPr>
          <p:cNvPr id="8" name="Content Placeholder 7">
            <a:extLst>
              <a:ext uri="{FF2B5EF4-FFF2-40B4-BE49-F238E27FC236}">
                <a16:creationId xmlns:a16="http://schemas.microsoft.com/office/drawing/2014/main" id="{54655E09-5E83-8AC6-F1A2-242A2FDFE1FD}"/>
              </a:ext>
            </a:extLst>
          </p:cNvPr>
          <p:cNvPicPr>
            <a:picLocks noGrp="1" noChangeAspect="1"/>
          </p:cNvPicPr>
          <p:nvPr>
            <p:ph sz="half" idx="2"/>
          </p:nvPr>
        </p:nvPicPr>
        <p:blipFill>
          <a:blip r:embed="rId2"/>
          <a:stretch>
            <a:fillRect/>
          </a:stretch>
        </p:blipFill>
        <p:spPr>
          <a:xfrm>
            <a:off x="7003574" y="1600200"/>
            <a:ext cx="4077652" cy="4530725"/>
          </a:xfrm>
        </p:spPr>
      </p:pic>
    </p:spTree>
    <p:extLst>
      <p:ext uri="{BB962C8B-B14F-4D97-AF65-F5344CB8AC3E}">
        <p14:creationId xmlns:p14="http://schemas.microsoft.com/office/powerpoint/2010/main" val="595457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85B6FF6-16EF-EB9E-FFA0-F8F39596E0C1}"/>
              </a:ext>
            </a:extLst>
          </p:cNvPr>
          <p:cNvSpPr>
            <a:spLocks noGrp="1"/>
          </p:cNvSpPr>
          <p:nvPr>
            <p:ph type="title"/>
          </p:nvPr>
        </p:nvSpPr>
        <p:spPr/>
        <p:txBody>
          <a:bodyPr/>
          <a:lstStyle/>
          <a:p>
            <a:r>
              <a:rPr lang="en-US" dirty="0"/>
              <a:t>Persisting symptoms from mild </a:t>
            </a:r>
            <a:r>
              <a:rPr lang="en-US" dirty="0" err="1"/>
              <a:t>tbi</a:t>
            </a:r>
            <a:endParaRPr lang="en-US" dirty="0"/>
          </a:p>
        </p:txBody>
      </p:sp>
      <p:sp>
        <p:nvSpPr>
          <p:cNvPr id="13" name="Text Placeholder 12">
            <a:extLst>
              <a:ext uri="{FF2B5EF4-FFF2-40B4-BE49-F238E27FC236}">
                <a16:creationId xmlns:a16="http://schemas.microsoft.com/office/drawing/2014/main" id="{DAA850C4-D9CA-ADCD-7629-94E53926E58F}"/>
              </a:ext>
            </a:extLst>
          </p:cNvPr>
          <p:cNvSpPr>
            <a:spLocks noGrp="1"/>
          </p:cNvSpPr>
          <p:nvPr>
            <p:ph type="body" sz="half" idx="1"/>
          </p:nvPr>
        </p:nvSpPr>
        <p:spPr>
          <a:xfrm>
            <a:off x="1219200" y="1600201"/>
            <a:ext cx="5080000" cy="3044419"/>
          </a:xfrm>
        </p:spPr>
        <p:txBody>
          <a:bodyPr>
            <a:normAutofit/>
          </a:bodyPr>
          <a:lstStyle/>
          <a:p>
            <a:r>
              <a:rPr lang="en-US" dirty="0">
                <a:solidFill>
                  <a:schemeClr val="tx1"/>
                </a:solidFill>
              </a:rPr>
              <a:t>“Mild traumatic brain injury (mTBI) is increasingly being recognized as a condition with the potential to provoke long-term consequences.”</a:t>
            </a:r>
          </a:p>
        </p:txBody>
      </p:sp>
      <p:pic>
        <p:nvPicPr>
          <p:cNvPr id="16" name="Content Placeholder 15">
            <a:extLst>
              <a:ext uri="{FF2B5EF4-FFF2-40B4-BE49-F238E27FC236}">
                <a16:creationId xmlns:a16="http://schemas.microsoft.com/office/drawing/2014/main" id="{029E5DCF-E26C-81C5-DEFE-56FCF668B8B2}"/>
              </a:ext>
            </a:extLst>
          </p:cNvPr>
          <p:cNvPicPr>
            <a:picLocks noGrp="1" noChangeAspect="1"/>
          </p:cNvPicPr>
          <p:nvPr>
            <p:ph sz="half" idx="2"/>
          </p:nvPr>
        </p:nvPicPr>
        <p:blipFill>
          <a:blip r:embed="rId2"/>
          <a:stretch>
            <a:fillRect/>
          </a:stretch>
        </p:blipFill>
        <p:spPr>
          <a:xfrm>
            <a:off x="6502400" y="1750422"/>
            <a:ext cx="5080000" cy="3044418"/>
          </a:xfrm>
        </p:spPr>
      </p:pic>
    </p:spTree>
    <p:extLst>
      <p:ext uri="{BB962C8B-B14F-4D97-AF65-F5344CB8AC3E}">
        <p14:creationId xmlns:p14="http://schemas.microsoft.com/office/powerpoint/2010/main" val="1105963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AE00-AC54-7D20-01C6-00BBFEE0066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2C47476-9691-17F1-426C-0F1364E9A95D}"/>
              </a:ext>
            </a:extLst>
          </p:cNvPr>
          <p:cNvSpPr>
            <a:spLocks noGrp="1"/>
          </p:cNvSpPr>
          <p:nvPr>
            <p:ph type="title"/>
          </p:nvPr>
        </p:nvSpPr>
        <p:spPr/>
        <p:txBody>
          <a:bodyPr/>
          <a:lstStyle/>
          <a:p>
            <a:r>
              <a:rPr lang="en-US" dirty="0"/>
              <a:t>Persisting symptoms from mild </a:t>
            </a:r>
            <a:r>
              <a:rPr lang="en-US" dirty="0" err="1"/>
              <a:t>tbi</a:t>
            </a:r>
            <a:endParaRPr lang="en-US" dirty="0"/>
          </a:p>
        </p:txBody>
      </p:sp>
      <p:sp>
        <p:nvSpPr>
          <p:cNvPr id="13" name="Text Placeholder 12">
            <a:extLst>
              <a:ext uri="{FF2B5EF4-FFF2-40B4-BE49-F238E27FC236}">
                <a16:creationId xmlns:a16="http://schemas.microsoft.com/office/drawing/2014/main" id="{08B9773F-2439-93FA-7C3B-8651DFE68BE5}"/>
              </a:ext>
            </a:extLst>
          </p:cNvPr>
          <p:cNvSpPr>
            <a:spLocks noGrp="1"/>
          </p:cNvSpPr>
          <p:nvPr>
            <p:ph type="body" sz="half" idx="1"/>
          </p:nvPr>
        </p:nvSpPr>
        <p:spPr>
          <a:xfrm>
            <a:off x="1219200" y="1600201"/>
            <a:ext cx="5080000" cy="3194639"/>
          </a:xfrm>
        </p:spPr>
        <p:txBody>
          <a:bodyPr>
            <a:normAutofit/>
          </a:bodyPr>
          <a:lstStyle/>
          <a:p>
            <a:r>
              <a:rPr lang="en-US" dirty="0">
                <a:solidFill>
                  <a:schemeClr val="tx1"/>
                </a:solidFill>
              </a:rPr>
              <a:t>“Several studies report the presence of multiple symptoms and/or functional impairments in nearly half of people 1 year after injury.” </a:t>
            </a:r>
          </a:p>
        </p:txBody>
      </p:sp>
      <p:pic>
        <p:nvPicPr>
          <p:cNvPr id="16" name="Content Placeholder 15">
            <a:extLst>
              <a:ext uri="{FF2B5EF4-FFF2-40B4-BE49-F238E27FC236}">
                <a16:creationId xmlns:a16="http://schemas.microsoft.com/office/drawing/2014/main" id="{53F3BC88-90AC-EB5A-CD08-748B22FE4C08}"/>
              </a:ext>
            </a:extLst>
          </p:cNvPr>
          <p:cNvPicPr>
            <a:picLocks noGrp="1" noChangeAspect="1"/>
          </p:cNvPicPr>
          <p:nvPr>
            <p:ph sz="half" idx="2"/>
          </p:nvPr>
        </p:nvPicPr>
        <p:blipFill>
          <a:blip r:embed="rId2"/>
          <a:stretch>
            <a:fillRect/>
          </a:stretch>
        </p:blipFill>
        <p:spPr>
          <a:xfrm>
            <a:off x="6502400" y="1750422"/>
            <a:ext cx="5080000" cy="3044418"/>
          </a:xfrm>
        </p:spPr>
      </p:pic>
    </p:spTree>
    <p:extLst>
      <p:ext uri="{BB962C8B-B14F-4D97-AF65-F5344CB8AC3E}">
        <p14:creationId xmlns:p14="http://schemas.microsoft.com/office/powerpoint/2010/main" val="3091096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E88FE-361B-E04B-3E88-59912C0D226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3A82E22-B038-5449-2B0A-468099A37EFB}"/>
              </a:ext>
            </a:extLst>
          </p:cNvPr>
          <p:cNvSpPr>
            <a:spLocks noGrp="1"/>
          </p:cNvSpPr>
          <p:nvPr>
            <p:ph type="title"/>
          </p:nvPr>
        </p:nvSpPr>
        <p:spPr/>
        <p:txBody>
          <a:bodyPr/>
          <a:lstStyle/>
          <a:p>
            <a:r>
              <a:rPr lang="en-US" dirty="0"/>
              <a:t>Persisting symptoms from mild </a:t>
            </a:r>
            <a:r>
              <a:rPr lang="en-US" dirty="0" err="1"/>
              <a:t>tbi</a:t>
            </a:r>
            <a:endParaRPr lang="en-US" dirty="0"/>
          </a:p>
        </p:txBody>
      </p:sp>
      <p:sp>
        <p:nvSpPr>
          <p:cNvPr id="13" name="Text Placeholder 12">
            <a:extLst>
              <a:ext uri="{FF2B5EF4-FFF2-40B4-BE49-F238E27FC236}">
                <a16:creationId xmlns:a16="http://schemas.microsoft.com/office/drawing/2014/main" id="{C8033A69-CCAA-BDC0-235B-63327C752575}"/>
              </a:ext>
            </a:extLst>
          </p:cNvPr>
          <p:cNvSpPr>
            <a:spLocks noGrp="1"/>
          </p:cNvSpPr>
          <p:nvPr>
            <p:ph type="body" sz="half" idx="1"/>
          </p:nvPr>
        </p:nvSpPr>
        <p:spPr>
          <a:xfrm>
            <a:off x="1219200" y="1600201"/>
            <a:ext cx="5080000" cy="3194639"/>
          </a:xfrm>
        </p:spPr>
        <p:txBody>
          <a:bodyPr>
            <a:normAutofit/>
          </a:bodyPr>
          <a:lstStyle/>
          <a:p>
            <a:r>
              <a:rPr lang="en-US" dirty="0">
                <a:solidFill>
                  <a:schemeClr val="tx1"/>
                </a:solidFill>
              </a:rPr>
              <a:t>“A growing number of studies demonstrate that symptoms (such as anxiety and headaches) can be present 4 to 5 years after mTBI, with effects on quality of life (QoL).”</a:t>
            </a:r>
          </a:p>
        </p:txBody>
      </p:sp>
      <p:pic>
        <p:nvPicPr>
          <p:cNvPr id="16" name="Content Placeholder 15">
            <a:extLst>
              <a:ext uri="{FF2B5EF4-FFF2-40B4-BE49-F238E27FC236}">
                <a16:creationId xmlns:a16="http://schemas.microsoft.com/office/drawing/2014/main" id="{65E7F3AB-422D-7646-ED8A-20FD6D1533A8}"/>
              </a:ext>
            </a:extLst>
          </p:cNvPr>
          <p:cNvPicPr>
            <a:picLocks noGrp="1" noChangeAspect="1"/>
          </p:cNvPicPr>
          <p:nvPr>
            <p:ph sz="half" idx="2"/>
          </p:nvPr>
        </p:nvPicPr>
        <p:blipFill>
          <a:blip r:embed="rId2"/>
          <a:stretch>
            <a:fillRect/>
          </a:stretch>
        </p:blipFill>
        <p:spPr>
          <a:xfrm>
            <a:off x="6502400" y="1750422"/>
            <a:ext cx="5080000" cy="3044418"/>
          </a:xfrm>
        </p:spPr>
      </p:pic>
    </p:spTree>
    <p:extLst>
      <p:ext uri="{BB962C8B-B14F-4D97-AF65-F5344CB8AC3E}">
        <p14:creationId xmlns:p14="http://schemas.microsoft.com/office/powerpoint/2010/main" val="574470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3616" y="0"/>
            <a:ext cx="10018713" cy="1752599"/>
          </a:xfrm>
        </p:spPr>
        <p:txBody>
          <a:bodyPr/>
          <a:lstStyle/>
          <a:p>
            <a:r>
              <a:rPr lang="en-US" dirty="0"/>
              <a:t>Symptoms of Concussion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8876497"/>
              </p:ext>
            </p:extLst>
          </p:nvPr>
        </p:nvGraphicFramePr>
        <p:xfrm>
          <a:off x="1389423" y="1416170"/>
          <a:ext cx="10018016" cy="4994510"/>
        </p:xfrm>
        <a:graphic>
          <a:graphicData uri="http://schemas.openxmlformats.org/drawingml/2006/table">
            <a:tbl>
              <a:tblPr firstRow="1" bandRow="1">
                <a:tableStyleId>{5C22544A-7EE6-4342-B048-85BDC9FD1C3A}</a:tableStyleId>
              </a:tblPr>
              <a:tblGrid>
                <a:gridCol w="2504504">
                  <a:extLst>
                    <a:ext uri="{9D8B030D-6E8A-4147-A177-3AD203B41FA5}">
                      <a16:colId xmlns:a16="http://schemas.microsoft.com/office/drawing/2014/main" val="3509878388"/>
                    </a:ext>
                  </a:extLst>
                </a:gridCol>
                <a:gridCol w="2504504">
                  <a:extLst>
                    <a:ext uri="{9D8B030D-6E8A-4147-A177-3AD203B41FA5}">
                      <a16:colId xmlns:a16="http://schemas.microsoft.com/office/drawing/2014/main" val="241857928"/>
                    </a:ext>
                  </a:extLst>
                </a:gridCol>
                <a:gridCol w="2504504">
                  <a:extLst>
                    <a:ext uri="{9D8B030D-6E8A-4147-A177-3AD203B41FA5}">
                      <a16:colId xmlns:a16="http://schemas.microsoft.com/office/drawing/2014/main" val="1512103757"/>
                    </a:ext>
                  </a:extLst>
                </a:gridCol>
                <a:gridCol w="2504504">
                  <a:extLst>
                    <a:ext uri="{9D8B030D-6E8A-4147-A177-3AD203B41FA5}">
                      <a16:colId xmlns:a16="http://schemas.microsoft.com/office/drawing/2014/main" val="1620565540"/>
                    </a:ext>
                  </a:extLst>
                </a:gridCol>
              </a:tblGrid>
              <a:tr h="683171">
                <a:tc>
                  <a:txBody>
                    <a:bodyPr/>
                    <a:lstStyle/>
                    <a:p>
                      <a:r>
                        <a:rPr lang="en-US" b="1" dirty="0">
                          <a:solidFill>
                            <a:schemeClr val="bg2"/>
                          </a:solidFill>
                        </a:rPr>
                        <a:t>Thinking/</a:t>
                      </a:r>
                      <a:br>
                        <a:rPr lang="en-US" dirty="0">
                          <a:solidFill>
                            <a:schemeClr val="bg2"/>
                          </a:solidFill>
                        </a:rPr>
                      </a:br>
                      <a:r>
                        <a:rPr lang="en-US" b="1" dirty="0">
                          <a:solidFill>
                            <a:schemeClr val="bg2"/>
                          </a:solidFill>
                        </a:rPr>
                        <a:t>Remembering</a:t>
                      </a:r>
                      <a:endParaRPr lang="en-US" dirty="0">
                        <a:solidFill>
                          <a:schemeClr val="bg2"/>
                        </a:solidFill>
                      </a:endParaRPr>
                    </a:p>
                  </a:txBody>
                  <a:tcPr marL="0" marR="0" marT="0" marB="0"/>
                </a:tc>
                <a:tc>
                  <a:txBody>
                    <a:bodyPr/>
                    <a:lstStyle/>
                    <a:p>
                      <a:r>
                        <a:rPr lang="en-US" b="1" dirty="0">
                          <a:solidFill>
                            <a:schemeClr val="bg2"/>
                          </a:solidFill>
                        </a:rPr>
                        <a:t>Physical</a:t>
                      </a:r>
                      <a:endParaRPr lang="en-US" dirty="0">
                        <a:solidFill>
                          <a:schemeClr val="bg2"/>
                        </a:solidFill>
                      </a:endParaRPr>
                    </a:p>
                  </a:txBody>
                  <a:tcPr marL="0" marR="0" marT="0" marB="0"/>
                </a:tc>
                <a:tc>
                  <a:txBody>
                    <a:bodyPr/>
                    <a:lstStyle/>
                    <a:p>
                      <a:r>
                        <a:rPr lang="en-US" b="1">
                          <a:solidFill>
                            <a:schemeClr val="bg2"/>
                          </a:solidFill>
                        </a:rPr>
                        <a:t>Emotional/</a:t>
                      </a:r>
                      <a:br>
                        <a:rPr lang="en-US">
                          <a:solidFill>
                            <a:schemeClr val="bg2"/>
                          </a:solidFill>
                        </a:rPr>
                      </a:br>
                      <a:r>
                        <a:rPr lang="en-US" b="1">
                          <a:solidFill>
                            <a:schemeClr val="bg2"/>
                          </a:solidFill>
                        </a:rPr>
                        <a:t>Mood</a:t>
                      </a:r>
                      <a:endParaRPr lang="en-US">
                        <a:solidFill>
                          <a:schemeClr val="bg2"/>
                        </a:solidFill>
                      </a:endParaRPr>
                    </a:p>
                  </a:txBody>
                  <a:tcPr marL="0" marR="0" marT="0" marB="0"/>
                </a:tc>
                <a:tc>
                  <a:txBody>
                    <a:bodyPr/>
                    <a:lstStyle/>
                    <a:p>
                      <a:r>
                        <a:rPr lang="en-US" b="1" dirty="0">
                          <a:solidFill>
                            <a:schemeClr val="bg2"/>
                          </a:solidFill>
                        </a:rPr>
                        <a:t>Sleep</a:t>
                      </a:r>
                      <a:endParaRPr lang="en-US" dirty="0">
                        <a:solidFill>
                          <a:schemeClr val="bg2"/>
                        </a:solidFill>
                      </a:endParaRPr>
                    </a:p>
                  </a:txBody>
                  <a:tcPr marL="0" marR="0" marT="0" marB="0"/>
                </a:tc>
                <a:extLst>
                  <a:ext uri="{0D108BD9-81ED-4DB2-BD59-A6C34878D82A}">
                    <a16:rowId xmlns:a16="http://schemas.microsoft.com/office/drawing/2014/main" val="19588842"/>
                  </a:ext>
                </a:extLst>
              </a:tr>
              <a:tr h="1024757">
                <a:tc>
                  <a:txBody>
                    <a:bodyPr/>
                    <a:lstStyle/>
                    <a:p>
                      <a:r>
                        <a:rPr lang="en-US"/>
                        <a:t>Difficulty thinking clearly</a:t>
                      </a:r>
                    </a:p>
                  </a:txBody>
                  <a:tcPr marL="0" marR="0" marT="0" marB="0"/>
                </a:tc>
                <a:tc>
                  <a:txBody>
                    <a:bodyPr/>
                    <a:lstStyle/>
                    <a:p>
                      <a:r>
                        <a:rPr lang="en-US"/>
                        <a:t>Headache</a:t>
                      </a:r>
                      <a:br>
                        <a:rPr lang="en-US"/>
                      </a:br>
                      <a:br>
                        <a:rPr lang="en-US"/>
                      </a:br>
                      <a:r>
                        <a:rPr lang="en-US"/>
                        <a:t>Fuzzy or blurry vision</a:t>
                      </a:r>
                    </a:p>
                  </a:txBody>
                  <a:tcPr marL="0" marR="0" marT="0" marB="0"/>
                </a:tc>
                <a:tc>
                  <a:txBody>
                    <a:bodyPr/>
                    <a:lstStyle/>
                    <a:p>
                      <a:r>
                        <a:rPr lang="en-US"/>
                        <a:t>Irritability</a:t>
                      </a:r>
                    </a:p>
                  </a:txBody>
                  <a:tcPr marL="0" marR="0" marT="0" marB="0"/>
                </a:tc>
                <a:tc>
                  <a:txBody>
                    <a:bodyPr/>
                    <a:lstStyle/>
                    <a:p>
                      <a:r>
                        <a:rPr lang="en-US"/>
                        <a:t>Sleeping more than usual</a:t>
                      </a:r>
                    </a:p>
                  </a:txBody>
                  <a:tcPr marL="0" marR="0" marT="0" marB="0"/>
                </a:tc>
                <a:extLst>
                  <a:ext uri="{0D108BD9-81ED-4DB2-BD59-A6C34878D82A}">
                    <a16:rowId xmlns:a16="http://schemas.microsoft.com/office/drawing/2014/main" val="769994385"/>
                  </a:ext>
                </a:extLst>
              </a:tr>
              <a:tr h="1366342">
                <a:tc>
                  <a:txBody>
                    <a:bodyPr/>
                    <a:lstStyle/>
                    <a:p>
                      <a:r>
                        <a:rPr lang="en-US"/>
                        <a:t>Feeling slowed down</a:t>
                      </a:r>
                    </a:p>
                  </a:txBody>
                  <a:tcPr marL="0" marR="0" marT="0" marB="0"/>
                </a:tc>
                <a:tc>
                  <a:txBody>
                    <a:bodyPr/>
                    <a:lstStyle/>
                    <a:p>
                      <a:r>
                        <a:rPr lang="en-US"/>
                        <a:t>Nausea or vomiting</a:t>
                      </a:r>
                      <a:br>
                        <a:rPr lang="en-US"/>
                      </a:br>
                      <a:r>
                        <a:rPr lang="en-US"/>
                        <a:t>(early on)</a:t>
                      </a:r>
                      <a:br>
                        <a:rPr lang="en-US"/>
                      </a:br>
                      <a:br>
                        <a:rPr lang="en-US"/>
                      </a:br>
                      <a:r>
                        <a:rPr lang="en-US"/>
                        <a:t>Dizziness</a:t>
                      </a:r>
                    </a:p>
                  </a:txBody>
                  <a:tcPr marL="0" marR="0" marT="0" marB="0"/>
                </a:tc>
                <a:tc>
                  <a:txBody>
                    <a:bodyPr/>
                    <a:lstStyle/>
                    <a:p>
                      <a:r>
                        <a:rPr lang="en-US"/>
                        <a:t>Sadness</a:t>
                      </a:r>
                    </a:p>
                  </a:txBody>
                  <a:tcPr marL="0" marR="0" marT="0" marB="0"/>
                </a:tc>
                <a:tc>
                  <a:txBody>
                    <a:bodyPr/>
                    <a:lstStyle/>
                    <a:p>
                      <a:r>
                        <a:rPr lang="en-US"/>
                        <a:t>Sleep less than usual</a:t>
                      </a:r>
                    </a:p>
                  </a:txBody>
                  <a:tcPr marL="0" marR="0" marT="0" marB="0"/>
                </a:tc>
                <a:extLst>
                  <a:ext uri="{0D108BD9-81ED-4DB2-BD59-A6C34878D82A}">
                    <a16:rowId xmlns:a16="http://schemas.microsoft.com/office/drawing/2014/main" val="82486334"/>
                  </a:ext>
                </a:extLst>
              </a:tr>
              <a:tr h="1024757">
                <a:tc>
                  <a:txBody>
                    <a:bodyPr/>
                    <a:lstStyle/>
                    <a:p>
                      <a:r>
                        <a:rPr lang="en-US"/>
                        <a:t>Difficulty concentrating</a:t>
                      </a:r>
                    </a:p>
                  </a:txBody>
                  <a:tcPr marL="0" marR="0" marT="0" marB="0"/>
                </a:tc>
                <a:tc>
                  <a:txBody>
                    <a:bodyPr/>
                    <a:lstStyle/>
                    <a:p>
                      <a:r>
                        <a:rPr lang="en-US"/>
                        <a:t>Sensitivity to noise or light</a:t>
                      </a:r>
                      <a:br>
                        <a:rPr lang="en-US"/>
                      </a:br>
                      <a:br>
                        <a:rPr lang="en-US"/>
                      </a:br>
                      <a:r>
                        <a:rPr lang="en-US"/>
                        <a:t>Balance problems</a:t>
                      </a:r>
                    </a:p>
                  </a:txBody>
                  <a:tcPr marL="0" marR="0" marT="0" marB="0"/>
                </a:tc>
                <a:tc>
                  <a:txBody>
                    <a:bodyPr/>
                    <a:lstStyle/>
                    <a:p>
                      <a:r>
                        <a:rPr lang="en-US"/>
                        <a:t>More emotional</a:t>
                      </a:r>
                    </a:p>
                  </a:txBody>
                  <a:tcPr marL="0" marR="0" marT="0" marB="0"/>
                </a:tc>
                <a:tc>
                  <a:txBody>
                    <a:bodyPr/>
                    <a:lstStyle/>
                    <a:p>
                      <a:r>
                        <a:rPr lang="en-US"/>
                        <a:t>Trouble falling asleep</a:t>
                      </a:r>
                    </a:p>
                  </a:txBody>
                  <a:tcPr marL="0" marR="0" marT="0" marB="0"/>
                </a:tc>
                <a:extLst>
                  <a:ext uri="{0D108BD9-81ED-4DB2-BD59-A6C34878D82A}">
                    <a16:rowId xmlns:a16="http://schemas.microsoft.com/office/drawing/2014/main" val="445381950"/>
                  </a:ext>
                </a:extLst>
              </a:tr>
              <a:tr h="683171">
                <a:tc>
                  <a:txBody>
                    <a:bodyPr/>
                    <a:lstStyle/>
                    <a:p>
                      <a:r>
                        <a:rPr lang="en-US"/>
                        <a:t>Difficulty remembering new information</a:t>
                      </a:r>
                    </a:p>
                  </a:txBody>
                  <a:tcPr marL="0" marR="0" marT="0" marB="0"/>
                </a:tc>
                <a:tc>
                  <a:txBody>
                    <a:bodyPr/>
                    <a:lstStyle/>
                    <a:p>
                      <a:r>
                        <a:rPr lang="en-US"/>
                        <a:t>Feeling tired, having no energy</a:t>
                      </a:r>
                    </a:p>
                  </a:txBody>
                  <a:tcPr marL="0" marR="0" marT="0" marB="0"/>
                </a:tc>
                <a:tc>
                  <a:txBody>
                    <a:bodyPr/>
                    <a:lstStyle/>
                    <a:p>
                      <a:r>
                        <a:rPr lang="en-US"/>
                        <a:t>Nervousness or anxiety</a:t>
                      </a:r>
                    </a:p>
                  </a:txBody>
                  <a:tcPr marL="0" marR="0" marT="0" marB="0"/>
                </a:tc>
                <a:tc>
                  <a:txBody>
                    <a:bodyPr/>
                    <a:lstStyle/>
                    <a:p>
                      <a:r>
                        <a:rPr lang="en-US" dirty="0"/>
                        <a:t> </a:t>
                      </a:r>
                    </a:p>
                  </a:txBody>
                  <a:tcPr marL="0" marR="0" marT="0" marB="0"/>
                </a:tc>
                <a:extLst>
                  <a:ext uri="{0D108BD9-81ED-4DB2-BD59-A6C34878D82A}">
                    <a16:rowId xmlns:a16="http://schemas.microsoft.com/office/drawing/2014/main" val="4155879358"/>
                  </a:ext>
                </a:extLst>
              </a:tr>
            </a:tbl>
          </a:graphicData>
        </a:graphic>
      </p:graphicFrame>
      <p:sp>
        <p:nvSpPr>
          <p:cNvPr id="6" name="TextBox 5"/>
          <p:cNvSpPr txBox="1"/>
          <p:nvPr/>
        </p:nvSpPr>
        <p:spPr>
          <a:xfrm>
            <a:off x="1389423" y="6211669"/>
            <a:ext cx="10018016" cy="461665"/>
          </a:xfrm>
          <a:prstGeom prst="rect">
            <a:avLst/>
          </a:prstGeom>
          <a:noFill/>
        </p:spPr>
        <p:txBody>
          <a:bodyPr wrap="square" rtlCol="0">
            <a:spAutoFit/>
          </a:bodyPr>
          <a:lstStyle/>
          <a:p>
            <a:r>
              <a:rPr lang="en-US" sz="1200" dirty="0"/>
              <a:t>Center for Disease Control. (2015, January 12). Traumatic Brain Injury in the United States: Fact Sheet. Retrieved from http://www.cdc.gov/traumaticbraininjury/get_the_facts.html </a:t>
            </a:r>
          </a:p>
        </p:txBody>
      </p:sp>
    </p:spTree>
    <p:extLst>
      <p:ext uri="{BB962C8B-B14F-4D97-AF65-F5344CB8AC3E}">
        <p14:creationId xmlns:p14="http://schemas.microsoft.com/office/powerpoint/2010/main" val="994811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12D3F-E996-A2D8-9867-3825C90F3BE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26224B4-589E-D074-29E1-7FCBB9FD490D}"/>
              </a:ext>
            </a:extLst>
          </p:cNvPr>
          <p:cNvSpPr>
            <a:spLocks noGrp="1"/>
          </p:cNvSpPr>
          <p:nvPr>
            <p:ph type="title"/>
          </p:nvPr>
        </p:nvSpPr>
        <p:spPr/>
        <p:txBody>
          <a:bodyPr>
            <a:normAutofit fontScale="90000"/>
          </a:bodyPr>
          <a:lstStyle/>
          <a:p>
            <a:r>
              <a:rPr lang="en-US" dirty="0"/>
              <a:t>Persisting symptoms from mild </a:t>
            </a:r>
            <a:r>
              <a:rPr lang="en-US" dirty="0" err="1"/>
              <a:t>tbi</a:t>
            </a:r>
            <a:r>
              <a:rPr lang="en-US" dirty="0"/>
              <a:t> (after Hospitalization)</a:t>
            </a:r>
          </a:p>
        </p:txBody>
      </p:sp>
      <p:sp>
        <p:nvSpPr>
          <p:cNvPr id="13" name="Text Placeholder 12">
            <a:extLst>
              <a:ext uri="{FF2B5EF4-FFF2-40B4-BE49-F238E27FC236}">
                <a16:creationId xmlns:a16="http://schemas.microsoft.com/office/drawing/2014/main" id="{59B6FDDA-0B9F-6A54-CA34-F1A1996A7B7C}"/>
              </a:ext>
            </a:extLst>
          </p:cNvPr>
          <p:cNvSpPr>
            <a:spLocks noGrp="1"/>
          </p:cNvSpPr>
          <p:nvPr>
            <p:ph type="body" sz="half" idx="1"/>
          </p:nvPr>
        </p:nvSpPr>
        <p:spPr/>
        <p:txBody>
          <a:bodyPr>
            <a:normAutofit/>
          </a:bodyPr>
          <a:lstStyle/>
          <a:p>
            <a:r>
              <a:rPr lang="en-US" dirty="0">
                <a:solidFill>
                  <a:schemeClr val="tx1"/>
                </a:solidFill>
              </a:rPr>
              <a:t>Up to 4 years out:</a:t>
            </a:r>
          </a:p>
          <a:p>
            <a:pPr lvl="1"/>
            <a:r>
              <a:rPr lang="en-US" dirty="0">
                <a:solidFill>
                  <a:schemeClr val="tx1"/>
                </a:solidFill>
              </a:rPr>
              <a:t>62% for subjective cognitive issues</a:t>
            </a:r>
          </a:p>
          <a:p>
            <a:pPr lvl="1"/>
            <a:r>
              <a:rPr lang="en-US" dirty="0">
                <a:solidFill>
                  <a:schemeClr val="tx1"/>
                </a:solidFill>
              </a:rPr>
              <a:t>54% for fatigue</a:t>
            </a:r>
          </a:p>
          <a:p>
            <a:pPr lvl="1"/>
            <a:r>
              <a:rPr lang="en-US" dirty="0">
                <a:solidFill>
                  <a:schemeClr val="tx1"/>
                </a:solidFill>
              </a:rPr>
              <a:t>44% for anxiety</a:t>
            </a:r>
          </a:p>
          <a:p>
            <a:pPr lvl="1"/>
            <a:r>
              <a:rPr lang="en-US" dirty="0">
                <a:solidFill>
                  <a:schemeClr val="tx1"/>
                </a:solidFill>
              </a:rPr>
              <a:t>43% for insomnia</a:t>
            </a:r>
          </a:p>
          <a:p>
            <a:pPr lvl="1"/>
            <a:r>
              <a:rPr lang="en-US" dirty="0">
                <a:solidFill>
                  <a:schemeClr val="tx1"/>
                </a:solidFill>
              </a:rPr>
              <a:t>27% for depression</a:t>
            </a:r>
          </a:p>
          <a:p>
            <a:pPr lvl="1"/>
            <a:r>
              <a:rPr lang="en-US" dirty="0">
                <a:solidFill>
                  <a:schemeClr val="tx1"/>
                </a:solidFill>
              </a:rPr>
              <a:t>23% for headaches</a:t>
            </a:r>
          </a:p>
          <a:p>
            <a:pPr lvl="1"/>
            <a:r>
              <a:rPr lang="en-US" dirty="0">
                <a:solidFill>
                  <a:schemeClr val="tx1"/>
                </a:solidFill>
              </a:rPr>
              <a:t>17% for dizziness</a:t>
            </a:r>
          </a:p>
          <a:p>
            <a:pPr lvl="1"/>
            <a:r>
              <a:rPr lang="en-US" dirty="0">
                <a:solidFill>
                  <a:schemeClr val="tx1"/>
                </a:solidFill>
              </a:rPr>
              <a:t>66% had persistently poor Quality of Life (QoL) </a:t>
            </a:r>
          </a:p>
        </p:txBody>
      </p:sp>
      <p:pic>
        <p:nvPicPr>
          <p:cNvPr id="5" name="Content Placeholder 4">
            <a:extLst>
              <a:ext uri="{FF2B5EF4-FFF2-40B4-BE49-F238E27FC236}">
                <a16:creationId xmlns:a16="http://schemas.microsoft.com/office/drawing/2014/main" id="{4D602964-C6D6-87BB-5942-35B61262CF61}"/>
              </a:ext>
            </a:extLst>
          </p:cNvPr>
          <p:cNvPicPr>
            <a:picLocks noGrp="1" noChangeAspect="1"/>
          </p:cNvPicPr>
          <p:nvPr>
            <p:ph sz="half" idx="2"/>
          </p:nvPr>
        </p:nvPicPr>
        <p:blipFill>
          <a:blip r:embed="rId2"/>
          <a:stretch>
            <a:fillRect/>
          </a:stretch>
        </p:blipFill>
        <p:spPr>
          <a:xfrm>
            <a:off x="6494780" y="1950244"/>
            <a:ext cx="5387691" cy="4050505"/>
          </a:xfrm>
        </p:spPr>
      </p:pic>
      <p:sp>
        <p:nvSpPr>
          <p:cNvPr id="4" name="Oval 3">
            <a:extLst>
              <a:ext uri="{FF2B5EF4-FFF2-40B4-BE49-F238E27FC236}">
                <a16:creationId xmlns:a16="http://schemas.microsoft.com/office/drawing/2014/main" id="{46225A7A-B6CF-4A62-B0E3-11D0F4C4A9FB}"/>
              </a:ext>
            </a:extLst>
          </p:cNvPr>
          <p:cNvSpPr/>
          <p:nvPr/>
        </p:nvSpPr>
        <p:spPr>
          <a:xfrm>
            <a:off x="1600200" y="5036128"/>
            <a:ext cx="46990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98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DF80-6CF6-20BA-8F20-7F4841CE36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C91E09-88FA-C9D6-3E2E-E6A8DC16CD1D}"/>
              </a:ext>
            </a:extLst>
          </p:cNvPr>
          <p:cNvSpPr>
            <a:spLocks noGrp="1"/>
          </p:cNvSpPr>
          <p:nvPr>
            <p:ph type="title"/>
          </p:nvPr>
        </p:nvSpPr>
        <p:spPr/>
        <p:txBody>
          <a:bodyPr/>
          <a:lstStyle/>
          <a:p>
            <a:r>
              <a:rPr lang="en-US" dirty="0"/>
              <a:t>Mental health consequences of Mild </a:t>
            </a:r>
            <a:r>
              <a:rPr lang="en-US" dirty="0" err="1"/>
              <a:t>tbi</a:t>
            </a:r>
            <a:endParaRPr lang="en-US" dirty="0"/>
          </a:p>
        </p:txBody>
      </p:sp>
      <p:sp>
        <p:nvSpPr>
          <p:cNvPr id="5" name="Text Placeholder 4">
            <a:extLst>
              <a:ext uri="{FF2B5EF4-FFF2-40B4-BE49-F238E27FC236}">
                <a16:creationId xmlns:a16="http://schemas.microsoft.com/office/drawing/2014/main" id="{99CB8557-4F72-2CD3-2B20-D66B1AC3E2DB}"/>
              </a:ext>
            </a:extLst>
          </p:cNvPr>
          <p:cNvSpPr>
            <a:spLocks noGrp="1"/>
          </p:cNvSpPr>
          <p:nvPr>
            <p:ph type="body" sz="half" idx="1"/>
          </p:nvPr>
        </p:nvSpPr>
        <p:spPr/>
        <p:txBody>
          <a:bodyPr>
            <a:normAutofit/>
          </a:bodyPr>
          <a:lstStyle/>
          <a:p>
            <a:r>
              <a:rPr lang="en-US" b="0" i="0" u="none" strike="noStrike" baseline="0" dirty="0">
                <a:solidFill>
                  <a:schemeClr val="tx1"/>
                </a:solidFill>
              </a:rPr>
              <a:t>Diverse symptoms occur commonly after TBI and may include:</a:t>
            </a:r>
          </a:p>
          <a:p>
            <a:r>
              <a:rPr lang="en-US" u="sng" dirty="0">
                <a:solidFill>
                  <a:schemeClr val="tx1"/>
                </a:solidFill>
              </a:rPr>
              <a:t>S</a:t>
            </a:r>
            <a:r>
              <a:rPr lang="en-US" b="0" i="0" u="sng" strike="noStrike" baseline="0" dirty="0">
                <a:solidFill>
                  <a:schemeClr val="tx1"/>
                </a:solidFill>
              </a:rPr>
              <a:t>omatic symptoms </a:t>
            </a:r>
            <a:r>
              <a:rPr lang="en-US" b="0" i="0" u="none" strike="noStrike" baseline="0" dirty="0">
                <a:solidFill>
                  <a:schemeClr val="tx1"/>
                </a:solidFill>
              </a:rPr>
              <a:t>(e.g., nausea, dizziness, headache, blurred vision, hearing changes, fatigue).</a:t>
            </a:r>
          </a:p>
          <a:p>
            <a:r>
              <a:rPr lang="en-US" u="sng" dirty="0">
                <a:solidFill>
                  <a:schemeClr val="tx1"/>
                </a:solidFill>
              </a:rPr>
              <a:t>C</a:t>
            </a:r>
            <a:r>
              <a:rPr lang="en-US" b="0" i="0" u="sng" strike="noStrike" baseline="0" dirty="0">
                <a:solidFill>
                  <a:schemeClr val="tx1"/>
                </a:solidFill>
              </a:rPr>
              <a:t>ognitive complaints </a:t>
            </a:r>
            <a:r>
              <a:rPr lang="en-US" b="0" i="0" u="none" strike="noStrike" baseline="0" dirty="0">
                <a:solidFill>
                  <a:schemeClr val="tx1"/>
                </a:solidFill>
              </a:rPr>
              <a:t>(including deficits in memory and executive functions).</a:t>
            </a:r>
          </a:p>
          <a:p>
            <a:r>
              <a:rPr lang="en-US" u="sng" dirty="0">
                <a:solidFill>
                  <a:schemeClr val="tx1"/>
                </a:solidFill>
              </a:rPr>
              <a:t>E</a:t>
            </a:r>
            <a:r>
              <a:rPr lang="en-US" b="0" i="0" u="sng" strike="noStrike" baseline="0" dirty="0">
                <a:solidFill>
                  <a:schemeClr val="tx1"/>
                </a:solidFill>
              </a:rPr>
              <a:t>motional and behavioral problems </a:t>
            </a:r>
            <a:r>
              <a:rPr lang="en-US" b="0" i="0" u="none" strike="noStrike" baseline="0" dirty="0">
                <a:solidFill>
                  <a:schemeClr val="tx1"/>
                </a:solidFill>
              </a:rPr>
              <a:t>(such as emotional lability, irritability, depression, and anxiety).</a:t>
            </a:r>
            <a:endParaRPr lang="en-US" dirty="0">
              <a:solidFill>
                <a:schemeClr val="tx1"/>
              </a:solidFill>
            </a:endParaRPr>
          </a:p>
        </p:txBody>
      </p:sp>
      <p:pic>
        <p:nvPicPr>
          <p:cNvPr id="8" name="Content Placeholder 7">
            <a:extLst>
              <a:ext uri="{FF2B5EF4-FFF2-40B4-BE49-F238E27FC236}">
                <a16:creationId xmlns:a16="http://schemas.microsoft.com/office/drawing/2014/main" id="{3B3BD7D7-D63E-3863-EE1A-EBAC3593DC9E}"/>
              </a:ext>
            </a:extLst>
          </p:cNvPr>
          <p:cNvPicPr>
            <a:picLocks noGrp="1" noChangeAspect="1"/>
          </p:cNvPicPr>
          <p:nvPr>
            <p:ph sz="half" idx="2"/>
          </p:nvPr>
        </p:nvPicPr>
        <p:blipFill>
          <a:blip r:embed="rId2"/>
          <a:stretch>
            <a:fillRect/>
          </a:stretch>
        </p:blipFill>
        <p:spPr>
          <a:xfrm>
            <a:off x="7003574" y="1600200"/>
            <a:ext cx="4077652" cy="4530725"/>
          </a:xfrm>
        </p:spPr>
      </p:pic>
    </p:spTree>
    <p:extLst>
      <p:ext uri="{BB962C8B-B14F-4D97-AF65-F5344CB8AC3E}">
        <p14:creationId xmlns:p14="http://schemas.microsoft.com/office/powerpoint/2010/main" val="685560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Moderate to Severe TBI</a:t>
            </a:r>
          </a:p>
        </p:txBody>
      </p:sp>
      <p:sp>
        <p:nvSpPr>
          <p:cNvPr id="5" name="Text Placeholder 4"/>
          <p:cNvSpPr>
            <a:spLocks noGrp="1"/>
          </p:cNvSpPr>
          <p:nvPr>
            <p:ph type="body" idx="1"/>
          </p:nvPr>
        </p:nvSpPr>
        <p:spPr/>
        <p:txBody>
          <a:bodyPr/>
          <a:lstStyle/>
          <a:p>
            <a:r>
              <a:rPr lang="en-US" dirty="0">
                <a:solidFill>
                  <a:schemeClr val="tx1"/>
                </a:solidFill>
              </a:rPr>
              <a:t>Brain damage</a:t>
            </a:r>
          </a:p>
        </p:txBody>
      </p:sp>
    </p:spTree>
    <p:extLst>
      <p:ext uri="{BB962C8B-B14F-4D97-AF65-F5344CB8AC3E}">
        <p14:creationId xmlns:p14="http://schemas.microsoft.com/office/powerpoint/2010/main" val="1375464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4212" y="485244"/>
            <a:ext cx="8534400" cy="1507067"/>
          </a:xfrm>
        </p:spPr>
        <p:txBody>
          <a:bodyPr>
            <a:normAutofit/>
          </a:bodyPr>
          <a:lstStyle/>
          <a:p>
            <a:r>
              <a:rPr lang="en-US" dirty="0"/>
              <a:t>DSM5: </a:t>
            </a:r>
            <a:r>
              <a:rPr lang="en-US" u="sng" dirty="0"/>
              <a:t>Mild</a:t>
            </a:r>
            <a:r>
              <a:rPr lang="en-US" dirty="0"/>
              <a:t> Neurocognitive Disorder</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p:cNvSpPr>
            <a:spLocks noGrp="1"/>
          </p:cNvSpPr>
          <p:nvPr>
            <p:ph idx="1"/>
          </p:nvPr>
        </p:nvSpPr>
        <p:spPr>
          <a:xfrm>
            <a:off x="684212" y="2068511"/>
            <a:ext cx="8534400" cy="3615267"/>
          </a:xfrm>
        </p:spPr>
        <p:txBody>
          <a:bodyPr>
            <a:normAutofit/>
          </a:bodyPr>
          <a:lstStyle/>
          <a:p>
            <a:pPr marL="457200" indent="-457200">
              <a:buFont typeface="+mj-lt"/>
              <a:buAutoNum type="alphaUcPeriod"/>
            </a:pPr>
            <a:r>
              <a:rPr lang="en-US" dirty="0">
                <a:solidFill>
                  <a:schemeClr val="tx1"/>
                </a:solidFill>
              </a:rPr>
              <a:t>Evidence of </a:t>
            </a:r>
            <a:r>
              <a:rPr lang="en-US" u="sng" dirty="0">
                <a:solidFill>
                  <a:schemeClr val="tx1"/>
                </a:solidFill>
              </a:rPr>
              <a:t>modest cognitive decline </a:t>
            </a:r>
            <a:r>
              <a:rPr lang="en-US" dirty="0">
                <a:solidFill>
                  <a:schemeClr val="tx1"/>
                </a:solidFill>
              </a:rPr>
              <a:t>from a previous level of performance in one or more cognitive domains (complex attention, executive function, learning and memory, language, perceptual-motor, or social cognition) based on:</a:t>
            </a:r>
          </a:p>
          <a:p>
            <a:pPr marL="914400" lvl="1" indent="-457200">
              <a:buFont typeface="+mj-lt"/>
              <a:buAutoNum type="arabicPeriod"/>
            </a:pPr>
            <a:r>
              <a:rPr lang="en-US" dirty="0">
                <a:solidFill>
                  <a:schemeClr val="tx1"/>
                </a:solidFill>
              </a:rPr>
              <a:t>Concern of the individual, a </a:t>
            </a:r>
            <a:r>
              <a:rPr lang="en-US" u="sng" dirty="0">
                <a:solidFill>
                  <a:schemeClr val="tx1"/>
                </a:solidFill>
              </a:rPr>
              <a:t>knowledgeable informant</a:t>
            </a:r>
            <a:r>
              <a:rPr lang="en-US" dirty="0">
                <a:solidFill>
                  <a:schemeClr val="tx1"/>
                </a:solidFill>
              </a:rPr>
              <a:t>, or the clinician that there has been a mild decline in cognitive function; and</a:t>
            </a:r>
          </a:p>
          <a:p>
            <a:pPr marL="914400" lvl="1" indent="-457200">
              <a:buFont typeface="+mj-lt"/>
              <a:buAutoNum type="arabicPeriod"/>
            </a:pPr>
            <a:r>
              <a:rPr lang="en-US" dirty="0">
                <a:solidFill>
                  <a:schemeClr val="tx1"/>
                </a:solidFill>
              </a:rPr>
              <a:t>A </a:t>
            </a:r>
            <a:r>
              <a:rPr lang="en-US" u="sng" dirty="0">
                <a:solidFill>
                  <a:schemeClr val="tx1"/>
                </a:solidFill>
              </a:rPr>
              <a:t>modest impairment in cognitive performance</a:t>
            </a:r>
            <a:r>
              <a:rPr lang="en-US" dirty="0">
                <a:solidFill>
                  <a:schemeClr val="tx1"/>
                </a:solidFill>
              </a:rPr>
              <a:t>, preferably documented by </a:t>
            </a:r>
            <a:r>
              <a:rPr lang="en-US" u="sng" dirty="0">
                <a:solidFill>
                  <a:schemeClr val="tx1"/>
                </a:solidFill>
              </a:rPr>
              <a:t>standardized neuropsychological testing </a:t>
            </a:r>
            <a:r>
              <a:rPr lang="en-US" dirty="0">
                <a:solidFill>
                  <a:schemeClr val="tx1"/>
                </a:solidFill>
              </a:rPr>
              <a:t>or, in its absence, another quantified clinical assessment.</a:t>
            </a:r>
          </a:p>
        </p:txBody>
      </p:sp>
    </p:spTree>
    <p:extLst>
      <p:ext uri="{BB962C8B-B14F-4D97-AF65-F5344CB8AC3E}">
        <p14:creationId xmlns:p14="http://schemas.microsoft.com/office/powerpoint/2010/main" val="1868878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4310" y="0"/>
            <a:ext cx="10018713" cy="1752599"/>
          </a:xfrm>
        </p:spPr>
        <p:txBody>
          <a:bodyPr/>
          <a:lstStyle/>
          <a:p>
            <a:r>
              <a:rPr lang="en-US" dirty="0"/>
              <a:t>Types of Severe TBI</a:t>
            </a:r>
          </a:p>
        </p:txBody>
      </p:sp>
      <p:sp>
        <p:nvSpPr>
          <p:cNvPr id="6" name="Content Placeholder 5"/>
          <p:cNvSpPr>
            <a:spLocks noGrp="1"/>
          </p:cNvSpPr>
          <p:nvPr>
            <p:ph idx="1"/>
          </p:nvPr>
        </p:nvSpPr>
        <p:spPr>
          <a:xfrm>
            <a:off x="1484310" y="1397479"/>
            <a:ext cx="10018713" cy="4393721"/>
          </a:xfrm>
        </p:spPr>
        <p:txBody>
          <a:bodyPr>
            <a:normAutofit/>
          </a:bodyPr>
          <a:lstStyle/>
          <a:p>
            <a:r>
              <a:rPr lang="en-US" b="1" dirty="0">
                <a:solidFill>
                  <a:schemeClr val="tx1"/>
                </a:solidFill>
              </a:rPr>
              <a:t>Closed</a:t>
            </a:r>
            <a:r>
              <a:rPr lang="en-US" dirty="0">
                <a:solidFill>
                  <a:schemeClr val="tx1"/>
                </a:solidFill>
              </a:rPr>
              <a:t> – an injury to the brain caused by movement of the brain within the skull. Causes may include falls, motor vehicle crash, or being struck by or with an object.</a:t>
            </a:r>
          </a:p>
          <a:p>
            <a:endParaRPr lang="en-US" dirty="0">
              <a:solidFill>
                <a:schemeClr val="tx1"/>
              </a:solidFill>
            </a:endParaRPr>
          </a:p>
          <a:p>
            <a:r>
              <a:rPr lang="en-US" b="1" dirty="0">
                <a:solidFill>
                  <a:schemeClr val="tx1"/>
                </a:solidFill>
              </a:rPr>
              <a:t>Penetrating</a:t>
            </a:r>
            <a:r>
              <a:rPr lang="en-US" dirty="0">
                <a:solidFill>
                  <a:schemeClr val="tx1"/>
                </a:solidFill>
              </a:rPr>
              <a:t> – an injury to the brain caused by a foreign object entering the skull. Causes may include firearm injuries or being struck with a sharp object.</a:t>
            </a:r>
          </a:p>
          <a:p>
            <a:endParaRPr lang="en-US" dirty="0"/>
          </a:p>
        </p:txBody>
      </p:sp>
      <p:sp>
        <p:nvSpPr>
          <p:cNvPr id="7" name="TextBox 6"/>
          <p:cNvSpPr txBox="1"/>
          <p:nvPr/>
        </p:nvSpPr>
        <p:spPr>
          <a:xfrm>
            <a:off x="1484310" y="5583382"/>
            <a:ext cx="9505743" cy="923330"/>
          </a:xfrm>
          <a:prstGeom prst="rect">
            <a:avLst/>
          </a:prstGeom>
          <a:noFill/>
        </p:spPr>
        <p:txBody>
          <a:bodyPr wrap="square" rtlCol="0">
            <a:spAutoFit/>
          </a:bodyPr>
          <a:lstStyle/>
          <a:p>
            <a:r>
              <a:rPr lang="en-US" dirty="0"/>
              <a:t>Center for Disease Control. (2015, January 12). Traumatic Brain Injury in the United States: Fact Sheet. Retrieved from http://www.cdc.gov/traumaticbraininjury/get_the_facts.html  </a:t>
            </a:r>
          </a:p>
        </p:txBody>
      </p:sp>
    </p:spTree>
    <p:extLst>
      <p:ext uri="{BB962C8B-B14F-4D97-AF65-F5344CB8AC3E}">
        <p14:creationId xmlns:p14="http://schemas.microsoft.com/office/powerpoint/2010/main" val="3659897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Diffuse Axonal Injury (DAI)</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385738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Diffuse Axonal Injury (DAI)</a:t>
            </a:r>
            <a:br>
              <a:rPr lang="en-US" dirty="0"/>
            </a:br>
            <a:br>
              <a:rPr lang="en-US" dirty="0"/>
            </a:br>
            <a:endParaRPr lang="en-US" dirty="0"/>
          </a:p>
        </p:txBody>
      </p:sp>
      <p:pic>
        <p:nvPicPr>
          <p:cNvPr id="7" name="Picture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4213" y="1418831"/>
            <a:ext cx="5943600" cy="3842537"/>
          </a:xfrm>
        </p:spPr>
      </p:pic>
      <p:sp>
        <p:nvSpPr>
          <p:cNvPr id="4" name="Text Placeholder 3"/>
          <p:cNvSpPr>
            <a:spLocks noGrp="1"/>
          </p:cNvSpPr>
          <p:nvPr>
            <p:ph type="body" sz="half" idx="2"/>
          </p:nvPr>
        </p:nvSpPr>
        <p:spPr>
          <a:xfrm>
            <a:off x="7036520" y="1634835"/>
            <a:ext cx="4199515" cy="2757056"/>
          </a:xfrm>
        </p:spPr>
        <p:txBody>
          <a:bodyPr>
            <a:normAutofit fontScale="92500" lnSpcReduction="10000"/>
          </a:bodyPr>
          <a:lstStyle/>
          <a:p>
            <a:pPr algn="l"/>
            <a:r>
              <a:rPr lang="en-US" sz="2800" dirty="0">
                <a:solidFill>
                  <a:schemeClr val="tx1"/>
                </a:solidFill>
              </a:rPr>
              <a:t>Widespread stretching and tearing of the white-mater (axonal) tracts of the brain typically caused by acceleration-deceleration injuries (VandenBos, 2007).</a:t>
            </a:r>
          </a:p>
        </p:txBody>
      </p:sp>
      <p:sp>
        <p:nvSpPr>
          <p:cNvPr id="8" name="TextBox 7"/>
          <p:cNvSpPr txBox="1"/>
          <p:nvPr/>
        </p:nvSpPr>
        <p:spPr>
          <a:xfrm>
            <a:off x="2514599" y="5723793"/>
            <a:ext cx="844940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Brain Injury Series Part 2: The Ways a Brain Can Be Injured. (n.d.). </a:t>
            </a:r>
            <a:r>
              <a:rPr kumimoji="0" lang="en-US" sz="1800" b="0" i="1" u="none" strike="noStrike" kern="0" cap="none" spc="0" normalizeH="0" baseline="0" noProof="0" dirty="0">
                <a:ln>
                  <a:noFill/>
                </a:ln>
                <a:solidFill>
                  <a:sysClr val="windowText" lastClr="000000"/>
                </a:solidFill>
                <a:effectLst/>
                <a:uLnTx/>
                <a:uFillTx/>
              </a:rPr>
              <a:t>The Toronto Critical Injury Law Blog of McLeish Orlando LLP, Toronto Personal Injury Lawyers</a:t>
            </a:r>
            <a:r>
              <a:rPr kumimoji="0" lang="en-US" sz="1800" b="0" i="0" u="none" strike="noStrike" kern="0" cap="none" spc="0" normalizeH="0" baseline="0" noProof="0" dirty="0">
                <a:ln>
                  <a:noFill/>
                </a:ln>
                <a:solidFill>
                  <a:sysClr val="windowText" lastClr="000000"/>
                </a:solidFill>
                <a:effectLst/>
                <a:uLnTx/>
                <a:uFillTx/>
              </a:rPr>
              <a:t>. Retrieved from http://blog.mcleishorlando.com/blog/cat/medical-news/</a:t>
            </a:r>
          </a:p>
        </p:txBody>
      </p:sp>
    </p:spTree>
    <p:extLst>
      <p:ext uri="{BB962C8B-B14F-4D97-AF65-F5344CB8AC3E}">
        <p14:creationId xmlns:p14="http://schemas.microsoft.com/office/powerpoint/2010/main" val="308893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211" y="2006600"/>
            <a:ext cx="10828916" cy="2281600"/>
          </a:xfrm>
        </p:spPr>
        <p:txBody>
          <a:bodyPr/>
          <a:lstStyle/>
          <a:p>
            <a:r>
              <a:rPr lang="en-US" dirty="0"/>
              <a:t>Chronic Traumatic Encephalopathy (CTE) and Traumatic Encephalopathy Syndrome (TES)</a:t>
            </a:r>
          </a:p>
        </p:txBody>
      </p:sp>
      <p:sp>
        <p:nvSpPr>
          <p:cNvPr id="5" name="Text Placeholder 4"/>
          <p:cNvSpPr>
            <a:spLocks noGrp="1"/>
          </p:cNvSpPr>
          <p:nvPr>
            <p:ph type="body" idx="1"/>
          </p:nvPr>
        </p:nvSpPr>
        <p:spPr>
          <a:xfrm>
            <a:off x="684212" y="4495800"/>
            <a:ext cx="9963005" cy="1498600"/>
          </a:xfrm>
        </p:spPr>
        <p:txBody>
          <a:bodyPr/>
          <a:lstStyle/>
          <a:p>
            <a:r>
              <a:rPr lang="en-US" dirty="0">
                <a:solidFill>
                  <a:schemeClr val="tx1"/>
                </a:solidFill>
              </a:rPr>
              <a:t>Secondary to repeated blows to the head (Formerly Dementia Pugilistica)</a:t>
            </a:r>
          </a:p>
        </p:txBody>
      </p:sp>
    </p:spTree>
    <p:extLst>
      <p:ext uri="{BB962C8B-B14F-4D97-AF65-F5344CB8AC3E}">
        <p14:creationId xmlns:p14="http://schemas.microsoft.com/office/powerpoint/2010/main" val="2629095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2424" y="137107"/>
            <a:ext cx="10860656" cy="1272396"/>
          </a:xfrm>
        </p:spPr>
        <p:txBody>
          <a:bodyPr>
            <a:normAutofit fontScale="90000"/>
          </a:bodyPr>
          <a:lstStyle/>
          <a:p>
            <a:r>
              <a:rPr lang="en-US" dirty="0"/>
              <a:t>Chronic Traumatic Encephalopathy in Athletes: Progressive </a:t>
            </a:r>
            <a:r>
              <a:rPr lang="en-US" dirty="0" err="1"/>
              <a:t>Tauopathy</a:t>
            </a:r>
            <a:r>
              <a:rPr lang="en-US" dirty="0"/>
              <a:t> following Repetitive Head Injury</a:t>
            </a:r>
          </a:p>
        </p:txBody>
      </p:sp>
      <p:sp>
        <p:nvSpPr>
          <p:cNvPr id="5" name="Content Placeholder 4"/>
          <p:cNvSpPr>
            <a:spLocks noGrp="1"/>
          </p:cNvSpPr>
          <p:nvPr>
            <p:ph sz="half" idx="1"/>
          </p:nvPr>
        </p:nvSpPr>
        <p:spPr>
          <a:xfrm>
            <a:off x="1484312" y="1423358"/>
            <a:ext cx="4895055" cy="5192481"/>
          </a:xfrm>
        </p:spPr>
        <p:txBody>
          <a:bodyPr>
            <a:normAutofit/>
          </a:bodyPr>
          <a:lstStyle/>
          <a:p>
            <a:r>
              <a:rPr lang="en-US" sz="2400" dirty="0">
                <a:solidFill>
                  <a:schemeClr val="tx1"/>
                </a:solidFill>
              </a:rPr>
              <a:t>CTE seen in:</a:t>
            </a:r>
          </a:p>
          <a:p>
            <a:r>
              <a:rPr lang="en-US" sz="2400" dirty="0">
                <a:solidFill>
                  <a:schemeClr val="tx1"/>
                </a:solidFill>
              </a:rPr>
              <a:t>Football</a:t>
            </a:r>
          </a:p>
          <a:p>
            <a:r>
              <a:rPr lang="en-US" sz="2400" dirty="0">
                <a:solidFill>
                  <a:schemeClr val="tx1"/>
                </a:solidFill>
              </a:rPr>
              <a:t>Soccer</a:t>
            </a:r>
          </a:p>
          <a:p>
            <a:r>
              <a:rPr lang="en-US" sz="2400" dirty="0">
                <a:solidFill>
                  <a:schemeClr val="tx1"/>
                </a:solidFill>
              </a:rPr>
              <a:t>Boxing</a:t>
            </a:r>
          </a:p>
          <a:p>
            <a:r>
              <a:rPr lang="en-US" sz="2400" dirty="0">
                <a:solidFill>
                  <a:schemeClr val="tx1"/>
                </a:solidFill>
              </a:rPr>
              <a:t>Physical Abuse</a:t>
            </a:r>
          </a:p>
          <a:p>
            <a:r>
              <a:rPr lang="en-US" sz="2400" dirty="0">
                <a:solidFill>
                  <a:schemeClr val="tx1"/>
                </a:solidFill>
              </a:rPr>
              <a:t>Autistic Head Banging</a:t>
            </a:r>
          </a:p>
          <a:p>
            <a:r>
              <a:rPr lang="en-US" sz="2400" dirty="0">
                <a:solidFill>
                  <a:schemeClr val="tx1"/>
                </a:solidFill>
              </a:rPr>
              <a:t>Wrestling</a:t>
            </a:r>
          </a:p>
          <a:p>
            <a:r>
              <a:rPr lang="en-US" sz="2400" dirty="0">
                <a:solidFill>
                  <a:schemeClr val="tx1"/>
                </a:solidFill>
              </a:rPr>
              <a:t>Epilepsy</a:t>
            </a:r>
          </a:p>
          <a:p>
            <a:r>
              <a:rPr lang="en-US" sz="2400" dirty="0">
                <a:solidFill>
                  <a:schemeClr val="tx1"/>
                </a:solidFill>
              </a:rPr>
              <a:t>Circus Clown</a:t>
            </a:r>
          </a:p>
        </p:txBody>
      </p:sp>
      <p:pic>
        <p:nvPicPr>
          <p:cNvPr id="7" name="Content Placeholder 6"/>
          <p:cNvPicPr>
            <a:picLocks noGrp="1" noChangeAspect="1"/>
          </p:cNvPicPr>
          <p:nvPr>
            <p:ph sz="half" idx="2"/>
          </p:nvPr>
        </p:nvPicPr>
        <p:blipFill>
          <a:blip r:embed="rId2"/>
          <a:stretch>
            <a:fillRect/>
          </a:stretch>
        </p:blipFill>
        <p:spPr>
          <a:xfrm>
            <a:off x="6582323" y="1475508"/>
            <a:ext cx="3704677" cy="5017007"/>
          </a:xfrm>
          <a:prstGeom prst="rect">
            <a:avLst/>
          </a:prstGeom>
        </p:spPr>
      </p:pic>
    </p:spTree>
    <p:extLst>
      <p:ext uri="{BB962C8B-B14F-4D97-AF65-F5344CB8AC3E}">
        <p14:creationId xmlns:p14="http://schemas.microsoft.com/office/powerpoint/2010/main" val="2265166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newspaper&#10;&#10;Description automatically generated"/>
          <p:cNvPicPr>
            <a:picLocks noGrp="1" noChangeAspect="1"/>
          </p:cNvPicPr>
          <p:nvPr>
            <p:ph idx="1"/>
          </p:nvPr>
        </p:nvPicPr>
        <p:blipFill>
          <a:blip r:embed="rId2"/>
          <a:stretch>
            <a:fillRect/>
          </a:stretch>
        </p:blipFill>
        <p:spPr>
          <a:xfrm>
            <a:off x="1295400" y="678872"/>
            <a:ext cx="4150155" cy="5713307"/>
          </a:xfrm>
          <a:prstGeom prst="rect">
            <a:avLst/>
          </a:prstGeom>
        </p:spPr>
      </p:pic>
      <p:graphicFrame>
        <p:nvGraphicFramePr>
          <p:cNvPr id="7" name="Text Placeholder 3">
            <a:extLst>
              <a:ext uri="{FF2B5EF4-FFF2-40B4-BE49-F238E27FC236}">
                <a16:creationId xmlns:a16="http://schemas.microsoft.com/office/drawing/2014/main" id="{406769E8-2AAC-A125-6EB0-740E0D5EFCD7}"/>
              </a:ext>
            </a:extLst>
          </p:cNvPr>
          <p:cNvGraphicFramePr/>
          <p:nvPr>
            <p:extLst>
              <p:ext uri="{D42A27DB-BD31-4B8C-83A1-F6EECF244321}">
                <p14:modId xmlns:p14="http://schemas.microsoft.com/office/powerpoint/2010/main" val="1426717259"/>
              </p:ext>
            </p:extLst>
          </p:nvPr>
        </p:nvGraphicFramePr>
        <p:xfrm>
          <a:off x="5833337" y="692727"/>
          <a:ext cx="5361136" cy="5829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1210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84312" y="0"/>
            <a:ext cx="10018713" cy="1752599"/>
          </a:xfrm>
        </p:spPr>
        <p:txBody>
          <a:bodyPr/>
          <a:lstStyle/>
          <a:p>
            <a:r>
              <a:rPr lang="en-US" dirty="0"/>
              <a:t>Clinical presentation of chronic traumatic encephalopathy</a:t>
            </a:r>
          </a:p>
        </p:txBody>
      </p:sp>
      <p:sp>
        <p:nvSpPr>
          <p:cNvPr id="6" name="Content Placeholder 5"/>
          <p:cNvSpPr>
            <a:spLocks noGrp="1"/>
          </p:cNvSpPr>
          <p:nvPr>
            <p:ph sz="half" idx="1"/>
          </p:nvPr>
        </p:nvSpPr>
        <p:spPr>
          <a:xfrm>
            <a:off x="1484312" y="1752599"/>
            <a:ext cx="4895055" cy="4639575"/>
          </a:xfrm>
        </p:spPr>
        <p:txBody>
          <a:bodyPr>
            <a:normAutofit/>
          </a:bodyPr>
          <a:lstStyle/>
          <a:p>
            <a:r>
              <a:rPr lang="en-US" sz="2400" dirty="0">
                <a:solidFill>
                  <a:schemeClr val="tx1"/>
                </a:solidFill>
              </a:rPr>
              <a:t>Boston University’s Center for the Study of Traumatic Encephalopathy found:</a:t>
            </a:r>
          </a:p>
          <a:p>
            <a:r>
              <a:rPr lang="en-US" sz="2400" dirty="0">
                <a:solidFill>
                  <a:schemeClr val="tx1"/>
                </a:solidFill>
              </a:rPr>
              <a:t>Of the 85 brains donated by the families of deceased veterans and athletes with histories of repeated head trauma, they found CTE in 68 of them. </a:t>
            </a:r>
          </a:p>
          <a:p>
            <a:endParaRPr lang="en-US" dirty="0"/>
          </a:p>
        </p:txBody>
      </p:sp>
      <p:pic>
        <p:nvPicPr>
          <p:cNvPr id="9" name="Content Placeholder 8"/>
          <p:cNvPicPr>
            <a:picLocks noGrp="1" noChangeAspect="1"/>
          </p:cNvPicPr>
          <p:nvPr>
            <p:ph sz="half" idx="2"/>
          </p:nvPr>
        </p:nvPicPr>
        <p:blipFill>
          <a:blip r:embed="rId2"/>
          <a:stretch>
            <a:fillRect/>
          </a:stretch>
        </p:blipFill>
        <p:spPr>
          <a:xfrm>
            <a:off x="7059804" y="1580826"/>
            <a:ext cx="3906069" cy="4983120"/>
          </a:xfrm>
          <a:prstGeom prst="rect">
            <a:avLst/>
          </a:prstGeom>
        </p:spPr>
      </p:pic>
    </p:spTree>
    <p:extLst>
      <p:ext uri="{BB962C8B-B14F-4D97-AF65-F5344CB8AC3E}">
        <p14:creationId xmlns:p14="http://schemas.microsoft.com/office/powerpoint/2010/main" val="1136871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84312" y="0"/>
            <a:ext cx="10018713" cy="1752599"/>
          </a:xfrm>
        </p:spPr>
        <p:txBody>
          <a:bodyPr/>
          <a:lstStyle/>
          <a:p>
            <a:r>
              <a:rPr lang="en-US" dirty="0"/>
              <a:t>Clinical presentation of chronic traumatic encephalopathy</a:t>
            </a:r>
          </a:p>
        </p:txBody>
      </p:sp>
      <p:sp>
        <p:nvSpPr>
          <p:cNvPr id="6" name="Content Placeholder 5"/>
          <p:cNvSpPr>
            <a:spLocks noGrp="1"/>
          </p:cNvSpPr>
          <p:nvPr>
            <p:ph sz="half" idx="1"/>
          </p:nvPr>
        </p:nvSpPr>
        <p:spPr>
          <a:xfrm>
            <a:off x="1484312" y="1752599"/>
            <a:ext cx="4895055" cy="4639575"/>
          </a:xfrm>
        </p:spPr>
        <p:txBody>
          <a:bodyPr>
            <a:normAutofit/>
          </a:bodyPr>
          <a:lstStyle/>
          <a:p>
            <a:r>
              <a:rPr lang="en-US" sz="2400" dirty="0">
                <a:solidFill>
                  <a:schemeClr val="tx1"/>
                </a:solidFill>
              </a:rPr>
              <a:t>Of those, 34 were professional football players, nine others played college football and six played only high school football. </a:t>
            </a:r>
          </a:p>
          <a:p>
            <a:r>
              <a:rPr lang="en-US" sz="2400" dirty="0">
                <a:solidFill>
                  <a:schemeClr val="tx1"/>
                </a:solidFill>
              </a:rPr>
              <a:t>Of the 35 professional football players' brains donated, only one had no evidence of the disease, according to the study. </a:t>
            </a:r>
          </a:p>
        </p:txBody>
      </p:sp>
      <p:pic>
        <p:nvPicPr>
          <p:cNvPr id="9" name="Content Placeholder 8"/>
          <p:cNvPicPr>
            <a:picLocks noGrp="1" noChangeAspect="1"/>
          </p:cNvPicPr>
          <p:nvPr>
            <p:ph sz="half" idx="2"/>
          </p:nvPr>
        </p:nvPicPr>
        <p:blipFill>
          <a:blip r:embed="rId2"/>
          <a:stretch>
            <a:fillRect/>
          </a:stretch>
        </p:blipFill>
        <p:spPr>
          <a:xfrm>
            <a:off x="6998552" y="1594083"/>
            <a:ext cx="3885287" cy="4956608"/>
          </a:xfrm>
          <a:prstGeom prst="rect">
            <a:avLst/>
          </a:prstGeom>
        </p:spPr>
      </p:pic>
    </p:spTree>
    <p:extLst>
      <p:ext uri="{BB962C8B-B14F-4D97-AF65-F5344CB8AC3E}">
        <p14:creationId xmlns:p14="http://schemas.microsoft.com/office/powerpoint/2010/main" val="1185676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586" y="962024"/>
            <a:ext cx="9361714" cy="5324475"/>
          </a:xfrm>
          <a:prstGeom prst="rect">
            <a:avLst/>
          </a:prstGeom>
        </p:spPr>
      </p:pic>
      <p:sp>
        <p:nvSpPr>
          <p:cNvPr id="11" name="Title 10"/>
          <p:cNvSpPr>
            <a:spLocks noGrp="1"/>
          </p:cNvSpPr>
          <p:nvPr>
            <p:ph type="title"/>
          </p:nvPr>
        </p:nvSpPr>
        <p:spPr>
          <a:xfrm>
            <a:off x="1484311" y="0"/>
            <a:ext cx="10018713" cy="1285875"/>
          </a:xfrm>
        </p:spPr>
        <p:txBody>
          <a:bodyPr/>
          <a:lstStyle/>
          <a:p>
            <a:r>
              <a:rPr lang="en-US" dirty="0"/>
              <a:t>Tau proteins and microtubules</a:t>
            </a:r>
          </a:p>
        </p:txBody>
      </p:sp>
    </p:spTree>
    <p:extLst>
      <p:ext uri="{BB962C8B-B14F-4D97-AF65-F5344CB8AC3E}">
        <p14:creationId xmlns:p14="http://schemas.microsoft.com/office/powerpoint/2010/main" val="1969908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82724" y="206394"/>
            <a:ext cx="5426158" cy="1371600"/>
          </a:xfrm>
        </p:spPr>
        <p:txBody>
          <a:bodyPr anchor="t"/>
          <a:lstStyle/>
          <a:p>
            <a:r>
              <a:rPr lang="en-US" b="1" dirty="0"/>
              <a:t>Gross Pathology of CTE</a:t>
            </a:r>
          </a:p>
        </p:txBody>
      </p:sp>
      <p:pic>
        <p:nvPicPr>
          <p:cNvPr id="9" name="Content Placeholder 8"/>
          <p:cNvPicPr>
            <a:picLocks noGrp="1" noChangeAspect="1"/>
          </p:cNvPicPr>
          <p:nvPr>
            <p:ph type="pic" idx="1"/>
          </p:nvPr>
        </p:nvPicPr>
        <p:blipFill>
          <a:blip r:embed="rId2"/>
          <a:srcRect t="289" b="289"/>
          <a:stretch>
            <a:fillRect/>
          </a:stretch>
        </p:blipFill>
        <p:spPr>
          <a:xfrm>
            <a:off x="1012101" y="914707"/>
            <a:ext cx="3280974" cy="4572000"/>
          </a:xfrm>
          <a:prstGeom prst="rect">
            <a:avLst/>
          </a:prstGeom>
        </p:spPr>
      </p:pic>
      <p:sp>
        <p:nvSpPr>
          <p:cNvPr id="11" name="Text Placeholder 10"/>
          <p:cNvSpPr>
            <a:spLocks noGrp="1"/>
          </p:cNvSpPr>
          <p:nvPr>
            <p:ph type="body" sz="half" idx="2"/>
          </p:nvPr>
        </p:nvSpPr>
        <p:spPr>
          <a:xfrm>
            <a:off x="5283118" y="669319"/>
            <a:ext cx="5426158" cy="5628982"/>
          </a:xfrm>
        </p:spPr>
        <p:txBody>
          <a:bodyPr anchor="t">
            <a:normAutofit/>
          </a:bodyPr>
          <a:lstStyle/>
          <a:p>
            <a:pPr marL="342900" indent="-342900" algn="l">
              <a:buFont typeface="Arial" panose="020B0604020202020204" pitchFamily="34" charset="0"/>
              <a:buChar char="•"/>
            </a:pPr>
            <a:r>
              <a:rPr lang="en-US" sz="2800" dirty="0">
                <a:solidFill>
                  <a:schemeClr val="tx1"/>
                </a:solidFill>
              </a:rPr>
              <a:t>Top: Coronal section of a normal human brain. </a:t>
            </a:r>
          </a:p>
          <a:p>
            <a:pPr marL="342900" indent="-342900" algn="l">
              <a:buFont typeface="Arial" panose="020B0604020202020204" pitchFamily="34" charset="0"/>
              <a:buChar char="•"/>
            </a:pPr>
            <a:r>
              <a:rPr lang="en-US" sz="2800" dirty="0">
                <a:solidFill>
                  <a:schemeClr val="tx1"/>
                </a:solidFill>
              </a:rPr>
              <a:t>Bottom: Coronal section of a brain from a retired professional football player. </a:t>
            </a:r>
          </a:p>
          <a:p>
            <a:pPr marL="800100" lvl="1" indent="-342900">
              <a:buFont typeface="Arial" panose="020B0604020202020204" pitchFamily="34" charset="0"/>
              <a:buChar char="•"/>
            </a:pPr>
            <a:r>
              <a:rPr lang="en-US" sz="2000" dirty="0">
                <a:solidFill>
                  <a:schemeClr val="tx1"/>
                </a:solidFill>
              </a:rPr>
              <a:t>(1) severe dilatation of lateral ventricle and </a:t>
            </a:r>
          </a:p>
          <a:p>
            <a:pPr marL="800100" lvl="1" indent="-342900">
              <a:buFont typeface="Arial" panose="020B0604020202020204" pitchFamily="34" charset="0"/>
              <a:buChar char="•"/>
            </a:pPr>
            <a:r>
              <a:rPr lang="en-US" sz="2000" dirty="0">
                <a:solidFill>
                  <a:schemeClr val="tx1"/>
                </a:solidFill>
              </a:rPr>
              <a:t>(2) third ventricle, </a:t>
            </a:r>
          </a:p>
          <a:p>
            <a:pPr marL="800100" lvl="1" indent="-342900">
              <a:buFont typeface="Arial" panose="020B0604020202020204" pitchFamily="34" charset="0"/>
              <a:buChar char="•"/>
            </a:pPr>
            <a:r>
              <a:rPr lang="en-US" sz="2000" dirty="0">
                <a:solidFill>
                  <a:schemeClr val="tx1"/>
                </a:solidFill>
              </a:rPr>
              <a:t>(3) cavum septum </a:t>
            </a:r>
            <a:r>
              <a:rPr lang="en-US" sz="2000" dirty="0" err="1">
                <a:solidFill>
                  <a:schemeClr val="tx1"/>
                </a:solidFill>
              </a:rPr>
              <a:t>pellucidum</a:t>
            </a:r>
            <a:r>
              <a:rPr lang="en-US" sz="2000" dirty="0">
                <a:solidFill>
                  <a:schemeClr val="tx1"/>
                </a:solidFill>
              </a:rPr>
              <a:t>, </a:t>
            </a:r>
          </a:p>
          <a:p>
            <a:pPr marL="800100" lvl="1" indent="-342900">
              <a:buFont typeface="Arial" panose="020B0604020202020204" pitchFamily="34" charset="0"/>
              <a:buChar char="•"/>
            </a:pPr>
            <a:r>
              <a:rPr lang="en-US" sz="2000" dirty="0">
                <a:solidFill>
                  <a:schemeClr val="tx1"/>
                </a:solidFill>
              </a:rPr>
              <a:t>(4) marked atrophy of the medial temporal lobe structures, and </a:t>
            </a:r>
          </a:p>
          <a:p>
            <a:pPr marL="800100" lvl="1" indent="-342900">
              <a:buFont typeface="Arial" panose="020B0604020202020204" pitchFamily="34" charset="0"/>
              <a:buChar char="•"/>
            </a:pPr>
            <a:r>
              <a:rPr lang="en-US" sz="2000" dirty="0">
                <a:solidFill>
                  <a:schemeClr val="tx1"/>
                </a:solidFill>
              </a:rPr>
              <a:t>(5) shrinkage of the mammillary bodies.</a:t>
            </a:r>
          </a:p>
        </p:txBody>
      </p:sp>
      <p:sp>
        <p:nvSpPr>
          <p:cNvPr id="2" name="Oval 1">
            <a:extLst>
              <a:ext uri="{FF2B5EF4-FFF2-40B4-BE49-F238E27FC236}">
                <a16:creationId xmlns:a16="http://schemas.microsoft.com/office/drawing/2014/main" id="{AA901F73-D619-4103-D408-C4FE7AD8F1F2}"/>
              </a:ext>
            </a:extLst>
          </p:cNvPr>
          <p:cNvSpPr/>
          <p:nvPr/>
        </p:nvSpPr>
        <p:spPr>
          <a:xfrm>
            <a:off x="2147455" y="4052454"/>
            <a:ext cx="332509" cy="3394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67D3D9A-2762-CF1C-9323-3C81DCC8F788}"/>
              </a:ext>
            </a:extLst>
          </p:cNvPr>
          <p:cNvSpPr/>
          <p:nvPr/>
        </p:nvSpPr>
        <p:spPr>
          <a:xfrm>
            <a:off x="2466109" y="4537363"/>
            <a:ext cx="332509" cy="3394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E04565E-C38A-EDE3-6597-757918EB010D}"/>
              </a:ext>
            </a:extLst>
          </p:cNvPr>
          <p:cNvSpPr/>
          <p:nvPr/>
        </p:nvSpPr>
        <p:spPr>
          <a:xfrm>
            <a:off x="2486334" y="4222172"/>
            <a:ext cx="332509" cy="3394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9AD0BB3-F32B-BDF6-5379-0811FD8B492B}"/>
              </a:ext>
            </a:extLst>
          </p:cNvPr>
          <p:cNvSpPr/>
          <p:nvPr/>
        </p:nvSpPr>
        <p:spPr>
          <a:xfrm>
            <a:off x="1935895" y="4758324"/>
            <a:ext cx="332509" cy="3394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2216A0B-9FFB-0143-9710-537AC63A638C}"/>
              </a:ext>
            </a:extLst>
          </p:cNvPr>
          <p:cNvSpPr/>
          <p:nvPr/>
        </p:nvSpPr>
        <p:spPr>
          <a:xfrm>
            <a:off x="2597171" y="4765251"/>
            <a:ext cx="332509" cy="3394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8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4212" y="485244"/>
            <a:ext cx="8534400" cy="1507067"/>
          </a:xfrm>
        </p:spPr>
        <p:txBody>
          <a:bodyPr>
            <a:normAutofit/>
          </a:bodyPr>
          <a:lstStyle/>
          <a:p>
            <a:r>
              <a:rPr lang="en-US" dirty="0"/>
              <a:t>DSM5: Mild Neurocognitive Disorder</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p:cNvSpPr>
            <a:spLocks noGrp="1"/>
          </p:cNvSpPr>
          <p:nvPr>
            <p:ph idx="1"/>
          </p:nvPr>
        </p:nvSpPr>
        <p:spPr>
          <a:xfrm>
            <a:off x="684212" y="2068511"/>
            <a:ext cx="8534400" cy="3615267"/>
          </a:xfrm>
        </p:spPr>
        <p:txBody>
          <a:bodyPr>
            <a:normAutofit/>
          </a:bodyPr>
          <a:lstStyle/>
          <a:p>
            <a:pPr marL="457200" indent="-457200">
              <a:lnSpc>
                <a:spcPct val="90000"/>
              </a:lnSpc>
              <a:buFont typeface="+mj-lt"/>
              <a:buAutoNum type="alphaUcPeriod" startAt="2"/>
            </a:pPr>
            <a:r>
              <a:rPr lang="en-US" sz="1900" u="sng" dirty="0">
                <a:solidFill>
                  <a:schemeClr val="tx1"/>
                </a:solidFill>
              </a:rPr>
              <a:t>The cognitive deficits do not interfere with independence in everyday activities </a:t>
            </a:r>
            <a:r>
              <a:rPr lang="en-US" sz="1900" dirty="0">
                <a:solidFill>
                  <a:schemeClr val="tx1"/>
                </a:solidFill>
              </a:rPr>
              <a:t>(i.e., complex instrumental activities of daily living such as paying bills or managing medications are preserved, but </a:t>
            </a:r>
            <a:r>
              <a:rPr lang="en-US" sz="1900" u="sng" dirty="0">
                <a:solidFill>
                  <a:schemeClr val="tx1"/>
                </a:solidFill>
              </a:rPr>
              <a:t>greater effort, compensatory strategies, or accommodation may be required</a:t>
            </a:r>
            <a:r>
              <a:rPr lang="en-US" sz="1900" dirty="0">
                <a:solidFill>
                  <a:schemeClr val="tx1"/>
                </a:solidFill>
              </a:rPr>
              <a:t>).</a:t>
            </a:r>
          </a:p>
          <a:p>
            <a:pPr marL="457200" indent="-457200">
              <a:lnSpc>
                <a:spcPct val="90000"/>
              </a:lnSpc>
              <a:buFont typeface="+mj-lt"/>
              <a:buAutoNum type="alphaUcPeriod" startAt="2"/>
            </a:pPr>
            <a:endParaRPr lang="en-US" sz="1900" dirty="0">
              <a:solidFill>
                <a:schemeClr val="tx1"/>
              </a:solidFill>
            </a:endParaRPr>
          </a:p>
          <a:p>
            <a:pPr marL="457200" indent="-457200">
              <a:lnSpc>
                <a:spcPct val="90000"/>
              </a:lnSpc>
              <a:buFont typeface="+mj-lt"/>
              <a:buAutoNum type="alphaUcPeriod" startAt="2"/>
            </a:pPr>
            <a:r>
              <a:rPr lang="en-US" sz="1900" dirty="0">
                <a:solidFill>
                  <a:schemeClr val="tx1"/>
                </a:solidFill>
              </a:rPr>
              <a:t>The cognitive deficits do not occur exclusively in the context of a delirium.</a:t>
            </a:r>
          </a:p>
          <a:p>
            <a:pPr marL="457200" indent="-457200">
              <a:lnSpc>
                <a:spcPct val="90000"/>
              </a:lnSpc>
              <a:buFont typeface="+mj-lt"/>
              <a:buAutoNum type="alphaUcPeriod" startAt="2"/>
            </a:pPr>
            <a:endParaRPr lang="en-US" sz="1900" dirty="0">
              <a:solidFill>
                <a:schemeClr val="tx1"/>
              </a:solidFill>
            </a:endParaRPr>
          </a:p>
          <a:p>
            <a:pPr marL="457200" indent="-457200">
              <a:lnSpc>
                <a:spcPct val="90000"/>
              </a:lnSpc>
              <a:buFont typeface="+mj-lt"/>
              <a:buAutoNum type="alphaUcPeriod" startAt="2"/>
            </a:pPr>
            <a:r>
              <a:rPr lang="en-US" sz="1900" dirty="0">
                <a:solidFill>
                  <a:schemeClr val="tx1"/>
                </a:solidFill>
              </a:rPr>
              <a:t>The cognitive deficits are not better explained by another mental disorder (e.g., major depressive disorder, schizophrenia).</a:t>
            </a:r>
          </a:p>
        </p:txBody>
      </p:sp>
    </p:spTree>
    <p:extLst>
      <p:ext uri="{BB962C8B-B14F-4D97-AF65-F5344CB8AC3E}">
        <p14:creationId xmlns:p14="http://schemas.microsoft.com/office/powerpoint/2010/main" val="404492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616528" y="0"/>
            <a:ext cx="10921002" cy="1752599"/>
          </a:xfrm>
        </p:spPr>
        <p:txBody>
          <a:bodyPr>
            <a:normAutofit fontScale="90000"/>
          </a:bodyPr>
          <a:lstStyle/>
          <a:p>
            <a:r>
              <a:rPr lang="en-US" dirty="0"/>
              <a:t>PET Scanning of Brain Tau in Retired National Football League Players: Preliminary Findings</a:t>
            </a:r>
            <a:br>
              <a:rPr lang="en-US" dirty="0"/>
            </a:br>
            <a:endParaRPr lang="en-US" dirty="0"/>
          </a:p>
        </p:txBody>
      </p:sp>
      <p:pic>
        <p:nvPicPr>
          <p:cNvPr id="17" name="Content Placeholder 16"/>
          <p:cNvPicPr>
            <a:picLocks noGrp="1" noChangeAspect="1"/>
          </p:cNvPicPr>
          <p:nvPr>
            <p:ph sz="half" idx="1"/>
          </p:nvPr>
        </p:nvPicPr>
        <p:blipFill>
          <a:blip r:embed="rId3"/>
          <a:stretch>
            <a:fillRect/>
          </a:stretch>
        </p:blipFill>
        <p:spPr>
          <a:xfrm>
            <a:off x="727501" y="1960226"/>
            <a:ext cx="5510130" cy="3623346"/>
          </a:xfrm>
          <a:prstGeom prst="rect">
            <a:avLst/>
          </a:prstGeom>
        </p:spPr>
      </p:pic>
      <p:sp>
        <p:nvSpPr>
          <p:cNvPr id="11" name="Text Placeholder 10"/>
          <p:cNvSpPr>
            <a:spLocks noGrp="1"/>
          </p:cNvSpPr>
          <p:nvPr>
            <p:ph sz="half" idx="2"/>
          </p:nvPr>
        </p:nvSpPr>
        <p:spPr>
          <a:xfrm>
            <a:off x="6607967" y="1752599"/>
            <a:ext cx="5261980" cy="4038601"/>
          </a:xfrm>
        </p:spPr>
        <p:txBody>
          <a:bodyPr anchor="t">
            <a:normAutofit/>
          </a:bodyPr>
          <a:lstStyle/>
          <a:p>
            <a:r>
              <a:rPr lang="en-US" sz="2000" dirty="0">
                <a:solidFill>
                  <a:schemeClr val="tx1"/>
                </a:solidFill>
              </a:rPr>
              <a:t>Left image shows a normal brain scan; middle and right images show scans of pro football players. </a:t>
            </a:r>
          </a:p>
          <a:p>
            <a:r>
              <a:rPr lang="en-US" sz="2000" dirty="0">
                <a:solidFill>
                  <a:schemeClr val="tx1"/>
                </a:solidFill>
              </a:rPr>
              <a:t>Green and red colors demonstrate the higher level of tau protein found in the brain. </a:t>
            </a:r>
          </a:p>
          <a:p>
            <a:r>
              <a:rPr lang="en-US" sz="2000" dirty="0">
                <a:solidFill>
                  <a:schemeClr val="tx1"/>
                </a:solidFill>
              </a:rPr>
              <a:t>The players’ scans show consistently high signals in the amygdala and subcortical regions. </a:t>
            </a:r>
          </a:p>
        </p:txBody>
      </p:sp>
    </p:spTree>
    <p:extLst>
      <p:ext uri="{BB962C8B-B14F-4D97-AF65-F5344CB8AC3E}">
        <p14:creationId xmlns:p14="http://schemas.microsoft.com/office/powerpoint/2010/main" val="3519947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32C426-09D3-28EE-99CC-9443F3C933EA}"/>
              </a:ext>
            </a:extLst>
          </p:cNvPr>
          <p:cNvSpPr>
            <a:spLocks noGrp="1"/>
          </p:cNvSpPr>
          <p:nvPr>
            <p:ph type="title"/>
          </p:nvPr>
        </p:nvSpPr>
        <p:spPr>
          <a:xfrm>
            <a:off x="242455" y="277813"/>
            <a:ext cx="11623963" cy="1143000"/>
          </a:xfrm>
        </p:spPr>
        <p:txBody>
          <a:bodyPr>
            <a:normAutofit fontScale="90000"/>
          </a:bodyPr>
          <a:lstStyle/>
          <a:p>
            <a:r>
              <a:rPr lang="en-US" dirty="0"/>
              <a:t>National Institute of Neurological disorders and stroke Consensus Diagnostic criteria for Traumatic encephalopathy syndrome (2021)</a:t>
            </a:r>
          </a:p>
        </p:txBody>
      </p:sp>
      <p:sp>
        <p:nvSpPr>
          <p:cNvPr id="6" name="Text Placeholder 5">
            <a:extLst>
              <a:ext uri="{FF2B5EF4-FFF2-40B4-BE49-F238E27FC236}">
                <a16:creationId xmlns:a16="http://schemas.microsoft.com/office/drawing/2014/main" id="{3879F8FA-8996-F55F-3353-523CAB71C38F}"/>
              </a:ext>
            </a:extLst>
          </p:cNvPr>
          <p:cNvSpPr>
            <a:spLocks noGrp="1"/>
          </p:cNvSpPr>
          <p:nvPr>
            <p:ph type="body" sz="half" idx="1"/>
          </p:nvPr>
        </p:nvSpPr>
        <p:spPr>
          <a:xfrm>
            <a:off x="1170709" y="1821874"/>
            <a:ext cx="5978236" cy="2611581"/>
          </a:xfrm>
        </p:spPr>
        <p:txBody>
          <a:bodyPr>
            <a:normAutofit/>
          </a:bodyPr>
          <a:lstStyle/>
          <a:p>
            <a:r>
              <a:rPr lang="en-US" dirty="0">
                <a:solidFill>
                  <a:schemeClr val="tx1"/>
                </a:solidFill>
              </a:rPr>
              <a:t>Traumatic Encephalopathy Syndrome (TES)</a:t>
            </a:r>
          </a:p>
        </p:txBody>
      </p:sp>
      <p:pic>
        <p:nvPicPr>
          <p:cNvPr id="13" name="Content Placeholder 12">
            <a:extLst>
              <a:ext uri="{FF2B5EF4-FFF2-40B4-BE49-F238E27FC236}">
                <a16:creationId xmlns:a16="http://schemas.microsoft.com/office/drawing/2014/main" id="{F043FD86-8F6B-6770-9308-5B7BAE9A6324}"/>
              </a:ext>
            </a:extLst>
          </p:cNvPr>
          <p:cNvPicPr>
            <a:picLocks noGrp="1" noChangeAspect="1"/>
          </p:cNvPicPr>
          <p:nvPr>
            <p:ph sz="half" idx="2"/>
          </p:nvPr>
        </p:nvPicPr>
        <p:blipFill>
          <a:blip r:embed="rId2"/>
          <a:stretch>
            <a:fillRect/>
          </a:stretch>
        </p:blipFill>
        <p:spPr>
          <a:xfrm>
            <a:off x="7688442" y="1877291"/>
            <a:ext cx="3192823" cy="4530725"/>
          </a:xfrm>
        </p:spPr>
      </p:pic>
    </p:spTree>
    <p:extLst>
      <p:ext uri="{BB962C8B-B14F-4D97-AF65-F5344CB8AC3E}">
        <p14:creationId xmlns:p14="http://schemas.microsoft.com/office/powerpoint/2010/main" val="3699505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dirty="0"/>
              <a:t>Variants of TES</a:t>
            </a:r>
          </a:p>
        </p:txBody>
      </p:sp>
      <p:sp>
        <p:nvSpPr>
          <p:cNvPr id="5" name="Content Placeholder 4"/>
          <p:cNvSpPr>
            <a:spLocks noGrp="1"/>
          </p:cNvSpPr>
          <p:nvPr>
            <p:ph idx="1"/>
          </p:nvPr>
        </p:nvSpPr>
        <p:spPr>
          <a:xfrm>
            <a:off x="1484310" y="1847851"/>
            <a:ext cx="10018713" cy="3943350"/>
          </a:xfrm>
        </p:spPr>
        <p:txBody>
          <a:bodyPr anchor="t">
            <a:normAutofit/>
          </a:bodyPr>
          <a:lstStyle/>
          <a:p>
            <a:r>
              <a:rPr lang="en-US" sz="2800" dirty="0">
                <a:solidFill>
                  <a:schemeClr val="tx1"/>
                </a:solidFill>
              </a:rPr>
              <a:t>Behavioral/Mood Group</a:t>
            </a:r>
          </a:p>
          <a:p>
            <a:pPr lvl="1"/>
            <a:r>
              <a:rPr lang="en-US" sz="2800" dirty="0">
                <a:solidFill>
                  <a:schemeClr val="tx1"/>
                </a:solidFill>
              </a:rPr>
              <a:t>Early onset</a:t>
            </a:r>
          </a:p>
          <a:p>
            <a:pPr lvl="1"/>
            <a:r>
              <a:rPr lang="en-US" sz="2800" dirty="0">
                <a:solidFill>
                  <a:schemeClr val="tx1"/>
                </a:solidFill>
              </a:rPr>
              <a:t>Disinhibited behavior</a:t>
            </a:r>
          </a:p>
          <a:p>
            <a:r>
              <a:rPr lang="en-US" sz="2800" dirty="0">
                <a:solidFill>
                  <a:schemeClr val="tx1"/>
                </a:solidFill>
              </a:rPr>
              <a:t>Cognitive Group</a:t>
            </a:r>
          </a:p>
          <a:p>
            <a:pPr lvl="1"/>
            <a:r>
              <a:rPr lang="en-US" sz="2800" dirty="0">
                <a:solidFill>
                  <a:schemeClr val="tx1"/>
                </a:solidFill>
              </a:rPr>
              <a:t>Late onset</a:t>
            </a:r>
          </a:p>
          <a:p>
            <a:pPr lvl="1"/>
            <a:r>
              <a:rPr lang="en-US" sz="2800" dirty="0">
                <a:solidFill>
                  <a:schemeClr val="tx1"/>
                </a:solidFill>
              </a:rPr>
              <a:t>Dementia Type</a:t>
            </a:r>
          </a:p>
        </p:txBody>
      </p:sp>
    </p:spTree>
    <p:extLst>
      <p:ext uri="{BB962C8B-B14F-4D97-AF65-F5344CB8AC3E}">
        <p14:creationId xmlns:p14="http://schemas.microsoft.com/office/powerpoint/2010/main" val="3953250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D0C227-17BC-2DDB-2233-070188F9E7FA}"/>
              </a:ext>
            </a:extLst>
          </p:cNvPr>
          <p:cNvPicPr>
            <a:picLocks noChangeAspect="1"/>
          </p:cNvPicPr>
          <p:nvPr/>
        </p:nvPicPr>
        <p:blipFill>
          <a:blip r:embed="rId2"/>
          <a:stretch>
            <a:fillRect/>
          </a:stretch>
        </p:blipFill>
        <p:spPr>
          <a:xfrm>
            <a:off x="528465" y="492920"/>
            <a:ext cx="10730085" cy="5658590"/>
          </a:xfrm>
          <a:prstGeom prst="rect">
            <a:avLst/>
          </a:prstGeom>
        </p:spPr>
      </p:pic>
      <p:cxnSp>
        <p:nvCxnSpPr>
          <p:cNvPr id="8" name="Straight Connector 7">
            <a:extLst>
              <a:ext uri="{FF2B5EF4-FFF2-40B4-BE49-F238E27FC236}">
                <a16:creationId xmlns:a16="http://schemas.microsoft.com/office/drawing/2014/main" id="{D1A6A2C7-D986-9DC2-8283-85EA9B33D903}"/>
              </a:ext>
            </a:extLst>
          </p:cNvPr>
          <p:cNvCxnSpPr>
            <a:cxnSpLocks/>
          </p:cNvCxnSpPr>
          <p:nvPr/>
        </p:nvCxnSpPr>
        <p:spPr>
          <a:xfrm flipH="1">
            <a:off x="933450" y="2119745"/>
            <a:ext cx="406804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7F362-219E-0557-6865-F50C3DB1FE3A}"/>
              </a:ext>
            </a:extLst>
          </p:cNvPr>
          <p:cNvCxnSpPr>
            <a:cxnSpLocks/>
          </p:cNvCxnSpPr>
          <p:nvPr/>
        </p:nvCxnSpPr>
        <p:spPr>
          <a:xfrm flipH="1">
            <a:off x="871105" y="3893127"/>
            <a:ext cx="780184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8E5ED7-D428-74F3-DB95-C6B680F56A34}"/>
              </a:ext>
            </a:extLst>
          </p:cNvPr>
          <p:cNvCxnSpPr>
            <a:cxnSpLocks/>
          </p:cNvCxnSpPr>
          <p:nvPr/>
        </p:nvCxnSpPr>
        <p:spPr>
          <a:xfrm flipH="1">
            <a:off x="933450" y="4953000"/>
            <a:ext cx="8806295"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347591-E0B9-8B1C-A5A8-8C8094FA6CFE}"/>
              </a:ext>
            </a:extLst>
          </p:cNvPr>
          <p:cNvCxnSpPr>
            <a:cxnSpLocks/>
          </p:cNvCxnSpPr>
          <p:nvPr/>
        </p:nvCxnSpPr>
        <p:spPr>
          <a:xfrm flipH="1">
            <a:off x="4736523" y="1115290"/>
            <a:ext cx="406804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64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E6573-1973-6782-3896-0923DBD108B0}"/>
              </a:ext>
            </a:extLst>
          </p:cNvPr>
          <p:cNvPicPr>
            <a:picLocks noChangeAspect="1"/>
          </p:cNvPicPr>
          <p:nvPr/>
        </p:nvPicPr>
        <p:blipFill>
          <a:blip r:embed="rId2"/>
          <a:stretch>
            <a:fillRect/>
          </a:stretch>
        </p:blipFill>
        <p:spPr>
          <a:xfrm>
            <a:off x="1101437" y="280822"/>
            <a:ext cx="9836728" cy="6251596"/>
          </a:xfrm>
          <a:prstGeom prst="rect">
            <a:avLst/>
          </a:prstGeom>
        </p:spPr>
      </p:pic>
      <p:cxnSp>
        <p:nvCxnSpPr>
          <p:cNvPr id="4" name="Straight Connector 3">
            <a:extLst>
              <a:ext uri="{FF2B5EF4-FFF2-40B4-BE49-F238E27FC236}">
                <a16:creationId xmlns:a16="http://schemas.microsoft.com/office/drawing/2014/main" id="{6E74529D-B820-96DA-D668-DDA739C3D6F3}"/>
              </a:ext>
            </a:extLst>
          </p:cNvPr>
          <p:cNvCxnSpPr>
            <a:cxnSpLocks/>
          </p:cNvCxnSpPr>
          <p:nvPr/>
        </p:nvCxnSpPr>
        <p:spPr>
          <a:xfrm flipH="1">
            <a:off x="4881995" y="803563"/>
            <a:ext cx="168506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AC2091-5418-D503-9E20-0EC47FD50C40}"/>
              </a:ext>
            </a:extLst>
          </p:cNvPr>
          <p:cNvCxnSpPr>
            <a:cxnSpLocks/>
          </p:cNvCxnSpPr>
          <p:nvPr/>
        </p:nvCxnSpPr>
        <p:spPr>
          <a:xfrm flipH="1">
            <a:off x="1335231" y="1343891"/>
            <a:ext cx="2620242"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542B1CB-B9C2-5FF8-C593-8904D0097B32}"/>
              </a:ext>
            </a:extLst>
          </p:cNvPr>
          <p:cNvCxnSpPr>
            <a:cxnSpLocks/>
          </p:cNvCxnSpPr>
          <p:nvPr/>
        </p:nvCxnSpPr>
        <p:spPr>
          <a:xfrm flipH="1">
            <a:off x="2466109" y="1898073"/>
            <a:ext cx="266700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57581A-0FC2-F032-E82C-DB0513937E9E}"/>
              </a:ext>
            </a:extLst>
          </p:cNvPr>
          <p:cNvCxnSpPr>
            <a:cxnSpLocks/>
          </p:cNvCxnSpPr>
          <p:nvPr/>
        </p:nvCxnSpPr>
        <p:spPr>
          <a:xfrm flipH="1">
            <a:off x="1752600" y="2355273"/>
            <a:ext cx="355369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320208-578F-94D8-D9FF-E40E3B4B476E}"/>
              </a:ext>
            </a:extLst>
          </p:cNvPr>
          <p:cNvCxnSpPr>
            <a:cxnSpLocks/>
          </p:cNvCxnSpPr>
          <p:nvPr/>
        </p:nvCxnSpPr>
        <p:spPr>
          <a:xfrm flipH="1">
            <a:off x="3900055" y="2611581"/>
            <a:ext cx="266700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6CC8D4-C7DE-38EB-5FFE-4E180AB1935C}"/>
              </a:ext>
            </a:extLst>
          </p:cNvPr>
          <p:cNvCxnSpPr>
            <a:cxnSpLocks/>
          </p:cNvCxnSpPr>
          <p:nvPr/>
        </p:nvCxnSpPr>
        <p:spPr>
          <a:xfrm flipH="1">
            <a:off x="8769927" y="2611581"/>
            <a:ext cx="193963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5D6487-3422-0025-AD4B-0F2744939025}"/>
              </a:ext>
            </a:extLst>
          </p:cNvPr>
          <p:cNvCxnSpPr>
            <a:cxnSpLocks/>
          </p:cNvCxnSpPr>
          <p:nvPr/>
        </p:nvCxnSpPr>
        <p:spPr>
          <a:xfrm flipH="1">
            <a:off x="1496291" y="2791691"/>
            <a:ext cx="400396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E619F1-533D-3094-EAA8-9AD81C09A2B0}"/>
              </a:ext>
            </a:extLst>
          </p:cNvPr>
          <p:cNvCxnSpPr>
            <a:cxnSpLocks/>
          </p:cNvCxnSpPr>
          <p:nvPr/>
        </p:nvCxnSpPr>
        <p:spPr>
          <a:xfrm flipH="1">
            <a:off x="1335231" y="3345873"/>
            <a:ext cx="3243696"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52CF37-2D5A-B52B-2CBD-55369058117B}"/>
              </a:ext>
            </a:extLst>
          </p:cNvPr>
          <p:cNvCxnSpPr>
            <a:cxnSpLocks/>
          </p:cNvCxnSpPr>
          <p:nvPr/>
        </p:nvCxnSpPr>
        <p:spPr>
          <a:xfrm flipH="1">
            <a:off x="3511261" y="4364182"/>
            <a:ext cx="6851939"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B5B81A-15C2-0E3D-950D-D38141555989}"/>
              </a:ext>
            </a:extLst>
          </p:cNvPr>
          <p:cNvCxnSpPr>
            <a:cxnSpLocks/>
          </p:cNvCxnSpPr>
          <p:nvPr/>
        </p:nvCxnSpPr>
        <p:spPr>
          <a:xfrm flipH="1">
            <a:off x="1496291" y="4509655"/>
            <a:ext cx="420485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040A54-7080-4E42-E002-C13A002D324C}"/>
              </a:ext>
            </a:extLst>
          </p:cNvPr>
          <p:cNvCxnSpPr>
            <a:cxnSpLocks/>
          </p:cNvCxnSpPr>
          <p:nvPr/>
        </p:nvCxnSpPr>
        <p:spPr>
          <a:xfrm flipH="1">
            <a:off x="1335231" y="5389419"/>
            <a:ext cx="1248642"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73C13F-EF35-3E94-C70E-03D067192580}"/>
              </a:ext>
            </a:extLst>
          </p:cNvPr>
          <p:cNvCxnSpPr>
            <a:cxnSpLocks/>
          </p:cNvCxnSpPr>
          <p:nvPr/>
        </p:nvCxnSpPr>
        <p:spPr>
          <a:xfrm flipH="1">
            <a:off x="2706831" y="5666510"/>
            <a:ext cx="4504460"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51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TBI on Death Row</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36449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52889" y="0"/>
            <a:ext cx="10018713" cy="1752599"/>
          </a:xfrm>
        </p:spPr>
        <p:txBody>
          <a:bodyPr/>
          <a:lstStyle/>
          <a:p>
            <a:r>
              <a:rPr lang="en-US" dirty="0"/>
              <a:t>TBI in Prison Populations</a:t>
            </a:r>
          </a:p>
        </p:txBody>
      </p:sp>
      <p:sp>
        <p:nvSpPr>
          <p:cNvPr id="6" name="Content Placeholder 5"/>
          <p:cNvSpPr>
            <a:spLocks noGrp="1"/>
          </p:cNvSpPr>
          <p:nvPr>
            <p:ph idx="1"/>
          </p:nvPr>
        </p:nvSpPr>
        <p:spPr>
          <a:xfrm>
            <a:off x="1552888" y="1434284"/>
            <a:ext cx="10018713" cy="3482341"/>
          </a:xfrm>
        </p:spPr>
        <p:txBody>
          <a:bodyPr>
            <a:normAutofit/>
          </a:bodyPr>
          <a:lstStyle/>
          <a:p>
            <a:r>
              <a:rPr lang="en-US" sz="2800" dirty="0">
                <a:solidFill>
                  <a:schemeClr val="tx1"/>
                </a:solidFill>
              </a:rPr>
              <a:t>Over 60% reported ‘Head Injuries’ (Total n = 196). </a:t>
            </a:r>
          </a:p>
          <a:p>
            <a:r>
              <a:rPr lang="en-US" sz="2800" dirty="0">
                <a:solidFill>
                  <a:schemeClr val="tx1"/>
                </a:solidFill>
              </a:rPr>
              <a:t>Reports consistent with TBI of various severities were given by 65%. </a:t>
            </a:r>
          </a:p>
          <a:p>
            <a:r>
              <a:rPr lang="en-US" sz="2800" dirty="0">
                <a:solidFill>
                  <a:schemeClr val="tx1"/>
                </a:solidFill>
              </a:rPr>
              <a:t>Of the overall sample, 16% had experienced moderate-to-severe TBI </a:t>
            </a:r>
          </a:p>
          <a:p>
            <a:r>
              <a:rPr lang="en-US" sz="2800" dirty="0">
                <a:solidFill>
                  <a:schemeClr val="tx1"/>
                </a:solidFill>
              </a:rPr>
              <a:t>48% mild TBI</a:t>
            </a:r>
          </a:p>
        </p:txBody>
      </p:sp>
      <p:sp>
        <p:nvSpPr>
          <p:cNvPr id="7" name="TextBox 6"/>
          <p:cNvSpPr txBox="1"/>
          <p:nvPr/>
        </p:nvSpPr>
        <p:spPr>
          <a:xfrm>
            <a:off x="1552888" y="5676900"/>
            <a:ext cx="959517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Williams, W. H., Mewse, A. J., Tonks, J., Mills, S., Burgess, C. N., &amp; Cordan, G. (2010). Traumatic brain injury in a prison population: Prevalence and risk. </a:t>
            </a:r>
            <a:r>
              <a:rPr kumimoji="0" lang="en-US" sz="1800" b="0" i="1" u="none" strike="noStrike" kern="0" cap="none" spc="0" normalizeH="0" baseline="0" noProof="0" dirty="0">
                <a:ln>
                  <a:noFill/>
                </a:ln>
                <a:effectLst/>
                <a:uLnTx/>
                <a:uFillTx/>
              </a:rPr>
              <a:t>Brain Injury,</a:t>
            </a:r>
            <a:r>
              <a:rPr kumimoji="0" lang="en-US" sz="1800" b="0" i="0" u="none" strike="noStrike" kern="0" cap="none" spc="0" normalizeH="0" baseline="0" noProof="0" dirty="0">
                <a:ln>
                  <a:noFill/>
                </a:ln>
                <a:effectLst/>
                <a:uLnTx/>
                <a:uFillTx/>
              </a:rPr>
              <a:t> </a:t>
            </a:r>
            <a:r>
              <a:rPr kumimoji="0" lang="en-US" sz="1800" b="0" i="1" u="none" strike="noStrike" kern="0" cap="none" spc="0" normalizeH="0" baseline="0" noProof="0" dirty="0">
                <a:ln>
                  <a:noFill/>
                </a:ln>
                <a:effectLst/>
                <a:uLnTx/>
                <a:uFillTx/>
              </a:rPr>
              <a:t>24</a:t>
            </a:r>
            <a:r>
              <a:rPr kumimoji="0" lang="en-US" sz="1800" b="0" i="0" u="none" strike="noStrike" kern="0" cap="none" spc="0" normalizeH="0" baseline="0" noProof="0" dirty="0">
                <a:ln>
                  <a:noFill/>
                </a:ln>
                <a:effectLst/>
                <a:uLnTx/>
                <a:uFillTx/>
              </a:rPr>
              <a:t>(10), 1184-1188. doi: 10.3109/02699052.2010.495697</a:t>
            </a:r>
          </a:p>
        </p:txBody>
      </p:sp>
    </p:spTree>
    <p:extLst>
      <p:ext uri="{BB962C8B-B14F-4D97-AF65-F5344CB8AC3E}">
        <p14:creationId xmlns:p14="http://schemas.microsoft.com/office/powerpoint/2010/main" val="3175889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6739" y="0"/>
            <a:ext cx="10018713" cy="1752599"/>
          </a:xfrm>
        </p:spPr>
        <p:txBody>
          <a:bodyPr>
            <a:normAutofit/>
          </a:bodyPr>
          <a:lstStyle/>
          <a:p>
            <a:r>
              <a:rPr lang="en-US" i="1" dirty="0"/>
              <a:t>Neuropsychological Impairment and Risk Characteristics of Offenders</a:t>
            </a:r>
            <a:endParaRPr lang="en-US" dirty="0"/>
          </a:p>
        </p:txBody>
      </p:sp>
      <p:sp>
        <p:nvSpPr>
          <p:cNvPr id="3" name="Content Placeholder 2"/>
          <p:cNvSpPr>
            <a:spLocks noGrp="1"/>
          </p:cNvSpPr>
          <p:nvPr>
            <p:ph idx="1"/>
          </p:nvPr>
        </p:nvSpPr>
        <p:spPr>
          <a:xfrm>
            <a:off x="1484310" y="1647731"/>
            <a:ext cx="10018713" cy="4143470"/>
          </a:xfrm>
        </p:spPr>
        <p:txBody>
          <a:bodyPr>
            <a:normAutofit/>
          </a:bodyPr>
          <a:lstStyle/>
          <a:p>
            <a:r>
              <a:rPr lang="en-US" dirty="0">
                <a:solidFill>
                  <a:schemeClr val="tx1"/>
                </a:solidFill>
              </a:rPr>
              <a:t>Death penalty offenders displayed more signs of neuropsychological deficits on the GNDS (M = 29.58) than the heterogeneous normative sample (M = 17.20).</a:t>
            </a:r>
          </a:p>
          <a:p>
            <a:r>
              <a:rPr lang="en-US" dirty="0">
                <a:solidFill>
                  <a:schemeClr val="tx1"/>
                </a:solidFill>
              </a:rPr>
              <a:t>Death penalty offenders performed one standard deviation worse than 50 control subjects in a cross-validation study of the GNDS (M = 19.66, </a:t>
            </a:r>
            <a:r>
              <a:rPr lang="en-US" i="1" dirty="0">
                <a:solidFill>
                  <a:schemeClr val="tx1"/>
                </a:solidFill>
              </a:rPr>
              <a:t>SD = </a:t>
            </a:r>
            <a:r>
              <a:rPr lang="en-US" dirty="0">
                <a:solidFill>
                  <a:schemeClr val="tx1"/>
                </a:solidFill>
              </a:rPr>
              <a:t>8.87).</a:t>
            </a:r>
          </a:p>
          <a:p>
            <a:r>
              <a:rPr lang="en-US" dirty="0">
                <a:solidFill>
                  <a:schemeClr val="tx1"/>
                </a:solidFill>
              </a:rPr>
              <a:t>Death penalty offenders demonstrated higher levels of neuropsychological impairment than the norm.</a:t>
            </a:r>
          </a:p>
        </p:txBody>
      </p:sp>
      <p:sp>
        <p:nvSpPr>
          <p:cNvPr id="5" name="TextBox 4"/>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spTree>
    <p:extLst>
      <p:ext uri="{BB962C8B-B14F-4D97-AF65-F5344CB8AC3E}">
        <p14:creationId xmlns:p14="http://schemas.microsoft.com/office/powerpoint/2010/main" val="41106883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0AD2EC-5107-E7EA-8B46-ED73CA048586}"/>
              </a:ext>
            </a:extLst>
          </p:cNvPr>
          <p:cNvSpPr>
            <a:spLocks noGrp="1"/>
          </p:cNvSpPr>
          <p:nvPr>
            <p:ph type="title"/>
          </p:nvPr>
        </p:nvSpPr>
        <p:spPr/>
        <p:txBody>
          <a:bodyPr/>
          <a:lstStyle/>
          <a:p>
            <a:r>
              <a:rPr lang="en-US" dirty="0"/>
              <a:t>Case Example of severe </a:t>
            </a:r>
            <a:r>
              <a:rPr lang="en-US" dirty="0" err="1"/>
              <a:t>tbi</a:t>
            </a:r>
            <a:endParaRPr lang="en-US" dirty="0"/>
          </a:p>
        </p:txBody>
      </p:sp>
      <p:sp>
        <p:nvSpPr>
          <p:cNvPr id="5" name="Text Placeholder 4">
            <a:extLst>
              <a:ext uri="{FF2B5EF4-FFF2-40B4-BE49-F238E27FC236}">
                <a16:creationId xmlns:a16="http://schemas.microsoft.com/office/drawing/2014/main" id="{AA6CC8B8-BB04-5F6B-6E74-2091C512132F}"/>
              </a:ext>
            </a:extLst>
          </p:cNvPr>
          <p:cNvSpPr>
            <a:spLocks noGrp="1"/>
          </p:cNvSpPr>
          <p:nvPr>
            <p:ph type="body" idx="1"/>
          </p:nvPr>
        </p:nvSpPr>
        <p:spPr/>
        <p:txBody>
          <a:bodyPr/>
          <a:lstStyle/>
          <a:p>
            <a:r>
              <a:rPr lang="en-US" dirty="0">
                <a:solidFill>
                  <a:schemeClr val="tx1"/>
                </a:solidFill>
              </a:rPr>
              <a:t>“Fred” – a pseudonym.</a:t>
            </a:r>
          </a:p>
          <a:p>
            <a:r>
              <a:rPr lang="en-US" dirty="0">
                <a:solidFill>
                  <a:schemeClr val="tx1"/>
                </a:solidFill>
              </a:rPr>
              <a:t>Data used with permission.</a:t>
            </a:r>
          </a:p>
        </p:txBody>
      </p:sp>
    </p:spTree>
    <p:extLst>
      <p:ext uri="{BB962C8B-B14F-4D97-AF65-F5344CB8AC3E}">
        <p14:creationId xmlns:p14="http://schemas.microsoft.com/office/powerpoint/2010/main" val="2845890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5E85-6966-6DB3-3F9D-C39B47BFCC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9F31D5-8D24-2FD3-2D63-D3413F0363EE}"/>
              </a:ext>
            </a:extLst>
          </p:cNvPr>
          <p:cNvSpPr>
            <a:spLocks noGrp="1"/>
          </p:cNvSpPr>
          <p:nvPr>
            <p:ph type="title"/>
          </p:nvPr>
        </p:nvSpPr>
        <p:spPr>
          <a:xfrm>
            <a:off x="1556739" y="0"/>
            <a:ext cx="10018713" cy="1752599"/>
          </a:xfrm>
        </p:spPr>
        <p:txBody>
          <a:bodyPr>
            <a:normAutofit/>
          </a:bodyPr>
          <a:lstStyle/>
          <a:p>
            <a:r>
              <a:rPr lang="en-US" dirty="0"/>
              <a:t>Background</a:t>
            </a:r>
          </a:p>
        </p:txBody>
      </p:sp>
      <p:sp>
        <p:nvSpPr>
          <p:cNvPr id="3" name="Content Placeholder 2">
            <a:extLst>
              <a:ext uri="{FF2B5EF4-FFF2-40B4-BE49-F238E27FC236}">
                <a16:creationId xmlns:a16="http://schemas.microsoft.com/office/drawing/2014/main" id="{D4388A5F-3A82-02E9-FBC2-650E68CD4143}"/>
              </a:ext>
            </a:extLst>
          </p:cNvPr>
          <p:cNvSpPr>
            <a:spLocks noGrp="1"/>
          </p:cNvSpPr>
          <p:nvPr>
            <p:ph idx="1"/>
          </p:nvPr>
        </p:nvSpPr>
        <p:spPr>
          <a:xfrm>
            <a:off x="1484310" y="1647731"/>
            <a:ext cx="10018713" cy="4143470"/>
          </a:xfrm>
        </p:spPr>
        <p:txBody>
          <a:bodyPr>
            <a:normAutofit/>
          </a:bodyPr>
          <a:lstStyle/>
          <a:p>
            <a:r>
              <a:rPr lang="en-US" dirty="0">
                <a:solidFill>
                  <a:schemeClr val="tx1"/>
                </a:solidFill>
              </a:rPr>
              <a:t>History of febrile seizures as a child with hospitalization.</a:t>
            </a:r>
          </a:p>
          <a:p>
            <a:r>
              <a:rPr lang="en-US" dirty="0">
                <a:solidFill>
                  <a:schemeClr val="tx1"/>
                </a:solidFill>
              </a:rPr>
              <a:t>Placed in Special Education in 2</a:t>
            </a:r>
            <a:r>
              <a:rPr lang="en-US" baseline="30000" dirty="0">
                <a:solidFill>
                  <a:schemeClr val="tx1"/>
                </a:solidFill>
              </a:rPr>
              <a:t>nd</a:t>
            </a:r>
            <a:r>
              <a:rPr lang="en-US" dirty="0">
                <a:solidFill>
                  <a:schemeClr val="tx1"/>
                </a:solidFill>
              </a:rPr>
              <a:t> grade.</a:t>
            </a:r>
          </a:p>
          <a:p>
            <a:r>
              <a:rPr lang="en-US" dirty="0">
                <a:solidFill>
                  <a:schemeClr val="tx1"/>
                </a:solidFill>
              </a:rPr>
              <a:t>Run over by a car at 9 years of age (normal neurological exam).</a:t>
            </a:r>
          </a:p>
          <a:p>
            <a:r>
              <a:rPr lang="en-US" dirty="0">
                <a:solidFill>
                  <a:schemeClr val="tx1"/>
                </a:solidFill>
              </a:rPr>
              <a:t>Subsequent onset of auditory hallucinations.</a:t>
            </a:r>
          </a:p>
          <a:p>
            <a:r>
              <a:rPr lang="en-US" dirty="0">
                <a:solidFill>
                  <a:schemeClr val="tx1"/>
                </a:solidFill>
              </a:rPr>
              <a:t>Graduate high school.</a:t>
            </a:r>
          </a:p>
          <a:p>
            <a:r>
              <a:rPr lang="en-US" dirty="0">
                <a:solidFill>
                  <a:schemeClr val="tx1"/>
                </a:solidFill>
              </a:rPr>
              <a:t>Convicted of non-capital crimes and sentenced to nearly 60 years in prison.</a:t>
            </a:r>
          </a:p>
        </p:txBody>
      </p:sp>
      <p:sp>
        <p:nvSpPr>
          <p:cNvPr id="5" name="TextBox 4">
            <a:extLst>
              <a:ext uri="{FF2B5EF4-FFF2-40B4-BE49-F238E27FC236}">
                <a16:creationId xmlns:a16="http://schemas.microsoft.com/office/drawing/2014/main" id="{C39F1703-BD17-EA96-DD0A-4AA0BA3846F3}"/>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spTree>
    <p:extLst>
      <p:ext uri="{BB962C8B-B14F-4D97-AF65-F5344CB8AC3E}">
        <p14:creationId xmlns:p14="http://schemas.microsoft.com/office/powerpoint/2010/main" val="47471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4212" y="485244"/>
            <a:ext cx="10842770" cy="1507067"/>
          </a:xfrm>
        </p:spPr>
        <p:txBody>
          <a:bodyPr>
            <a:normAutofit/>
          </a:bodyPr>
          <a:lstStyle/>
          <a:p>
            <a:pPr>
              <a:lnSpc>
                <a:spcPct val="90000"/>
              </a:lnSpc>
            </a:pPr>
            <a:r>
              <a:rPr lang="en-US" sz="3300" dirty="0"/>
              <a:t>Major of Mild Neurocognitive Disorder Due to Traumatic Brain Injury</a:t>
            </a:r>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684212" y="2068511"/>
            <a:ext cx="9658206" cy="4152180"/>
          </a:xfrm>
        </p:spPr>
        <p:txBody>
          <a:bodyPr>
            <a:normAutofit/>
          </a:bodyPr>
          <a:lstStyle/>
          <a:p>
            <a:pPr marL="457200" indent="-457200">
              <a:lnSpc>
                <a:spcPct val="90000"/>
              </a:lnSpc>
              <a:buFont typeface="+mj-lt"/>
              <a:buAutoNum type="alphaUcPeriod"/>
            </a:pPr>
            <a:r>
              <a:rPr lang="en-US" sz="1800" dirty="0">
                <a:solidFill>
                  <a:schemeClr val="tx1"/>
                </a:solidFill>
              </a:rPr>
              <a:t>The criteria are met for major or mild neurocognitive disorder.</a:t>
            </a:r>
          </a:p>
          <a:p>
            <a:pPr marL="457200" indent="-457200">
              <a:lnSpc>
                <a:spcPct val="90000"/>
              </a:lnSpc>
              <a:buFont typeface="+mj-lt"/>
              <a:buAutoNum type="alphaUcPeriod"/>
            </a:pPr>
            <a:r>
              <a:rPr lang="en-US" sz="1800" dirty="0">
                <a:solidFill>
                  <a:schemeClr val="tx1"/>
                </a:solidFill>
              </a:rPr>
              <a:t>There is evidence of a traumatic brain injury – that is, an </a:t>
            </a:r>
            <a:r>
              <a:rPr lang="en-US" sz="1800" u="sng" dirty="0">
                <a:solidFill>
                  <a:schemeClr val="tx1"/>
                </a:solidFill>
              </a:rPr>
              <a:t>impact to the head </a:t>
            </a:r>
            <a:r>
              <a:rPr lang="en-US" sz="1800" dirty="0">
                <a:solidFill>
                  <a:schemeClr val="tx1"/>
                </a:solidFill>
              </a:rPr>
              <a:t>or other mechanisms of rapid movement or displacement within the skull, with </a:t>
            </a:r>
            <a:r>
              <a:rPr lang="en-US" sz="1800" u="sng" dirty="0">
                <a:solidFill>
                  <a:schemeClr val="tx1"/>
                </a:solidFill>
              </a:rPr>
              <a:t>one or more </a:t>
            </a:r>
            <a:r>
              <a:rPr lang="en-US" sz="1800" dirty="0">
                <a:solidFill>
                  <a:schemeClr val="tx1"/>
                </a:solidFill>
              </a:rPr>
              <a:t>of the following:</a:t>
            </a:r>
          </a:p>
          <a:p>
            <a:pPr marL="914400" lvl="1" indent="-457200">
              <a:lnSpc>
                <a:spcPct val="90000"/>
              </a:lnSpc>
              <a:buFont typeface="+mj-lt"/>
              <a:buAutoNum type="arabicPeriod"/>
            </a:pPr>
            <a:r>
              <a:rPr lang="en-US" b="1" dirty="0">
                <a:solidFill>
                  <a:schemeClr val="tx1"/>
                </a:solidFill>
              </a:rPr>
              <a:t>Loss of consciousness.</a:t>
            </a:r>
          </a:p>
          <a:p>
            <a:pPr marL="914400" lvl="1" indent="-457200">
              <a:lnSpc>
                <a:spcPct val="90000"/>
              </a:lnSpc>
              <a:buFont typeface="+mj-lt"/>
              <a:buAutoNum type="arabicPeriod"/>
            </a:pPr>
            <a:r>
              <a:rPr lang="en-US" b="1" dirty="0">
                <a:solidFill>
                  <a:schemeClr val="tx1"/>
                </a:solidFill>
              </a:rPr>
              <a:t>Posttraumatic amnesia.</a:t>
            </a:r>
          </a:p>
          <a:p>
            <a:pPr marL="914400" lvl="1" indent="-457200">
              <a:lnSpc>
                <a:spcPct val="90000"/>
              </a:lnSpc>
              <a:buFont typeface="+mj-lt"/>
              <a:buAutoNum type="arabicPeriod"/>
            </a:pPr>
            <a:r>
              <a:rPr lang="en-US" b="1" dirty="0">
                <a:solidFill>
                  <a:schemeClr val="tx1"/>
                </a:solidFill>
              </a:rPr>
              <a:t>Disorientation and confusion.</a:t>
            </a:r>
          </a:p>
          <a:p>
            <a:pPr marL="914400" lvl="1" indent="-457200">
              <a:lnSpc>
                <a:spcPct val="90000"/>
              </a:lnSpc>
              <a:buFont typeface="+mj-lt"/>
              <a:buAutoNum type="arabicPeriod"/>
            </a:pPr>
            <a:r>
              <a:rPr lang="en-US" b="1" dirty="0">
                <a:solidFill>
                  <a:schemeClr val="tx1"/>
                </a:solidFill>
              </a:rPr>
              <a:t>Neurological signs (e.g., neuroimaging demonstrating injury; a new onset of seizures; a marked worsening of a preexisting seizure disorder; visual field cuts; anosmia; hemiparesis).</a:t>
            </a:r>
          </a:p>
          <a:p>
            <a:pPr marL="457200" indent="-457200">
              <a:lnSpc>
                <a:spcPct val="90000"/>
              </a:lnSpc>
              <a:buFont typeface="+mj-lt"/>
              <a:buAutoNum type="alphaUcPeriod"/>
            </a:pPr>
            <a:r>
              <a:rPr lang="en-US" sz="1800" dirty="0">
                <a:solidFill>
                  <a:schemeClr val="tx1"/>
                </a:solidFill>
              </a:rPr>
              <a:t>The neurocognitive disorder presents immediately after the occurrence of the traumatic brain injury or immediately after recovery of consciousness and persists past the acute post-injury period.</a:t>
            </a:r>
          </a:p>
        </p:txBody>
      </p:sp>
    </p:spTree>
    <p:extLst>
      <p:ext uri="{BB962C8B-B14F-4D97-AF65-F5344CB8AC3E}">
        <p14:creationId xmlns:p14="http://schemas.microsoft.com/office/powerpoint/2010/main" val="319568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C31F-E4D6-4A1F-7631-D2EB46E500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16F0BF-090B-9E0B-CD72-F34B18CDEDFD}"/>
              </a:ext>
            </a:extLst>
          </p:cNvPr>
          <p:cNvSpPr>
            <a:spLocks noGrp="1"/>
          </p:cNvSpPr>
          <p:nvPr>
            <p:ph type="title"/>
          </p:nvPr>
        </p:nvSpPr>
        <p:spPr>
          <a:xfrm>
            <a:off x="1556739" y="0"/>
            <a:ext cx="10018713" cy="1752599"/>
          </a:xfrm>
        </p:spPr>
        <p:txBody>
          <a:bodyPr>
            <a:normAutofit/>
          </a:bodyPr>
          <a:lstStyle/>
          <a:p>
            <a:r>
              <a:rPr lang="en-US" dirty="0"/>
              <a:t>Background</a:t>
            </a:r>
          </a:p>
        </p:txBody>
      </p:sp>
      <p:sp>
        <p:nvSpPr>
          <p:cNvPr id="3" name="Content Placeholder 2">
            <a:extLst>
              <a:ext uri="{FF2B5EF4-FFF2-40B4-BE49-F238E27FC236}">
                <a16:creationId xmlns:a16="http://schemas.microsoft.com/office/drawing/2014/main" id="{C51E3C02-3ADF-DD3F-CFB6-3A4720EE6D19}"/>
              </a:ext>
            </a:extLst>
          </p:cNvPr>
          <p:cNvSpPr>
            <a:spLocks noGrp="1"/>
          </p:cNvSpPr>
          <p:nvPr>
            <p:ph idx="1"/>
          </p:nvPr>
        </p:nvSpPr>
        <p:spPr>
          <a:xfrm>
            <a:off x="1484310" y="1647731"/>
            <a:ext cx="10018713" cy="4143470"/>
          </a:xfrm>
        </p:spPr>
        <p:txBody>
          <a:bodyPr>
            <a:normAutofit/>
          </a:bodyPr>
          <a:lstStyle/>
          <a:p>
            <a:r>
              <a:rPr lang="en-US" dirty="0">
                <a:solidFill>
                  <a:schemeClr val="tx1"/>
                </a:solidFill>
              </a:rPr>
              <a:t>While incarcerated, Fred was assaulted by another inmate.</a:t>
            </a:r>
          </a:p>
          <a:p>
            <a:r>
              <a:rPr lang="en-US" dirty="0">
                <a:solidFill>
                  <a:schemeClr val="tx1"/>
                </a:solidFill>
              </a:rPr>
              <a:t>“Patient was not responsive to me at all. Security reported to me that when asked, patient would intermittently attempt to squeeze their hand. I only had maybe 1-2 minutes of evaluation time before EMS arrived so I was not able to evaluate Pupil activity. Patient was </a:t>
            </a:r>
            <a:r>
              <a:rPr lang="en-US" b="1" dirty="0">
                <a:solidFill>
                  <a:schemeClr val="tx1"/>
                </a:solidFill>
              </a:rPr>
              <a:t>posturing intermittently </a:t>
            </a:r>
            <a:r>
              <a:rPr lang="en-US" dirty="0">
                <a:solidFill>
                  <a:schemeClr val="tx1"/>
                </a:solidFill>
              </a:rPr>
              <a:t>(emphasis added) and had to be restrained when placed on Backboard by EMS.”</a:t>
            </a:r>
          </a:p>
          <a:p>
            <a:r>
              <a:rPr lang="en-US" dirty="0">
                <a:solidFill>
                  <a:schemeClr val="tx1"/>
                </a:solidFill>
              </a:rPr>
              <a:t>In hospital his Glascow Coma Scale (GCS) score was 6 (intubated) improving to 12 on discharge.</a:t>
            </a:r>
          </a:p>
          <a:p>
            <a:r>
              <a:rPr lang="en-US" dirty="0">
                <a:solidFill>
                  <a:schemeClr val="tx1"/>
                </a:solidFill>
              </a:rPr>
              <a:t>Hospitalized @ 15 days.</a:t>
            </a:r>
          </a:p>
        </p:txBody>
      </p:sp>
      <p:sp>
        <p:nvSpPr>
          <p:cNvPr id="5" name="TextBox 4">
            <a:extLst>
              <a:ext uri="{FF2B5EF4-FFF2-40B4-BE49-F238E27FC236}">
                <a16:creationId xmlns:a16="http://schemas.microsoft.com/office/drawing/2014/main" id="{4E29AF04-2378-6696-B36A-A789B038DAF6}"/>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spTree>
    <p:extLst>
      <p:ext uri="{BB962C8B-B14F-4D97-AF65-F5344CB8AC3E}">
        <p14:creationId xmlns:p14="http://schemas.microsoft.com/office/powerpoint/2010/main" val="1118637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7F9C-FA39-C3EB-7DCE-620EEFF1F2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9093CA-51E0-2BB3-117D-1791BCA10AA6}"/>
              </a:ext>
            </a:extLst>
          </p:cNvPr>
          <p:cNvSpPr>
            <a:spLocks noGrp="1"/>
          </p:cNvSpPr>
          <p:nvPr>
            <p:ph type="title"/>
          </p:nvPr>
        </p:nvSpPr>
        <p:spPr>
          <a:xfrm>
            <a:off x="1556739" y="0"/>
            <a:ext cx="10018713" cy="1752599"/>
          </a:xfrm>
        </p:spPr>
        <p:txBody>
          <a:bodyPr>
            <a:normAutofit/>
          </a:bodyPr>
          <a:lstStyle/>
          <a:p>
            <a:r>
              <a:rPr lang="en-US" dirty="0"/>
              <a:t>Background</a:t>
            </a:r>
          </a:p>
        </p:txBody>
      </p:sp>
      <p:sp>
        <p:nvSpPr>
          <p:cNvPr id="3" name="Content Placeholder 2">
            <a:extLst>
              <a:ext uri="{FF2B5EF4-FFF2-40B4-BE49-F238E27FC236}">
                <a16:creationId xmlns:a16="http://schemas.microsoft.com/office/drawing/2014/main" id="{DC438753-FFB8-D217-B438-CE8809893907}"/>
              </a:ext>
            </a:extLst>
          </p:cNvPr>
          <p:cNvSpPr>
            <a:spLocks noGrp="1"/>
          </p:cNvSpPr>
          <p:nvPr>
            <p:ph idx="1"/>
          </p:nvPr>
        </p:nvSpPr>
        <p:spPr>
          <a:xfrm>
            <a:off x="1484310" y="1647731"/>
            <a:ext cx="10018713" cy="4143470"/>
          </a:xfrm>
        </p:spPr>
        <p:txBody>
          <a:bodyPr>
            <a:normAutofit/>
          </a:bodyPr>
          <a:lstStyle/>
          <a:p>
            <a:r>
              <a:rPr lang="en-US" sz="2400" dirty="0">
                <a:solidFill>
                  <a:schemeClr val="tx1"/>
                </a:solidFill>
              </a:rPr>
              <a:t>MRI revealed “Scattered subarachnoid hemorrhage as well as small subdural hematoma versus contusions seen of the right cerebellar hemisphere as well as the right temporal lobe. There are foci of diffusion restriction seen of the corpus callosum at the splenium as well as in the left frontal region which </a:t>
            </a:r>
            <a:r>
              <a:rPr lang="en-US" sz="2400" u="sng" dirty="0">
                <a:solidFill>
                  <a:schemeClr val="tx1"/>
                </a:solidFill>
              </a:rPr>
              <a:t>could be related to diffuse axonal injury </a:t>
            </a:r>
            <a:r>
              <a:rPr lang="en-US" sz="2400" dirty="0">
                <a:solidFill>
                  <a:schemeClr val="tx1"/>
                </a:solidFill>
              </a:rPr>
              <a:t>in appropriate clinical setting versus acute infarcts. There could be additional diffuse exam injury in the right frontal lobe as well as that seen the right parietal lobe. Trace subdural hematoma may be present in the right posterior fossa as well as the left posterior parietal region.</a:t>
            </a:r>
          </a:p>
        </p:txBody>
      </p:sp>
      <p:sp>
        <p:nvSpPr>
          <p:cNvPr id="5" name="TextBox 4">
            <a:extLst>
              <a:ext uri="{FF2B5EF4-FFF2-40B4-BE49-F238E27FC236}">
                <a16:creationId xmlns:a16="http://schemas.microsoft.com/office/drawing/2014/main" id="{06429378-9466-0FE7-0749-BC6D2E265939}"/>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spTree>
    <p:extLst>
      <p:ext uri="{BB962C8B-B14F-4D97-AF65-F5344CB8AC3E}">
        <p14:creationId xmlns:p14="http://schemas.microsoft.com/office/powerpoint/2010/main" val="2911249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23D1-6196-72F4-36B0-9043D7B48D31}"/>
              </a:ext>
            </a:extLst>
          </p:cNvPr>
          <p:cNvSpPr>
            <a:spLocks noGrp="1"/>
          </p:cNvSpPr>
          <p:nvPr>
            <p:ph type="title"/>
          </p:nvPr>
        </p:nvSpPr>
        <p:spPr/>
        <p:txBody>
          <a:bodyPr/>
          <a:lstStyle/>
          <a:p>
            <a:r>
              <a:rPr lang="en-US" dirty="0"/>
              <a:t>Neuropsychological evaluation</a:t>
            </a:r>
          </a:p>
        </p:txBody>
      </p:sp>
    </p:spTree>
    <p:extLst>
      <p:ext uri="{BB962C8B-B14F-4D97-AF65-F5344CB8AC3E}">
        <p14:creationId xmlns:p14="http://schemas.microsoft.com/office/powerpoint/2010/main" val="1620136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15F900-1D2B-7972-661E-DD1AB712C3D8}"/>
              </a:ext>
            </a:extLst>
          </p:cNvPr>
          <p:cNvSpPr>
            <a:spLocks noGrp="1"/>
          </p:cNvSpPr>
          <p:nvPr>
            <p:ph type="title"/>
          </p:nvPr>
        </p:nvSpPr>
        <p:spPr>
          <a:xfrm>
            <a:off x="684212" y="685799"/>
            <a:ext cx="3747111" cy="4892040"/>
          </a:xfrm>
        </p:spPr>
        <p:txBody>
          <a:bodyPr>
            <a:normAutofit/>
          </a:bodyPr>
          <a:lstStyle/>
          <a:p>
            <a:pPr algn="r"/>
            <a:r>
              <a:rPr lang="en-US"/>
              <a:t>Behavioral observations</a:t>
            </a:r>
          </a:p>
        </p:txBody>
      </p:sp>
      <p:cxnSp>
        <p:nvCxnSpPr>
          <p:cNvPr id="22" name="Straight Connector 21">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B407FEFE-B79F-1E86-2879-F1D22757A28A}"/>
              </a:ext>
            </a:extLst>
          </p:cNvPr>
          <p:cNvSpPr>
            <a:spLocks noGrp="1"/>
          </p:cNvSpPr>
          <p:nvPr>
            <p:ph idx="1"/>
          </p:nvPr>
        </p:nvSpPr>
        <p:spPr>
          <a:xfrm>
            <a:off x="4979962" y="391886"/>
            <a:ext cx="6288260" cy="5718627"/>
          </a:xfrm>
        </p:spPr>
        <p:txBody>
          <a:bodyPr>
            <a:normAutofit/>
          </a:bodyPr>
          <a:lstStyle/>
          <a:p>
            <a:pPr>
              <a:lnSpc>
                <a:spcPct val="90000"/>
              </a:lnSpc>
            </a:pPr>
            <a:r>
              <a:rPr lang="en-US" sz="1400">
                <a:solidFill>
                  <a:schemeClr val="tx1"/>
                </a:solidFill>
              </a:rPr>
              <a:t>Fred was alert, cooperative, and diligent. </a:t>
            </a:r>
          </a:p>
          <a:p>
            <a:pPr>
              <a:lnSpc>
                <a:spcPct val="90000"/>
              </a:lnSpc>
            </a:pPr>
            <a:r>
              <a:rPr lang="en-US" sz="1400">
                <a:solidFill>
                  <a:schemeClr val="tx1"/>
                </a:solidFill>
              </a:rPr>
              <a:t>He was oriented to person and circumstance but not to place except that it was a jail or prison, nor to time. </a:t>
            </a:r>
          </a:p>
          <a:p>
            <a:pPr>
              <a:lnSpc>
                <a:spcPct val="90000"/>
              </a:lnSpc>
            </a:pPr>
            <a:r>
              <a:rPr lang="en-US" sz="1400">
                <a:solidFill>
                  <a:schemeClr val="tx1"/>
                </a:solidFill>
              </a:rPr>
              <a:t>Mood was euthymic and affect was within normal limits. </a:t>
            </a:r>
          </a:p>
          <a:p>
            <a:pPr>
              <a:lnSpc>
                <a:spcPct val="90000"/>
              </a:lnSpc>
            </a:pPr>
            <a:r>
              <a:rPr lang="en-US" sz="1400">
                <a:solidFill>
                  <a:schemeClr val="tx1"/>
                </a:solidFill>
              </a:rPr>
              <a:t>His speech was normal in terms of tone, rate, volume, and prosody. </a:t>
            </a:r>
          </a:p>
          <a:p>
            <a:pPr>
              <a:lnSpc>
                <a:spcPct val="90000"/>
              </a:lnSpc>
            </a:pPr>
            <a:r>
              <a:rPr lang="en-US" sz="1400">
                <a:solidFill>
                  <a:schemeClr val="tx1"/>
                </a:solidFill>
              </a:rPr>
              <a:t>He seemed to be remarkably slow to process information and had difficulty grasping information. </a:t>
            </a:r>
          </a:p>
          <a:p>
            <a:pPr>
              <a:lnSpc>
                <a:spcPct val="90000"/>
              </a:lnSpc>
            </a:pPr>
            <a:r>
              <a:rPr lang="en-US" sz="1400">
                <a:solidFill>
                  <a:schemeClr val="tx1"/>
                </a:solidFill>
              </a:rPr>
              <a:t>He was severely amnestic with impairment of both recent and remote memory. He did not recall my seeing him the day before. </a:t>
            </a:r>
          </a:p>
          <a:p>
            <a:pPr>
              <a:lnSpc>
                <a:spcPct val="90000"/>
              </a:lnSpc>
            </a:pPr>
            <a:r>
              <a:rPr lang="en-US" sz="1400">
                <a:solidFill>
                  <a:schemeClr val="tx1"/>
                </a:solidFill>
              </a:rPr>
              <a:t>He also appeared perseverative – repeating stories that he had told previously. </a:t>
            </a:r>
          </a:p>
          <a:p>
            <a:pPr>
              <a:lnSpc>
                <a:spcPct val="90000"/>
              </a:lnSpc>
            </a:pPr>
            <a:r>
              <a:rPr lang="en-US" sz="1400">
                <a:solidFill>
                  <a:schemeClr val="tx1"/>
                </a:solidFill>
              </a:rPr>
              <a:t>There were frequent signs of restlessness, motor agitation, and a near constant bouncing of his leg. </a:t>
            </a:r>
          </a:p>
          <a:p>
            <a:pPr>
              <a:lnSpc>
                <a:spcPct val="90000"/>
              </a:lnSpc>
            </a:pPr>
            <a:r>
              <a:rPr lang="en-US" sz="1400">
                <a:solidFill>
                  <a:schemeClr val="tx1"/>
                </a:solidFill>
              </a:rPr>
              <a:t>There was “past pointing” on the left on finger-to-nose movements, suggestive of motor dysfunction. Heal-toe waking was very impaired with him being unable to maintain his balance. Rapid alternating movements were performed awkwardly. </a:t>
            </a:r>
          </a:p>
          <a:p>
            <a:pPr>
              <a:lnSpc>
                <a:spcPct val="90000"/>
              </a:lnSpc>
            </a:pPr>
            <a:r>
              <a:rPr lang="en-US" sz="1400">
                <a:solidFill>
                  <a:schemeClr val="tx1"/>
                </a:solidFill>
              </a:rPr>
              <a:t>Fred related that he had problems sleeping – “I keep waking up at this place and I don’t understand.”</a:t>
            </a:r>
            <a:endParaRPr lang="en-US" sz="1400" dirty="0">
              <a:solidFill>
                <a:schemeClr val="tx1"/>
              </a:solidFill>
            </a:endParaRPr>
          </a:p>
        </p:txBody>
      </p:sp>
      <p:cxnSp>
        <p:nvCxnSpPr>
          <p:cNvPr id="6" name="Straight Connector 5">
            <a:extLst>
              <a:ext uri="{FF2B5EF4-FFF2-40B4-BE49-F238E27FC236}">
                <a16:creationId xmlns:a16="http://schemas.microsoft.com/office/drawing/2014/main" id="{B364C1E6-40FF-B61B-8A3A-2613D395B446}"/>
              </a:ext>
            </a:extLst>
          </p:cNvPr>
          <p:cNvCxnSpPr>
            <a:cxnSpLocks/>
          </p:cNvCxnSpPr>
          <p:nvPr/>
        </p:nvCxnSpPr>
        <p:spPr>
          <a:xfrm flipH="1">
            <a:off x="5389418" y="1593272"/>
            <a:ext cx="3879273"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E5EE7A8-0FE3-49E7-936F-1FAC8A5E0034}"/>
              </a:ext>
            </a:extLst>
          </p:cNvPr>
          <p:cNvCxnSpPr>
            <a:cxnSpLocks/>
          </p:cNvCxnSpPr>
          <p:nvPr/>
        </p:nvCxnSpPr>
        <p:spPr>
          <a:xfrm flipH="1">
            <a:off x="7966364" y="2514600"/>
            <a:ext cx="230678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AE4DF8-6045-98D0-6F41-4F7885EE7E8B}"/>
              </a:ext>
            </a:extLst>
          </p:cNvPr>
          <p:cNvCxnSpPr>
            <a:cxnSpLocks/>
          </p:cNvCxnSpPr>
          <p:nvPr/>
        </p:nvCxnSpPr>
        <p:spPr>
          <a:xfrm flipH="1">
            <a:off x="5976504" y="3020290"/>
            <a:ext cx="1615787"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58D915-A38C-231A-1A1B-21B12A60ED29}"/>
              </a:ext>
            </a:extLst>
          </p:cNvPr>
          <p:cNvCxnSpPr>
            <a:cxnSpLocks/>
          </p:cNvCxnSpPr>
          <p:nvPr/>
        </p:nvCxnSpPr>
        <p:spPr>
          <a:xfrm flipH="1">
            <a:off x="7015595" y="3553690"/>
            <a:ext cx="113087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293154-BCF7-CC0B-12DF-B2302C71172B}"/>
              </a:ext>
            </a:extLst>
          </p:cNvPr>
          <p:cNvCxnSpPr>
            <a:cxnSpLocks/>
          </p:cNvCxnSpPr>
          <p:nvPr/>
        </p:nvCxnSpPr>
        <p:spPr>
          <a:xfrm flipH="1">
            <a:off x="6523759" y="4724337"/>
            <a:ext cx="1622714"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0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9605-89CC-EF85-B2A4-A2336A49E3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D75DAE-E298-5D4E-EEA2-0950571BAD89}"/>
              </a:ext>
            </a:extLst>
          </p:cNvPr>
          <p:cNvSpPr>
            <a:spLocks noGrp="1"/>
          </p:cNvSpPr>
          <p:nvPr>
            <p:ph type="title"/>
          </p:nvPr>
        </p:nvSpPr>
        <p:spPr/>
        <p:txBody>
          <a:bodyPr>
            <a:normAutofit/>
          </a:bodyPr>
          <a:lstStyle/>
          <a:p>
            <a:r>
              <a:rPr lang="en-US" dirty="0"/>
              <a:t>Performance validity</a:t>
            </a:r>
          </a:p>
        </p:txBody>
      </p:sp>
      <p:graphicFrame>
        <p:nvGraphicFramePr>
          <p:cNvPr id="7" name="Content Placeholder 6">
            <a:extLst>
              <a:ext uri="{FF2B5EF4-FFF2-40B4-BE49-F238E27FC236}">
                <a16:creationId xmlns:a16="http://schemas.microsoft.com/office/drawing/2014/main" id="{EDA36834-99C6-B6A5-9FFC-2D051EFF0B9E}"/>
              </a:ext>
            </a:extLst>
          </p:cNvPr>
          <p:cNvGraphicFramePr>
            <a:graphicFrameLocks noGrp="1"/>
          </p:cNvGraphicFramePr>
          <p:nvPr>
            <p:ph sz="half" idx="1"/>
            <p:extLst>
              <p:ext uri="{D42A27DB-BD31-4B8C-83A1-F6EECF244321}">
                <p14:modId xmlns:p14="http://schemas.microsoft.com/office/powerpoint/2010/main" val="232521833"/>
              </p:ext>
            </p:extLst>
          </p:nvPr>
        </p:nvGraphicFramePr>
        <p:xfrm>
          <a:off x="684213" y="685801"/>
          <a:ext cx="5633460" cy="3974065"/>
        </p:xfrm>
        <a:graphic>
          <a:graphicData uri="http://schemas.openxmlformats.org/drawingml/2006/table">
            <a:tbl>
              <a:tblPr firstRow="1" bandRow="1">
                <a:tableStyleId>{5C22544A-7EE6-4342-B048-85BDC9FD1C3A}</a:tableStyleId>
              </a:tblPr>
              <a:tblGrid>
                <a:gridCol w="4193135">
                  <a:extLst>
                    <a:ext uri="{9D8B030D-6E8A-4147-A177-3AD203B41FA5}">
                      <a16:colId xmlns:a16="http://schemas.microsoft.com/office/drawing/2014/main" val="666798591"/>
                    </a:ext>
                  </a:extLst>
                </a:gridCol>
                <a:gridCol w="1440325">
                  <a:extLst>
                    <a:ext uri="{9D8B030D-6E8A-4147-A177-3AD203B41FA5}">
                      <a16:colId xmlns:a16="http://schemas.microsoft.com/office/drawing/2014/main" val="436046441"/>
                    </a:ext>
                  </a:extLst>
                </a:gridCol>
              </a:tblGrid>
              <a:tr h="371037">
                <a:tc>
                  <a:txBody>
                    <a:bodyPr/>
                    <a:lstStyle/>
                    <a:p>
                      <a:r>
                        <a:rPr lang="en-US" dirty="0">
                          <a:solidFill>
                            <a:schemeClr val="bg2"/>
                          </a:solidFill>
                        </a:rPr>
                        <a:t>Measure</a:t>
                      </a:r>
                    </a:p>
                  </a:txBody>
                  <a:tcPr/>
                </a:tc>
                <a:tc>
                  <a:txBody>
                    <a:bodyPr/>
                    <a:lstStyle/>
                    <a:p>
                      <a:r>
                        <a:rPr lang="en-US" dirty="0">
                          <a:solidFill>
                            <a:schemeClr val="bg2"/>
                          </a:solidFill>
                        </a:rPr>
                        <a:t>Finding</a:t>
                      </a:r>
                    </a:p>
                  </a:txBody>
                  <a:tcPr/>
                </a:tc>
                <a:extLst>
                  <a:ext uri="{0D108BD9-81ED-4DB2-BD59-A6C34878D82A}">
                    <a16:rowId xmlns:a16="http://schemas.microsoft.com/office/drawing/2014/main" val="788878845"/>
                  </a:ext>
                </a:extLst>
              </a:tr>
              <a:tr h="517580">
                <a:tc>
                  <a:txBody>
                    <a:bodyPr/>
                    <a:lstStyle/>
                    <a:p>
                      <a:r>
                        <a:rPr lang="en-US" dirty="0"/>
                        <a:t>Test of Memory Malingering (TOMM)</a:t>
                      </a:r>
                    </a:p>
                  </a:txBody>
                  <a:tcPr/>
                </a:tc>
                <a:tc>
                  <a:txBody>
                    <a:bodyPr/>
                    <a:lstStyle/>
                    <a:p>
                      <a:r>
                        <a:rPr lang="en-US" dirty="0"/>
                        <a:t>WNL</a:t>
                      </a:r>
                    </a:p>
                  </a:txBody>
                  <a:tcPr/>
                </a:tc>
                <a:extLst>
                  <a:ext uri="{0D108BD9-81ED-4DB2-BD59-A6C34878D82A}">
                    <a16:rowId xmlns:a16="http://schemas.microsoft.com/office/drawing/2014/main" val="3764805016"/>
                  </a:ext>
                </a:extLst>
              </a:tr>
              <a:tr h="371037">
                <a:tc>
                  <a:txBody>
                    <a:bodyPr/>
                    <a:lstStyle/>
                    <a:p>
                      <a:r>
                        <a:rPr lang="en-US" dirty="0"/>
                        <a:t>b-Test</a:t>
                      </a:r>
                    </a:p>
                  </a:txBody>
                  <a:tcPr/>
                </a:tc>
                <a:tc>
                  <a:txBody>
                    <a:bodyPr/>
                    <a:lstStyle/>
                    <a:p>
                      <a:r>
                        <a:rPr lang="en-US" dirty="0"/>
                        <a:t>WNL</a:t>
                      </a:r>
                    </a:p>
                  </a:txBody>
                  <a:tcPr/>
                </a:tc>
                <a:extLst>
                  <a:ext uri="{0D108BD9-81ED-4DB2-BD59-A6C34878D82A}">
                    <a16:rowId xmlns:a16="http://schemas.microsoft.com/office/drawing/2014/main" val="1176395354"/>
                  </a:ext>
                </a:extLst>
              </a:tr>
              <a:tr h="517580">
                <a:tc>
                  <a:txBody>
                    <a:bodyPr/>
                    <a:lstStyle/>
                    <a:p>
                      <a:r>
                        <a:rPr lang="en-US" dirty="0"/>
                        <a:t>Dot Counting Test</a:t>
                      </a:r>
                    </a:p>
                  </a:txBody>
                  <a:tcPr/>
                </a:tc>
                <a:tc>
                  <a:txBody>
                    <a:bodyPr/>
                    <a:lstStyle/>
                    <a:p>
                      <a:r>
                        <a:rPr lang="en-US" dirty="0"/>
                        <a:t>WNL adjusted</a:t>
                      </a:r>
                    </a:p>
                  </a:txBody>
                  <a:tcPr/>
                </a:tc>
                <a:extLst>
                  <a:ext uri="{0D108BD9-81ED-4DB2-BD59-A6C34878D82A}">
                    <a16:rowId xmlns:a16="http://schemas.microsoft.com/office/drawing/2014/main" val="4284723839"/>
                  </a:ext>
                </a:extLst>
              </a:tr>
              <a:tr h="961220">
                <a:tc>
                  <a:txBody>
                    <a:bodyPr/>
                    <a:lstStyle/>
                    <a:p>
                      <a:r>
                        <a:rPr lang="en-US" dirty="0"/>
                        <a:t>8 of 8 Estimated Domain Scores from the Meyers Neuropsychological Battery (MNB)*</a:t>
                      </a:r>
                    </a:p>
                  </a:txBody>
                  <a:tcPr/>
                </a:tc>
                <a:tc>
                  <a:txBody>
                    <a:bodyPr/>
                    <a:lstStyle/>
                    <a:p>
                      <a:r>
                        <a:rPr lang="en-US" dirty="0"/>
                        <a:t>Passed</a:t>
                      </a:r>
                    </a:p>
                  </a:txBody>
                  <a:tcPr/>
                </a:tc>
                <a:extLst>
                  <a:ext uri="{0D108BD9-81ED-4DB2-BD59-A6C34878D82A}">
                    <a16:rowId xmlns:a16="http://schemas.microsoft.com/office/drawing/2014/main" val="3167786348"/>
                  </a:ext>
                </a:extLst>
              </a:tr>
              <a:tr h="371037">
                <a:tc>
                  <a:txBody>
                    <a:bodyPr/>
                    <a:lstStyle/>
                    <a:p>
                      <a:endParaRPr lang="en-US"/>
                    </a:p>
                  </a:txBody>
                  <a:tcPr/>
                </a:tc>
                <a:tc>
                  <a:txBody>
                    <a:bodyPr/>
                    <a:lstStyle/>
                    <a:p>
                      <a:endParaRPr lang="en-US"/>
                    </a:p>
                  </a:txBody>
                  <a:tcPr/>
                </a:tc>
                <a:extLst>
                  <a:ext uri="{0D108BD9-81ED-4DB2-BD59-A6C34878D82A}">
                    <a16:rowId xmlns:a16="http://schemas.microsoft.com/office/drawing/2014/main" val="3048163713"/>
                  </a:ext>
                </a:extLst>
              </a:tr>
              <a:tr h="371037">
                <a:tc>
                  <a:txBody>
                    <a:bodyPr/>
                    <a:lstStyle/>
                    <a:p>
                      <a:endParaRPr lang="en-US"/>
                    </a:p>
                  </a:txBody>
                  <a:tcPr/>
                </a:tc>
                <a:tc>
                  <a:txBody>
                    <a:bodyPr/>
                    <a:lstStyle/>
                    <a:p>
                      <a:endParaRPr lang="en-US" dirty="0"/>
                    </a:p>
                  </a:txBody>
                  <a:tcPr/>
                </a:tc>
                <a:extLst>
                  <a:ext uri="{0D108BD9-81ED-4DB2-BD59-A6C34878D82A}">
                    <a16:rowId xmlns:a16="http://schemas.microsoft.com/office/drawing/2014/main" val="3239720337"/>
                  </a:ext>
                </a:extLst>
              </a:tr>
              <a:tr h="371037">
                <a:tc>
                  <a:txBody>
                    <a:bodyPr/>
                    <a:lstStyle/>
                    <a:p>
                      <a:endParaRPr lang="en-US"/>
                    </a:p>
                  </a:txBody>
                  <a:tcPr/>
                </a:tc>
                <a:tc>
                  <a:txBody>
                    <a:bodyPr/>
                    <a:lstStyle/>
                    <a:p>
                      <a:endParaRPr lang="en-US" dirty="0"/>
                    </a:p>
                  </a:txBody>
                  <a:tcPr/>
                </a:tc>
                <a:extLst>
                  <a:ext uri="{0D108BD9-81ED-4DB2-BD59-A6C34878D82A}">
                    <a16:rowId xmlns:a16="http://schemas.microsoft.com/office/drawing/2014/main" val="3434517648"/>
                  </a:ext>
                </a:extLst>
              </a:tr>
            </a:tbl>
          </a:graphicData>
        </a:graphic>
      </p:graphicFrame>
      <p:pic>
        <p:nvPicPr>
          <p:cNvPr id="12" name="Content Placeholder 11">
            <a:extLst>
              <a:ext uri="{FF2B5EF4-FFF2-40B4-BE49-F238E27FC236}">
                <a16:creationId xmlns:a16="http://schemas.microsoft.com/office/drawing/2014/main" id="{D5B50568-7BE7-B044-DDB2-014170DC689F}"/>
              </a:ext>
            </a:extLst>
          </p:cNvPr>
          <p:cNvPicPr>
            <a:picLocks noGrp="1" noChangeAspect="1"/>
          </p:cNvPicPr>
          <p:nvPr>
            <p:ph sz="half" idx="2"/>
          </p:nvPr>
        </p:nvPicPr>
        <p:blipFill>
          <a:blip r:embed="rId2"/>
          <a:stretch>
            <a:fillRect/>
          </a:stretch>
        </p:blipFill>
        <p:spPr>
          <a:xfrm>
            <a:off x="6646863" y="685801"/>
            <a:ext cx="4933950" cy="3190691"/>
          </a:xfrm>
        </p:spPr>
      </p:pic>
      <p:sp>
        <p:nvSpPr>
          <p:cNvPr id="5" name="TextBox 4">
            <a:extLst>
              <a:ext uri="{FF2B5EF4-FFF2-40B4-BE49-F238E27FC236}">
                <a16:creationId xmlns:a16="http://schemas.microsoft.com/office/drawing/2014/main" id="{41D8E1B0-478B-8951-3ECD-1197B3874B18}"/>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spTree>
    <p:extLst>
      <p:ext uri="{BB962C8B-B14F-4D97-AF65-F5344CB8AC3E}">
        <p14:creationId xmlns:p14="http://schemas.microsoft.com/office/powerpoint/2010/main" val="1102022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76486-D082-5C43-62B5-BF3CBC7E84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A3F917-5B27-23A0-9B50-C5874F144BFE}"/>
              </a:ext>
            </a:extLst>
          </p:cNvPr>
          <p:cNvSpPr>
            <a:spLocks noGrp="1"/>
          </p:cNvSpPr>
          <p:nvPr>
            <p:ph type="title"/>
          </p:nvPr>
        </p:nvSpPr>
        <p:spPr>
          <a:xfrm>
            <a:off x="1556739" y="0"/>
            <a:ext cx="10018713" cy="1752599"/>
          </a:xfrm>
        </p:spPr>
        <p:txBody>
          <a:bodyPr>
            <a:normAutofit/>
          </a:bodyPr>
          <a:lstStyle/>
          <a:p>
            <a:r>
              <a:rPr lang="en-US" dirty="0"/>
              <a:t>Green’s medical symptom </a:t>
            </a:r>
            <a:r>
              <a:rPr lang="en-US"/>
              <a:t>validity test</a:t>
            </a:r>
            <a:endParaRPr lang="en-US" dirty="0"/>
          </a:p>
        </p:txBody>
      </p:sp>
      <p:sp>
        <p:nvSpPr>
          <p:cNvPr id="5" name="TextBox 4">
            <a:extLst>
              <a:ext uri="{FF2B5EF4-FFF2-40B4-BE49-F238E27FC236}">
                <a16:creationId xmlns:a16="http://schemas.microsoft.com/office/drawing/2014/main" id="{78CC9298-9669-837E-F21D-EB2505FB6CC8}"/>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pic>
        <p:nvPicPr>
          <p:cNvPr id="16" name="Content Placeholder 15">
            <a:extLst>
              <a:ext uri="{FF2B5EF4-FFF2-40B4-BE49-F238E27FC236}">
                <a16:creationId xmlns:a16="http://schemas.microsoft.com/office/drawing/2014/main" id="{921BF3D1-D6B9-228D-CE0D-7A12EAD31DF5}"/>
              </a:ext>
            </a:extLst>
          </p:cNvPr>
          <p:cNvPicPr>
            <a:picLocks noGrp="1" noChangeAspect="1"/>
          </p:cNvPicPr>
          <p:nvPr>
            <p:ph idx="1"/>
          </p:nvPr>
        </p:nvPicPr>
        <p:blipFill>
          <a:blip r:embed="rId2"/>
          <a:stretch>
            <a:fillRect/>
          </a:stretch>
        </p:blipFill>
        <p:spPr>
          <a:xfrm>
            <a:off x="2171700" y="1275882"/>
            <a:ext cx="8179594" cy="4821356"/>
          </a:xfrm>
        </p:spPr>
      </p:pic>
      <p:sp>
        <p:nvSpPr>
          <p:cNvPr id="18" name="Oval 17">
            <a:extLst>
              <a:ext uri="{FF2B5EF4-FFF2-40B4-BE49-F238E27FC236}">
                <a16:creationId xmlns:a16="http://schemas.microsoft.com/office/drawing/2014/main" id="{07AFEA3B-A638-F000-BE9D-0553AE5E366A}"/>
              </a:ext>
            </a:extLst>
          </p:cNvPr>
          <p:cNvSpPr/>
          <p:nvPr/>
        </p:nvSpPr>
        <p:spPr>
          <a:xfrm>
            <a:off x="8818417" y="4253345"/>
            <a:ext cx="1470891" cy="1177637"/>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00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1E71C-151F-57D9-9C07-C500C92740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6B6C7C-046C-1244-93D2-B8B1446F2FDF}"/>
              </a:ext>
            </a:extLst>
          </p:cNvPr>
          <p:cNvSpPr>
            <a:spLocks noGrp="1"/>
          </p:cNvSpPr>
          <p:nvPr>
            <p:ph type="title"/>
          </p:nvPr>
        </p:nvSpPr>
        <p:spPr>
          <a:xfrm>
            <a:off x="1556739" y="0"/>
            <a:ext cx="10018713" cy="1752599"/>
          </a:xfrm>
        </p:spPr>
        <p:txBody>
          <a:bodyPr>
            <a:normAutofit/>
          </a:bodyPr>
          <a:lstStyle/>
          <a:p>
            <a:r>
              <a:rPr lang="en-US" dirty="0"/>
              <a:t>Wechsler Adult Intelligence Scale (WAIS-IV)</a:t>
            </a:r>
          </a:p>
        </p:txBody>
      </p:sp>
      <p:sp>
        <p:nvSpPr>
          <p:cNvPr id="5" name="TextBox 4">
            <a:extLst>
              <a:ext uri="{FF2B5EF4-FFF2-40B4-BE49-F238E27FC236}">
                <a16:creationId xmlns:a16="http://schemas.microsoft.com/office/drawing/2014/main" id="{5A887AEA-D643-8AE7-C9E4-F43C3D389292}"/>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pic>
        <p:nvPicPr>
          <p:cNvPr id="7" name="Content Placeholder 6">
            <a:extLst>
              <a:ext uri="{FF2B5EF4-FFF2-40B4-BE49-F238E27FC236}">
                <a16:creationId xmlns:a16="http://schemas.microsoft.com/office/drawing/2014/main" id="{82A2228C-F81C-1883-728D-9ECCE08FD4BD}"/>
              </a:ext>
            </a:extLst>
          </p:cNvPr>
          <p:cNvPicPr>
            <a:picLocks noGrp="1" noChangeAspect="1"/>
          </p:cNvPicPr>
          <p:nvPr>
            <p:ph idx="1"/>
          </p:nvPr>
        </p:nvPicPr>
        <p:blipFill>
          <a:blip r:embed="rId2"/>
          <a:stretch>
            <a:fillRect/>
          </a:stretch>
        </p:blipFill>
        <p:spPr>
          <a:xfrm>
            <a:off x="1407879" y="1912144"/>
            <a:ext cx="9601860" cy="3879056"/>
          </a:xfrm>
        </p:spPr>
      </p:pic>
      <p:sp>
        <p:nvSpPr>
          <p:cNvPr id="8" name="Oval 7">
            <a:extLst>
              <a:ext uri="{FF2B5EF4-FFF2-40B4-BE49-F238E27FC236}">
                <a16:creationId xmlns:a16="http://schemas.microsoft.com/office/drawing/2014/main" id="{138EBAEB-DDE1-7CA5-92D0-20CDCE85866D}"/>
              </a:ext>
            </a:extLst>
          </p:cNvPr>
          <p:cNvSpPr/>
          <p:nvPr/>
        </p:nvSpPr>
        <p:spPr>
          <a:xfrm>
            <a:off x="4771159" y="2370129"/>
            <a:ext cx="1496291" cy="26107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EB911F9-BDF1-1B79-675F-9A6EE4F79A8F}"/>
              </a:ext>
            </a:extLst>
          </p:cNvPr>
          <p:cNvSpPr/>
          <p:nvPr/>
        </p:nvSpPr>
        <p:spPr>
          <a:xfrm>
            <a:off x="6096000" y="2334572"/>
            <a:ext cx="1496291" cy="26107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1550E3-D7F5-858C-8309-8F15D90E7038}"/>
              </a:ext>
            </a:extLst>
          </p:cNvPr>
          <p:cNvSpPr/>
          <p:nvPr/>
        </p:nvSpPr>
        <p:spPr>
          <a:xfrm>
            <a:off x="9001125" y="2334572"/>
            <a:ext cx="1700213" cy="29375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4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EA2E-174F-933E-B2B5-69AED24522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378627-EF4A-E288-EBD6-12172939A0EC}"/>
              </a:ext>
            </a:extLst>
          </p:cNvPr>
          <p:cNvSpPr>
            <a:spLocks noGrp="1"/>
          </p:cNvSpPr>
          <p:nvPr>
            <p:ph type="title"/>
          </p:nvPr>
        </p:nvSpPr>
        <p:spPr>
          <a:xfrm>
            <a:off x="1556739" y="0"/>
            <a:ext cx="10018713" cy="1752599"/>
          </a:xfrm>
        </p:spPr>
        <p:txBody>
          <a:bodyPr>
            <a:normAutofit/>
          </a:bodyPr>
          <a:lstStyle/>
          <a:p>
            <a:r>
              <a:rPr lang="en-US" dirty="0"/>
              <a:t>Test of premorbid function (</a:t>
            </a:r>
            <a:r>
              <a:rPr lang="en-US" dirty="0" err="1"/>
              <a:t>topf</a:t>
            </a:r>
            <a:r>
              <a:rPr lang="en-US" dirty="0"/>
              <a:t>)</a:t>
            </a:r>
          </a:p>
        </p:txBody>
      </p:sp>
      <p:sp>
        <p:nvSpPr>
          <p:cNvPr id="5" name="TextBox 4">
            <a:extLst>
              <a:ext uri="{FF2B5EF4-FFF2-40B4-BE49-F238E27FC236}">
                <a16:creationId xmlns:a16="http://schemas.microsoft.com/office/drawing/2014/main" id="{7FED5E83-7F82-0D00-77CE-3CD98C1DD558}"/>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graphicFrame>
        <p:nvGraphicFramePr>
          <p:cNvPr id="6" name="Content Placeholder 5">
            <a:extLst>
              <a:ext uri="{FF2B5EF4-FFF2-40B4-BE49-F238E27FC236}">
                <a16:creationId xmlns:a16="http://schemas.microsoft.com/office/drawing/2014/main" id="{423EFAEB-015B-3B65-74DE-E453FE9DC37F}"/>
              </a:ext>
            </a:extLst>
          </p:cNvPr>
          <p:cNvGraphicFramePr>
            <a:graphicFrameLocks noGrp="1"/>
          </p:cNvGraphicFramePr>
          <p:nvPr>
            <p:ph idx="1"/>
            <p:extLst>
              <p:ext uri="{D42A27DB-BD31-4B8C-83A1-F6EECF244321}">
                <p14:modId xmlns:p14="http://schemas.microsoft.com/office/powerpoint/2010/main" val="1898340200"/>
              </p:ext>
            </p:extLst>
          </p:nvPr>
        </p:nvGraphicFramePr>
        <p:xfrm>
          <a:off x="1219200" y="1677827"/>
          <a:ext cx="8264235" cy="4448532"/>
        </p:xfrm>
        <a:graphic>
          <a:graphicData uri="http://schemas.openxmlformats.org/drawingml/2006/table">
            <a:tbl>
              <a:tblPr>
                <a:tableStyleId>{5C22544A-7EE6-4342-B048-85BDC9FD1C3A}</a:tableStyleId>
              </a:tblPr>
              <a:tblGrid>
                <a:gridCol w="1212274">
                  <a:extLst>
                    <a:ext uri="{9D8B030D-6E8A-4147-A177-3AD203B41FA5}">
                      <a16:colId xmlns:a16="http://schemas.microsoft.com/office/drawing/2014/main" val="1397641716"/>
                    </a:ext>
                  </a:extLst>
                </a:gridCol>
                <a:gridCol w="874654">
                  <a:extLst>
                    <a:ext uri="{9D8B030D-6E8A-4147-A177-3AD203B41FA5}">
                      <a16:colId xmlns:a16="http://schemas.microsoft.com/office/drawing/2014/main" val="4197906111"/>
                    </a:ext>
                  </a:extLst>
                </a:gridCol>
                <a:gridCol w="1085203">
                  <a:extLst>
                    <a:ext uri="{9D8B030D-6E8A-4147-A177-3AD203B41FA5}">
                      <a16:colId xmlns:a16="http://schemas.microsoft.com/office/drawing/2014/main" val="3065254866"/>
                    </a:ext>
                  </a:extLst>
                </a:gridCol>
                <a:gridCol w="1252157">
                  <a:extLst>
                    <a:ext uri="{9D8B030D-6E8A-4147-A177-3AD203B41FA5}">
                      <a16:colId xmlns:a16="http://schemas.microsoft.com/office/drawing/2014/main" val="601720340"/>
                    </a:ext>
                  </a:extLst>
                </a:gridCol>
                <a:gridCol w="1001725">
                  <a:extLst>
                    <a:ext uri="{9D8B030D-6E8A-4147-A177-3AD203B41FA5}">
                      <a16:colId xmlns:a16="http://schemas.microsoft.com/office/drawing/2014/main" val="3347950312"/>
                    </a:ext>
                  </a:extLst>
                </a:gridCol>
                <a:gridCol w="1419111">
                  <a:extLst>
                    <a:ext uri="{9D8B030D-6E8A-4147-A177-3AD203B41FA5}">
                      <a16:colId xmlns:a16="http://schemas.microsoft.com/office/drawing/2014/main" val="194272840"/>
                    </a:ext>
                  </a:extLst>
                </a:gridCol>
                <a:gridCol w="1419111">
                  <a:extLst>
                    <a:ext uri="{9D8B030D-6E8A-4147-A177-3AD203B41FA5}">
                      <a16:colId xmlns:a16="http://schemas.microsoft.com/office/drawing/2014/main" val="639355654"/>
                    </a:ext>
                  </a:extLst>
                </a:gridCol>
              </a:tblGrid>
              <a:tr h="1122527">
                <a:tc>
                  <a:txBody>
                    <a:bodyPr/>
                    <a:lstStyle/>
                    <a:p>
                      <a:pPr marL="0" marR="0"/>
                      <a:r>
                        <a:rPr lang="en-US" sz="1600" b="1">
                          <a:effectLst/>
                        </a:rPr>
                        <a:t>Composite</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Actual</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Predicted</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Difference</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Critical Value</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Significant</a:t>
                      </a:r>
                    </a:p>
                    <a:p>
                      <a:pPr marL="0" marR="0"/>
                      <a:r>
                        <a:rPr lang="en-US" sz="1600" b="1">
                          <a:effectLst/>
                        </a:rPr>
                        <a:t>Differences</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Base Rate</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152970490"/>
                  </a:ext>
                </a:extLst>
              </a:tr>
              <a:tr h="665201">
                <a:tc>
                  <a:txBody>
                    <a:bodyPr/>
                    <a:lstStyle/>
                    <a:p>
                      <a:pPr marL="152400" marR="0"/>
                      <a:r>
                        <a:rPr lang="en-US" sz="1600" b="1">
                          <a:effectLst/>
                        </a:rPr>
                        <a:t>FSIQ</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57</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71</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-14</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5.31</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Y</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4.7</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513619224"/>
                  </a:ext>
                </a:extLst>
              </a:tr>
              <a:tr h="665201">
                <a:tc>
                  <a:txBody>
                    <a:bodyPr/>
                    <a:lstStyle/>
                    <a:p>
                      <a:pPr marL="152400" marR="0"/>
                      <a:r>
                        <a:rPr lang="en-US" sz="1600" b="1">
                          <a:effectLst/>
                        </a:rPr>
                        <a:t>VCI</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66</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70</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-4</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6.81</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N</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35.6</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497625630"/>
                  </a:ext>
                </a:extLst>
              </a:tr>
              <a:tr h="665201">
                <a:tc>
                  <a:txBody>
                    <a:bodyPr/>
                    <a:lstStyle/>
                    <a:p>
                      <a:pPr marL="152400" marR="0"/>
                      <a:r>
                        <a:rPr lang="en-US" sz="1600" b="1">
                          <a:effectLst/>
                        </a:rPr>
                        <a:t>PRI</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83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-20</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7.06</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Y</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2.3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590755981"/>
                  </a:ext>
                </a:extLst>
              </a:tr>
              <a:tr h="665201">
                <a:tc>
                  <a:txBody>
                    <a:bodyPr/>
                    <a:lstStyle/>
                    <a:p>
                      <a:pPr marL="152400" marR="0"/>
                      <a:r>
                        <a:rPr lang="en-US" sz="1600" b="1">
                          <a:effectLst/>
                        </a:rPr>
                        <a:t>WMI</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72</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-9</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7.19</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Y</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22.9</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323621036"/>
                  </a:ext>
                </a:extLst>
              </a:tr>
              <a:tr h="665201">
                <a:tc>
                  <a:txBody>
                    <a:bodyPr/>
                    <a:lstStyle/>
                    <a:p>
                      <a:pPr marL="152400" marR="0"/>
                      <a:r>
                        <a:rPr lang="en-US" sz="1600" b="1">
                          <a:effectLst/>
                        </a:rPr>
                        <a:t>PSI</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59</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80</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dirty="0">
                          <a:effectLst/>
                        </a:rPr>
                        <a:t>-21</a:t>
                      </a:r>
                      <a:endParaRPr lang="en-US" sz="1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10.8</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Y</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dirty="0">
                          <a:effectLst/>
                        </a:rPr>
                        <a:t>8.1</a:t>
                      </a:r>
                      <a:endParaRPr lang="en-US" sz="1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98689244"/>
                  </a:ext>
                </a:extLst>
              </a:tr>
            </a:tbl>
          </a:graphicData>
        </a:graphic>
      </p:graphicFrame>
      <p:sp>
        <p:nvSpPr>
          <p:cNvPr id="11" name="Oval 10">
            <a:extLst>
              <a:ext uri="{FF2B5EF4-FFF2-40B4-BE49-F238E27FC236}">
                <a16:creationId xmlns:a16="http://schemas.microsoft.com/office/drawing/2014/main" id="{7BFA315B-C235-8843-9F4B-44F211181E28}"/>
              </a:ext>
            </a:extLst>
          </p:cNvPr>
          <p:cNvSpPr/>
          <p:nvPr/>
        </p:nvSpPr>
        <p:spPr>
          <a:xfrm>
            <a:off x="2432970" y="2120974"/>
            <a:ext cx="1945065" cy="41395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AD4EAC-2C60-C1E9-D3B9-C23AE6B8E584}"/>
              </a:ext>
            </a:extLst>
          </p:cNvPr>
          <p:cNvSpPr/>
          <p:nvPr/>
        </p:nvSpPr>
        <p:spPr>
          <a:xfrm>
            <a:off x="1212339" y="2494685"/>
            <a:ext cx="8354225" cy="80269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0D8F49-3124-98D9-97D7-819BDEA9207B}"/>
              </a:ext>
            </a:extLst>
          </p:cNvPr>
          <p:cNvSpPr/>
          <p:nvPr/>
        </p:nvSpPr>
        <p:spPr>
          <a:xfrm>
            <a:off x="6629400" y="2404708"/>
            <a:ext cx="1369739" cy="38090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B19C2D-2484-216E-F941-4AD5015AA22B}"/>
              </a:ext>
            </a:extLst>
          </p:cNvPr>
          <p:cNvSpPr/>
          <p:nvPr/>
        </p:nvSpPr>
        <p:spPr>
          <a:xfrm>
            <a:off x="8106835" y="2286200"/>
            <a:ext cx="1369739" cy="38090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27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DF49A-8038-FA70-EBE5-364FFB914C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93345F-D729-6C97-F752-3F7920DFD330}"/>
              </a:ext>
            </a:extLst>
          </p:cNvPr>
          <p:cNvSpPr>
            <a:spLocks noGrp="1"/>
          </p:cNvSpPr>
          <p:nvPr>
            <p:ph type="title"/>
          </p:nvPr>
        </p:nvSpPr>
        <p:spPr>
          <a:xfrm>
            <a:off x="1556739" y="0"/>
            <a:ext cx="10018713" cy="1752599"/>
          </a:xfrm>
        </p:spPr>
        <p:txBody>
          <a:bodyPr>
            <a:normAutofit/>
          </a:bodyPr>
          <a:lstStyle/>
          <a:p>
            <a:r>
              <a:rPr lang="en-US" dirty="0"/>
              <a:t>Comparison to prior evaluation</a:t>
            </a:r>
          </a:p>
        </p:txBody>
      </p:sp>
      <p:sp>
        <p:nvSpPr>
          <p:cNvPr id="5" name="TextBox 4">
            <a:extLst>
              <a:ext uri="{FF2B5EF4-FFF2-40B4-BE49-F238E27FC236}">
                <a16:creationId xmlns:a16="http://schemas.microsoft.com/office/drawing/2014/main" id="{88515674-A8D8-A086-1B67-CD58515444AD}"/>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graphicFrame>
        <p:nvGraphicFramePr>
          <p:cNvPr id="7" name="Content Placeholder 6">
            <a:extLst>
              <a:ext uri="{FF2B5EF4-FFF2-40B4-BE49-F238E27FC236}">
                <a16:creationId xmlns:a16="http://schemas.microsoft.com/office/drawing/2014/main" id="{ABEE6437-F631-5987-5A1A-365D6E423D9C}"/>
              </a:ext>
            </a:extLst>
          </p:cNvPr>
          <p:cNvGraphicFramePr>
            <a:graphicFrameLocks noGrp="1"/>
          </p:cNvGraphicFramePr>
          <p:nvPr>
            <p:ph idx="1"/>
            <p:extLst>
              <p:ext uri="{D42A27DB-BD31-4B8C-83A1-F6EECF244321}">
                <p14:modId xmlns:p14="http://schemas.microsoft.com/office/powerpoint/2010/main" val="1225354364"/>
              </p:ext>
            </p:extLst>
          </p:nvPr>
        </p:nvGraphicFramePr>
        <p:xfrm>
          <a:off x="1556740" y="1447800"/>
          <a:ext cx="8958860" cy="4752105"/>
        </p:xfrm>
        <a:graphic>
          <a:graphicData uri="http://schemas.openxmlformats.org/drawingml/2006/table">
            <a:tbl>
              <a:tblPr>
                <a:tableStyleId>{5C22544A-7EE6-4342-B048-85BDC9FD1C3A}</a:tableStyleId>
              </a:tblPr>
              <a:tblGrid>
                <a:gridCol w="1250633">
                  <a:extLst>
                    <a:ext uri="{9D8B030D-6E8A-4147-A177-3AD203B41FA5}">
                      <a16:colId xmlns:a16="http://schemas.microsoft.com/office/drawing/2014/main" val="4079073410"/>
                    </a:ext>
                  </a:extLst>
                </a:gridCol>
                <a:gridCol w="966034">
                  <a:extLst>
                    <a:ext uri="{9D8B030D-6E8A-4147-A177-3AD203B41FA5}">
                      <a16:colId xmlns:a16="http://schemas.microsoft.com/office/drawing/2014/main" val="3149027849"/>
                    </a:ext>
                  </a:extLst>
                </a:gridCol>
                <a:gridCol w="921941">
                  <a:extLst>
                    <a:ext uri="{9D8B030D-6E8A-4147-A177-3AD203B41FA5}">
                      <a16:colId xmlns:a16="http://schemas.microsoft.com/office/drawing/2014/main" val="3849751098"/>
                    </a:ext>
                  </a:extLst>
                </a:gridCol>
                <a:gridCol w="1096308">
                  <a:extLst>
                    <a:ext uri="{9D8B030D-6E8A-4147-A177-3AD203B41FA5}">
                      <a16:colId xmlns:a16="http://schemas.microsoft.com/office/drawing/2014/main" val="2735487049"/>
                    </a:ext>
                  </a:extLst>
                </a:gridCol>
                <a:gridCol w="1241614">
                  <a:extLst>
                    <a:ext uri="{9D8B030D-6E8A-4147-A177-3AD203B41FA5}">
                      <a16:colId xmlns:a16="http://schemas.microsoft.com/office/drawing/2014/main" val="3315100743"/>
                    </a:ext>
                  </a:extLst>
                </a:gridCol>
                <a:gridCol w="992088">
                  <a:extLst>
                    <a:ext uri="{9D8B030D-6E8A-4147-A177-3AD203B41FA5}">
                      <a16:colId xmlns:a16="http://schemas.microsoft.com/office/drawing/2014/main" val="3696634050"/>
                    </a:ext>
                  </a:extLst>
                </a:gridCol>
                <a:gridCol w="1384915">
                  <a:extLst>
                    <a:ext uri="{9D8B030D-6E8A-4147-A177-3AD203B41FA5}">
                      <a16:colId xmlns:a16="http://schemas.microsoft.com/office/drawing/2014/main" val="943272734"/>
                    </a:ext>
                  </a:extLst>
                </a:gridCol>
                <a:gridCol w="1105327">
                  <a:extLst>
                    <a:ext uri="{9D8B030D-6E8A-4147-A177-3AD203B41FA5}">
                      <a16:colId xmlns:a16="http://schemas.microsoft.com/office/drawing/2014/main" val="2933871082"/>
                    </a:ext>
                  </a:extLst>
                </a:gridCol>
              </a:tblGrid>
              <a:tr h="1530340">
                <a:tc>
                  <a:txBody>
                    <a:bodyPr/>
                    <a:lstStyle/>
                    <a:p>
                      <a:pPr marL="0" marR="0"/>
                      <a:r>
                        <a:rPr lang="en-US" sz="1600" b="1">
                          <a:effectLst/>
                        </a:rPr>
                        <a:t>Composite</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Prior</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Watson</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Watson</a:t>
                      </a:r>
                    </a:p>
                    <a:p>
                      <a:pPr marL="0" marR="0"/>
                      <a:r>
                        <a:rPr lang="en-US" sz="1600" b="1">
                          <a:effectLst/>
                        </a:rPr>
                        <a:t>Predicted</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dirty="0">
                          <a:effectLst/>
                        </a:rPr>
                        <a:t>Difference</a:t>
                      </a:r>
                      <a:endParaRPr lang="en-US" sz="1600" b="1" dirty="0">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Critical Value</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Significant</a:t>
                      </a:r>
                    </a:p>
                    <a:p>
                      <a:pPr marL="0" marR="0"/>
                      <a:r>
                        <a:rPr lang="en-US" sz="1600" b="1">
                          <a:effectLst/>
                        </a:rPr>
                        <a:t>Differences</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tc>
                  <a:txBody>
                    <a:bodyPr/>
                    <a:lstStyle/>
                    <a:p>
                      <a:pPr marL="0" marR="0"/>
                      <a:r>
                        <a:rPr lang="en-US" sz="1600" b="1">
                          <a:effectLst/>
                        </a:rPr>
                        <a:t>Base Rate</a:t>
                      </a:r>
                      <a:endParaRPr lang="en-US" sz="16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793447107"/>
                  </a:ext>
                </a:extLst>
              </a:tr>
              <a:tr h="644353">
                <a:tc>
                  <a:txBody>
                    <a:bodyPr/>
                    <a:lstStyle/>
                    <a:p>
                      <a:pPr marL="152400" marR="0" algn="just"/>
                      <a:r>
                        <a:rPr lang="en-US" sz="1600" b="1">
                          <a:effectLst/>
                        </a:rPr>
                        <a:t>FSIQ</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57</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66</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-9</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5.73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Y</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2-5%</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404051794"/>
                  </a:ext>
                </a:extLst>
              </a:tr>
              <a:tr h="644353">
                <a:tc>
                  <a:txBody>
                    <a:bodyPr/>
                    <a:lstStyle/>
                    <a:p>
                      <a:pPr marL="152400" marR="0" algn="just"/>
                      <a:r>
                        <a:rPr lang="en-US" sz="1600" b="1">
                          <a:effectLst/>
                        </a:rPr>
                        <a:t>VCI</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61</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66</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64</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2</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8.11</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N</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 </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25929680"/>
                  </a:ext>
                </a:extLst>
              </a:tr>
              <a:tr h="644353">
                <a:tc>
                  <a:txBody>
                    <a:bodyPr/>
                    <a:lstStyle/>
                    <a:p>
                      <a:pPr marL="152400" marR="0" algn="just"/>
                      <a:r>
                        <a:rPr lang="en-US" sz="1600" b="1">
                          <a:effectLst/>
                        </a:rPr>
                        <a:t>PRI</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76</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-13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8.67</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Y</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5%</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86679114"/>
                  </a:ext>
                </a:extLst>
              </a:tr>
              <a:tr h="644353">
                <a:tc>
                  <a:txBody>
                    <a:bodyPr/>
                    <a:lstStyle/>
                    <a:p>
                      <a:pPr marL="152400" marR="0" algn="just"/>
                      <a:r>
                        <a:rPr lang="en-US" sz="1600" b="1">
                          <a:effectLst/>
                        </a:rPr>
                        <a:t>WMI</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71</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68</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-5</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9.59</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N</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 </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34875555"/>
                  </a:ext>
                </a:extLst>
              </a:tr>
              <a:tr h="644353">
                <a:tc>
                  <a:txBody>
                    <a:bodyPr/>
                    <a:lstStyle/>
                    <a:p>
                      <a:pPr marL="152400" marR="0" algn="just"/>
                      <a:r>
                        <a:rPr lang="en-US" sz="1600" b="1">
                          <a:effectLst/>
                        </a:rPr>
                        <a:t>PSI</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71</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59</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73</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-14</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12.26</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a:effectLst/>
                        </a:rPr>
                        <a:t>Y</a:t>
                      </a:r>
                      <a:endParaRPr lang="en-US" sz="1600" b="1">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tc>
                  <a:txBody>
                    <a:bodyPr/>
                    <a:lstStyle/>
                    <a:p>
                      <a:pPr marL="0" marR="0" algn="ctr"/>
                      <a:r>
                        <a:rPr lang="en-US" sz="1600" b="1" dirty="0">
                          <a:effectLst/>
                        </a:rPr>
                        <a:t>2-5%</a:t>
                      </a:r>
                      <a:endParaRPr lang="en-US" sz="1600" b="1"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846587811"/>
                  </a:ext>
                </a:extLst>
              </a:tr>
            </a:tbl>
          </a:graphicData>
        </a:graphic>
      </p:graphicFrame>
      <p:sp>
        <p:nvSpPr>
          <p:cNvPr id="8" name="Oval 7">
            <a:extLst>
              <a:ext uri="{FF2B5EF4-FFF2-40B4-BE49-F238E27FC236}">
                <a16:creationId xmlns:a16="http://schemas.microsoft.com/office/drawing/2014/main" id="{17A1AF68-0FA4-9A2F-51B2-FEE6B810BA01}"/>
              </a:ext>
            </a:extLst>
          </p:cNvPr>
          <p:cNvSpPr/>
          <p:nvPr/>
        </p:nvSpPr>
        <p:spPr>
          <a:xfrm>
            <a:off x="1556738" y="2770908"/>
            <a:ext cx="9078521" cy="7481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A6177A5-F16C-F5F3-A32C-A10FE4772359}"/>
              </a:ext>
            </a:extLst>
          </p:cNvPr>
          <p:cNvSpPr/>
          <p:nvPr/>
        </p:nvSpPr>
        <p:spPr>
          <a:xfrm>
            <a:off x="3792408" y="2160276"/>
            <a:ext cx="1984937" cy="41395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AB71D6-CAD7-B4AC-3BFF-693B207AAEC4}"/>
              </a:ext>
            </a:extLst>
          </p:cNvPr>
          <p:cNvSpPr/>
          <p:nvPr/>
        </p:nvSpPr>
        <p:spPr>
          <a:xfrm>
            <a:off x="8192289" y="2160278"/>
            <a:ext cx="942110" cy="41395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9A1A07A-B24F-630F-0D03-B6F4B5BBD617}"/>
              </a:ext>
            </a:extLst>
          </p:cNvPr>
          <p:cNvSpPr/>
          <p:nvPr/>
        </p:nvSpPr>
        <p:spPr>
          <a:xfrm>
            <a:off x="9471364" y="2160277"/>
            <a:ext cx="942110" cy="41395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6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388ED19D-275C-CD59-1CEA-4EBEEB831C5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0F5115E-746A-4B5B-A46D-D246BE5E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ECED9A6-E2E6-FFD6-7FFD-F963A49A9C4D}"/>
              </a:ext>
            </a:extLst>
          </p:cNvPr>
          <p:cNvSpPr>
            <a:spLocks noGrp="1"/>
          </p:cNvSpPr>
          <p:nvPr>
            <p:ph type="title"/>
          </p:nvPr>
        </p:nvSpPr>
        <p:spPr>
          <a:xfrm>
            <a:off x="8280195" y="650355"/>
            <a:ext cx="3518748" cy="1142462"/>
          </a:xfrm>
        </p:spPr>
        <p:txBody>
          <a:bodyPr vert="horz" lIns="91440" tIns="45720" rIns="91440" bIns="45720" rtlCol="0" anchor="b">
            <a:normAutofit/>
          </a:bodyPr>
          <a:lstStyle/>
          <a:p>
            <a:pPr>
              <a:lnSpc>
                <a:spcPct val="90000"/>
              </a:lnSpc>
            </a:pPr>
            <a:r>
              <a:rPr lang="en-US" sz="2200" dirty="0"/>
              <a:t>Meyers Neuropsychological Battery (MNB)</a:t>
            </a:r>
          </a:p>
        </p:txBody>
      </p:sp>
      <p:sp>
        <p:nvSpPr>
          <p:cNvPr id="18" name="Snip Diagonal Corner Rectangle 24">
            <a:extLst>
              <a:ext uri="{FF2B5EF4-FFF2-40B4-BE49-F238E27FC236}">
                <a16:creationId xmlns:a16="http://schemas.microsoft.com/office/drawing/2014/main" id="{DC3ECA16-3E99-4F46-9E17-0A13A2FCE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982E3E4-4A79-5165-35CD-64DB43CEF950}"/>
              </a:ext>
            </a:extLst>
          </p:cNvPr>
          <p:cNvSpPr txBox="1"/>
          <p:nvPr/>
        </p:nvSpPr>
        <p:spPr>
          <a:xfrm>
            <a:off x="7532710" y="1822449"/>
            <a:ext cx="3479419" cy="3070226"/>
          </a:xfrm>
          <a:prstGeom prst="rect">
            <a:avLst/>
          </a:prstGeom>
        </p:spPr>
        <p:txBody>
          <a:bodyPr vert="horz" lIns="91440" tIns="45720" rIns="91440" bIns="45720" rtlCol="0" anchor="t">
            <a:normAutofit/>
          </a:bodyPr>
          <a:lstStyle/>
          <a:p>
            <a:pPr marL="0" marR="0" lvl="0" indent="0" fontAlgn="auto">
              <a:spcBef>
                <a:spcPct val="20000"/>
              </a:spcBef>
              <a:spcAft>
                <a:spcPts val="600"/>
              </a:spcAft>
              <a:buClr>
                <a:schemeClr val="tx1"/>
              </a:buClr>
              <a:buSzPct val="80000"/>
              <a:buFont typeface="Wingdings 3" panose="05040102010807070707" pitchFamily="18" charset="2"/>
              <a:buChar char=""/>
              <a:tabLst/>
              <a:defRPr/>
            </a:pPr>
            <a:endParaRPr kumimoji="0" lang="en-US" sz="1400" b="0" i="0" u="none" strike="noStrike" spc="0" normalizeH="0" baseline="0" noProof="0" dirty="0">
              <a:ln>
                <a:noFill/>
              </a:ln>
              <a:solidFill>
                <a:schemeClr val="bg2">
                  <a:lumMod val="75000"/>
                </a:schemeClr>
              </a:solidFill>
              <a:uLnTx/>
              <a:uFillTx/>
            </a:endParaRPr>
          </a:p>
        </p:txBody>
      </p:sp>
      <p:grpSp>
        <p:nvGrpSpPr>
          <p:cNvPr id="20" name="Group 19">
            <a:extLst>
              <a:ext uri="{FF2B5EF4-FFF2-40B4-BE49-F238E27FC236}">
                <a16:creationId xmlns:a16="http://schemas.microsoft.com/office/drawing/2014/main" id="{6368D1D6-8E4A-4E30-9034-D45B1C9742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1" name="Straight Connector 20">
              <a:extLst>
                <a:ext uri="{FF2B5EF4-FFF2-40B4-BE49-F238E27FC236}">
                  <a16:creationId xmlns:a16="http://schemas.microsoft.com/office/drawing/2014/main" id="{D942A2CE-0C2A-421F-8824-A30790A22F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84B0E88-813B-46EB-A111-1F8F6EFF77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194C145-9645-48E3-9444-55F60A1EB2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7E1B63E-913B-4A64-A6E7-2248643606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4D576DA-6301-49B1-A03F-794BAFF3AF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8" name="Content Placeholder 27">
            <a:extLst>
              <a:ext uri="{FF2B5EF4-FFF2-40B4-BE49-F238E27FC236}">
                <a16:creationId xmlns:a16="http://schemas.microsoft.com/office/drawing/2014/main" id="{FF5B85FE-4C3B-E7F9-3C7B-6E3B608BE11C}"/>
              </a:ext>
            </a:extLst>
          </p:cNvPr>
          <p:cNvPicPr>
            <a:picLocks noGrp="1" noChangeAspect="1"/>
          </p:cNvPicPr>
          <p:nvPr>
            <p:ph idx="1"/>
          </p:nvPr>
        </p:nvPicPr>
        <p:blipFill>
          <a:blip r:embed="rId2"/>
          <a:stretch>
            <a:fillRect/>
          </a:stretch>
        </p:blipFill>
        <p:spPr>
          <a:xfrm>
            <a:off x="674913" y="685800"/>
            <a:ext cx="7021019" cy="5802194"/>
          </a:xfrm>
        </p:spPr>
      </p:pic>
      <p:sp>
        <p:nvSpPr>
          <p:cNvPr id="29" name="Oval 28">
            <a:extLst>
              <a:ext uri="{FF2B5EF4-FFF2-40B4-BE49-F238E27FC236}">
                <a16:creationId xmlns:a16="http://schemas.microsoft.com/office/drawing/2014/main" id="{00BCD503-C97E-629F-3A91-534C41E9684A}"/>
              </a:ext>
            </a:extLst>
          </p:cNvPr>
          <p:cNvSpPr/>
          <p:nvPr/>
        </p:nvSpPr>
        <p:spPr>
          <a:xfrm>
            <a:off x="1149768" y="3264141"/>
            <a:ext cx="1700213" cy="71211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1E99BDD-257F-FF68-C1D5-C49567391B8A}"/>
              </a:ext>
            </a:extLst>
          </p:cNvPr>
          <p:cNvSpPr/>
          <p:nvPr/>
        </p:nvSpPr>
        <p:spPr>
          <a:xfrm>
            <a:off x="3170930" y="3396560"/>
            <a:ext cx="1284723" cy="31565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6A1D1C8-3E94-CA6D-7833-1E1B59E17677}"/>
              </a:ext>
            </a:extLst>
          </p:cNvPr>
          <p:cNvSpPr/>
          <p:nvPr/>
        </p:nvSpPr>
        <p:spPr>
          <a:xfrm>
            <a:off x="5709637" y="2963334"/>
            <a:ext cx="898975" cy="347418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5C1A4E19-79BE-269E-A9D1-89CEBACBF38E}"/>
              </a:ext>
            </a:extLst>
          </p:cNvPr>
          <p:cNvCxnSpPr/>
          <p:nvPr/>
        </p:nvCxnSpPr>
        <p:spPr>
          <a:xfrm>
            <a:off x="2500745" y="1440873"/>
            <a:ext cx="4849091"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9859C4-06CA-0603-F726-E67E10F04B84}"/>
              </a:ext>
            </a:extLst>
          </p:cNvPr>
          <p:cNvPicPr>
            <a:picLocks noChangeAspect="1"/>
          </p:cNvPicPr>
          <p:nvPr/>
        </p:nvPicPr>
        <p:blipFill>
          <a:blip r:embed="rId3"/>
          <a:stretch>
            <a:fillRect/>
          </a:stretch>
        </p:blipFill>
        <p:spPr>
          <a:xfrm>
            <a:off x="8767181" y="2019827"/>
            <a:ext cx="2589172" cy="3834497"/>
          </a:xfrm>
          <a:prstGeom prst="rect">
            <a:avLst/>
          </a:prstGeom>
        </p:spPr>
      </p:pic>
    </p:spTree>
    <p:extLst>
      <p:ext uri="{BB962C8B-B14F-4D97-AF65-F5344CB8AC3E}">
        <p14:creationId xmlns:p14="http://schemas.microsoft.com/office/powerpoint/2010/main" val="289252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57200"/>
            <a:ext cx="10018713" cy="1190625"/>
          </a:xfrm>
        </p:spPr>
        <p:txBody>
          <a:bodyPr/>
          <a:lstStyle/>
          <a:p>
            <a:r>
              <a:rPr lang="en-US"/>
              <a:t>Severity ratings for traumatic brain injury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2064577"/>
              </p:ext>
            </p:extLst>
          </p:nvPr>
        </p:nvGraphicFramePr>
        <p:xfrm>
          <a:off x="1503218" y="1647824"/>
          <a:ext cx="9999807" cy="4942404"/>
        </p:xfrm>
        <a:graphic>
          <a:graphicData uri="http://schemas.openxmlformats.org/drawingml/2006/table">
            <a:tbl>
              <a:tblPr firstRow="1" bandRow="1">
                <a:tableStyleId>{5C22544A-7EE6-4342-B048-85BDC9FD1C3A}</a:tableStyleId>
              </a:tblPr>
              <a:tblGrid>
                <a:gridCol w="2485773">
                  <a:extLst>
                    <a:ext uri="{9D8B030D-6E8A-4147-A177-3AD203B41FA5}">
                      <a16:colId xmlns:a16="http://schemas.microsoft.com/office/drawing/2014/main" val="1763936759"/>
                    </a:ext>
                  </a:extLst>
                </a:gridCol>
                <a:gridCol w="2504678">
                  <a:extLst>
                    <a:ext uri="{9D8B030D-6E8A-4147-A177-3AD203B41FA5}">
                      <a16:colId xmlns:a16="http://schemas.microsoft.com/office/drawing/2014/main" val="2317442536"/>
                    </a:ext>
                  </a:extLst>
                </a:gridCol>
                <a:gridCol w="2504678">
                  <a:extLst>
                    <a:ext uri="{9D8B030D-6E8A-4147-A177-3AD203B41FA5}">
                      <a16:colId xmlns:a16="http://schemas.microsoft.com/office/drawing/2014/main" val="3988728454"/>
                    </a:ext>
                  </a:extLst>
                </a:gridCol>
                <a:gridCol w="2504678">
                  <a:extLst>
                    <a:ext uri="{9D8B030D-6E8A-4147-A177-3AD203B41FA5}">
                      <a16:colId xmlns:a16="http://schemas.microsoft.com/office/drawing/2014/main" val="1430522782"/>
                    </a:ext>
                  </a:extLst>
                </a:gridCol>
              </a:tblGrid>
              <a:tr h="885468">
                <a:tc>
                  <a:txBody>
                    <a:bodyPr/>
                    <a:lstStyle/>
                    <a:p>
                      <a:r>
                        <a:rPr lang="en-US" sz="2400" dirty="0">
                          <a:solidFill>
                            <a:schemeClr val="bg2"/>
                          </a:solidFill>
                        </a:rPr>
                        <a:t>Injury Characteristics</a:t>
                      </a:r>
                    </a:p>
                  </a:txBody>
                  <a:tcPr/>
                </a:tc>
                <a:tc>
                  <a:txBody>
                    <a:bodyPr/>
                    <a:lstStyle/>
                    <a:p>
                      <a:pPr algn="ctr"/>
                      <a:r>
                        <a:rPr lang="en-US" sz="2400">
                          <a:solidFill>
                            <a:schemeClr val="bg2"/>
                          </a:solidFill>
                        </a:rPr>
                        <a:t>Mild TBI</a:t>
                      </a:r>
                      <a:endParaRPr lang="en-US" sz="2400" dirty="0">
                        <a:solidFill>
                          <a:schemeClr val="bg2"/>
                        </a:solidFill>
                      </a:endParaRPr>
                    </a:p>
                  </a:txBody>
                  <a:tcPr/>
                </a:tc>
                <a:tc>
                  <a:txBody>
                    <a:bodyPr/>
                    <a:lstStyle/>
                    <a:p>
                      <a:pPr algn="ctr"/>
                      <a:r>
                        <a:rPr lang="en-US" sz="2400">
                          <a:solidFill>
                            <a:schemeClr val="bg2"/>
                          </a:solidFill>
                        </a:rPr>
                        <a:t>Moderate</a:t>
                      </a:r>
                      <a:r>
                        <a:rPr lang="en-US" sz="2400" baseline="0">
                          <a:solidFill>
                            <a:schemeClr val="bg2"/>
                          </a:solidFill>
                        </a:rPr>
                        <a:t> TBI</a:t>
                      </a:r>
                      <a:endParaRPr lang="en-US" sz="2400" dirty="0">
                        <a:solidFill>
                          <a:schemeClr val="bg2"/>
                        </a:solidFill>
                      </a:endParaRPr>
                    </a:p>
                  </a:txBody>
                  <a:tcPr/>
                </a:tc>
                <a:tc>
                  <a:txBody>
                    <a:bodyPr/>
                    <a:lstStyle/>
                    <a:p>
                      <a:pPr algn="ctr"/>
                      <a:r>
                        <a:rPr lang="en-US" sz="2400" dirty="0">
                          <a:solidFill>
                            <a:schemeClr val="bg2"/>
                          </a:solidFill>
                        </a:rPr>
                        <a:t>Severe</a:t>
                      </a:r>
                      <a:r>
                        <a:rPr lang="en-US" sz="2400" baseline="0" dirty="0">
                          <a:solidFill>
                            <a:schemeClr val="bg2"/>
                          </a:solidFill>
                        </a:rPr>
                        <a:t> TBI</a:t>
                      </a:r>
                      <a:endParaRPr lang="en-US" sz="2400" dirty="0">
                        <a:solidFill>
                          <a:schemeClr val="bg2"/>
                        </a:solidFill>
                      </a:endParaRPr>
                    </a:p>
                  </a:txBody>
                  <a:tcPr/>
                </a:tc>
                <a:extLst>
                  <a:ext uri="{0D108BD9-81ED-4DB2-BD59-A6C34878D82A}">
                    <a16:rowId xmlns:a16="http://schemas.microsoft.com/office/drawing/2014/main" val="1125324795"/>
                  </a:ext>
                </a:extLst>
              </a:tr>
              <a:tr h="885468">
                <a:tc>
                  <a:txBody>
                    <a:bodyPr/>
                    <a:lstStyle/>
                    <a:p>
                      <a:r>
                        <a:rPr lang="en-US" sz="2400"/>
                        <a:t>Loss of Consciousness</a:t>
                      </a:r>
                      <a:endParaRPr lang="en-US" sz="2400" dirty="0"/>
                    </a:p>
                  </a:txBody>
                  <a:tcPr/>
                </a:tc>
                <a:tc>
                  <a:txBody>
                    <a:bodyPr/>
                    <a:lstStyle/>
                    <a:p>
                      <a:pPr algn="ctr"/>
                      <a:r>
                        <a:rPr lang="en-US" sz="2400"/>
                        <a:t>&lt; 30 minutes</a:t>
                      </a:r>
                      <a:endParaRPr lang="en-US" sz="2400" dirty="0"/>
                    </a:p>
                  </a:txBody>
                  <a:tcPr/>
                </a:tc>
                <a:tc>
                  <a:txBody>
                    <a:bodyPr/>
                    <a:lstStyle/>
                    <a:p>
                      <a:pPr algn="ctr"/>
                      <a:r>
                        <a:rPr lang="en-US" sz="2400"/>
                        <a:t>30 minutes – 24 hours</a:t>
                      </a:r>
                      <a:endParaRPr lang="en-US" sz="2400" dirty="0"/>
                    </a:p>
                  </a:txBody>
                  <a:tcPr/>
                </a:tc>
                <a:tc>
                  <a:txBody>
                    <a:bodyPr/>
                    <a:lstStyle/>
                    <a:p>
                      <a:pPr algn="ctr"/>
                      <a:r>
                        <a:rPr lang="en-US" sz="2400"/>
                        <a:t>&gt; 24 hours</a:t>
                      </a:r>
                      <a:endParaRPr lang="en-US" sz="2400" dirty="0"/>
                    </a:p>
                  </a:txBody>
                  <a:tcPr/>
                </a:tc>
                <a:extLst>
                  <a:ext uri="{0D108BD9-81ED-4DB2-BD59-A6C34878D82A}">
                    <a16:rowId xmlns:a16="http://schemas.microsoft.com/office/drawing/2014/main" val="1049621852"/>
                  </a:ext>
                </a:extLst>
              </a:tr>
              <a:tr h="885468">
                <a:tc>
                  <a:txBody>
                    <a:bodyPr/>
                    <a:lstStyle/>
                    <a:p>
                      <a:r>
                        <a:rPr lang="en-US" sz="2400"/>
                        <a:t>Posttraumatic Amnesia</a:t>
                      </a:r>
                      <a:endParaRPr lang="en-US" sz="2400" dirty="0"/>
                    </a:p>
                  </a:txBody>
                  <a:tcPr/>
                </a:tc>
                <a:tc>
                  <a:txBody>
                    <a:bodyPr/>
                    <a:lstStyle/>
                    <a:p>
                      <a:pPr algn="ctr"/>
                      <a:r>
                        <a:rPr lang="en-US" sz="2400"/>
                        <a:t>&lt; 24 hours</a:t>
                      </a:r>
                      <a:endParaRPr lang="en-US" sz="2400" dirty="0"/>
                    </a:p>
                  </a:txBody>
                  <a:tcPr/>
                </a:tc>
                <a:tc>
                  <a:txBody>
                    <a:bodyPr/>
                    <a:lstStyle/>
                    <a:p>
                      <a:pPr algn="ctr"/>
                      <a:r>
                        <a:rPr lang="en-US" sz="2400"/>
                        <a:t>24 hours – 7 days</a:t>
                      </a:r>
                      <a:endParaRPr lang="en-US" sz="2400" dirty="0"/>
                    </a:p>
                  </a:txBody>
                  <a:tcPr/>
                </a:tc>
                <a:tc>
                  <a:txBody>
                    <a:bodyPr/>
                    <a:lstStyle/>
                    <a:p>
                      <a:pPr algn="ctr"/>
                      <a:r>
                        <a:rPr lang="en-US" sz="2400"/>
                        <a:t>&gt; 7 days</a:t>
                      </a:r>
                      <a:endParaRPr lang="en-US" sz="2400" dirty="0"/>
                    </a:p>
                  </a:txBody>
                  <a:tcPr/>
                </a:tc>
                <a:extLst>
                  <a:ext uri="{0D108BD9-81ED-4DB2-BD59-A6C34878D82A}">
                    <a16:rowId xmlns:a16="http://schemas.microsoft.com/office/drawing/2014/main" val="4271534011"/>
                  </a:ext>
                </a:extLst>
              </a:tr>
              <a:tr h="2066092">
                <a:tc>
                  <a:txBody>
                    <a:bodyPr/>
                    <a:lstStyle/>
                    <a:p>
                      <a:r>
                        <a:rPr lang="en-US" sz="2400" dirty="0"/>
                        <a:t>Disorientation</a:t>
                      </a:r>
                      <a:r>
                        <a:rPr lang="en-US" sz="2400" baseline="0" dirty="0"/>
                        <a:t> and Confusion (Glascow Coma Scale at initial assessment)</a:t>
                      </a:r>
                      <a:endParaRPr lang="en-US" sz="2400" dirty="0"/>
                    </a:p>
                  </a:txBody>
                  <a:tcPr/>
                </a:tc>
                <a:tc>
                  <a:txBody>
                    <a:bodyPr/>
                    <a:lstStyle/>
                    <a:p>
                      <a:pPr algn="ctr"/>
                      <a:r>
                        <a:rPr lang="en-US" sz="2400"/>
                        <a:t>13-15 (not below 13 at 30 minutes)</a:t>
                      </a:r>
                      <a:endParaRPr lang="en-US" sz="2400" dirty="0"/>
                    </a:p>
                  </a:txBody>
                  <a:tcPr/>
                </a:tc>
                <a:tc>
                  <a:txBody>
                    <a:bodyPr/>
                    <a:lstStyle/>
                    <a:p>
                      <a:pPr algn="ctr"/>
                      <a:r>
                        <a:rPr lang="en-US" sz="2400"/>
                        <a:t>9-12</a:t>
                      </a:r>
                      <a:endParaRPr lang="en-US" sz="2400" dirty="0"/>
                    </a:p>
                  </a:txBody>
                  <a:tcPr/>
                </a:tc>
                <a:tc>
                  <a:txBody>
                    <a:bodyPr/>
                    <a:lstStyle/>
                    <a:p>
                      <a:pPr algn="ctr"/>
                      <a:r>
                        <a:rPr lang="en-US" sz="2400" dirty="0"/>
                        <a:t>3-8</a:t>
                      </a:r>
                    </a:p>
                  </a:txBody>
                  <a:tcPr/>
                </a:tc>
                <a:extLst>
                  <a:ext uri="{0D108BD9-81ED-4DB2-BD59-A6C34878D82A}">
                    <a16:rowId xmlns:a16="http://schemas.microsoft.com/office/drawing/2014/main" val="1336569447"/>
                  </a:ext>
                </a:extLst>
              </a:tr>
            </a:tbl>
          </a:graphicData>
        </a:graphic>
      </p:graphicFrame>
      <p:sp>
        <p:nvSpPr>
          <p:cNvPr id="3" name="Oval 2">
            <a:extLst>
              <a:ext uri="{FF2B5EF4-FFF2-40B4-BE49-F238E27FC236}">
                <a16:creationId xmlns:a16="http://schemas.microsoft.com/office/drawing/2014/main" id="{50E92BB9-CCD7-79B2-3516-46A9A788DCC3}"/>
              </a:ext>
            </a:extLst>
          </p:cNvPr>
          <p:cNvSpPr/>
          <p:nvPr/>
        </p:nvSpPr>
        <p:spPr>
          <a:xfrm>
            <a:off x="3879273" y="1123220"/>
            <a:ext cx="2653145" cy="54670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529F226-1B22-7FFC-18E7-EDB6DD4452B5}"/>
              </a:ext>
            </a:extLst>
          </p:cNvPr>
          <p:cNvSpPr/>
          <p:nvPr/>
        </p:nvSpPr>
        <p:spPr>
          <a:xfrm>
            <a:off x="6551325" y="839202"/>
            <a:ext cx="2653145" cy="54670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6A9485-4AE7-9394-6718-60733F6E43DE}"/>
              </a:ext>
            </a:extLst>
          </p:cNvPr>
          <p:cNvSpPr/>
          <p:nvPr/>
        </p:nvSpPr>
        <p:spPr>
          <a:xfrm>
            <a:off x="8927380" y="981211"/>
            <a:ext cx="2653145" cy="54670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4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AD4C3D5F-C4C6-029E-F1F8-4BA101AB4587}"/>
            </a:ext>
          </a:extLst>
        </p:cNvPr>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9C6EDEF-A3BB-407B-9CDF-A7E5E5AE68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1AE95B9-B8B1-4D2E-827E-AE702FB672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B96C491-9D12-4A1F-87C1-4087035C52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FFE5C4A-1546-4452-A19D-2A989D4BC4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148CBA6-F6FA-4167-BD0D-40D35561B2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DAD1F9B5-2C3A-4B3F-996B-5E8672EA8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002CC9A-194F-60D4-40E2-7622BEDF432E}"/>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a:t>Meyers Neuropsychological Battery (MNB)</a:t>
            </a:r>
          </a:p>
        </p:txBody>
      </p:sp>
      <p:grpSp>
        <p:nvGrpSpPr>
          <p:cNvPr id="42" name="Group 41">
            <a:extLst>
              <a:ext uri="{FF2B5EF4-FFF2-40B4-BE49-F238E27FC236}">
                <a16:creationId xmlns:a16="http://schemas.microsoft.com/office/drawing/2014/main" id="{A3EF1FB0-A56A-492B-8B00-FBD6CEF71C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3" name="Straight Connector 42">
              <a:extLst>
                <a:ext uri="{FF2B5EF4-FFF2-40B4-BE49-F238E27FC236}">
                  <a16:creationId xmlns:a16="http://schemas.microsoft.com/office/drawing/2014/main" id="{7C1D3C56-C680-40DF-AA50-9318CED10B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F9C186C2-9053-4124-B9AD-F5B39DE175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62ED880-4157-4664-9A16-DC156CA807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F46C5A3-E8F8-45B1-8F40-79B39FA38E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30F0D05C-F8E6-462B-BA0C-5A029FC9C9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9" name="Snip Diagonal Corner Rectangle 12">
            <a:extLst>
              <a:ext uri="{FF2B5EF4-FFF2-40B4-BE49-F238E27FC236}">
                <a16:creationId xmlns:a16="http://schemas.microsoft.com/office/drawing/2014/main" id="{C5FC5FC8-167E-430A-B40D-F023A01C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E2E3C557-F796-6151-4F85-59E732E90D8D}"/>
              </a:ext>
            </a:extLst>
          </p:cNvPr>
          <p:cNvPicPr>
            <a:picLocks noGrp="1" noChangeAspect="1"/>
          </p:cNvPicPr>
          <p:nvPr>
            <p:ph idx="1"/>
          </p:nvPr>
        </p:nvPicPr>
        <p:blipFill>
          <a:blip r:embed="rId2"/>
          <a:srcRect t="4010" r="1" b="10896"/>
          <a:stretch/>
        </p:blipFill>
        <p:spPr>
          <a:xfrm>
            <a:off x="834934" y="854087"/>
            <a:ext cx="9290304" cy="3280831"/>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
        <p:nvSpPr>
          <p:cNvPr id="5" name="TextBox 4">
            <a:extLst>
              <a:ext uri="{FF2B5EF4-FFF2-40B4-BE49-F238E27FC236}">
                <a16:creationId xmlns:a16="http://schemas.microsoft.com/office/drawing/2014/main" id="{8151EE9F-9B45-8EF7-01DF-632F38B9F0E0}"/>
              </a:ext>
            </a:extLst>
          </p:cNvPr>
          <p:cNvSpPr txBox="1"/>
          <p:nvPr/>
        </p:nvSpPr>
        <p:spPr>
          <a:xfrm>
            <a:off x="7532710" y="1822449"/>
            <a:ext cx="3479419" cy="3070226"/>
          </a:xfrm>
          <a:prstGeom prst="rect">
            <a:avLst/>
          </a:prstGeom>
        </p:spPr>
        <p:txBody>
          <a:bodyPr vert="horz" lIns="91440" tIns="45720" rIns="91440" bIns="45720" rtlCol="0" anchor="t">
            <a:normAutofit/>
          </a:bodyPr>
          <a:lstStyle/>
          <a:p>
            <a:pPr marL="0" marR="0" lvl="0" indent="0" fontAlgn="auto">
              <a:spcBef>
                <a:spcPct val="20000"/>
              </a:spcBef>
              <a:spcAft>
                <a:spcPts val="600"/>
              </a:spcAft>
              <a:buClr>
                <a:schemeClr val="tx1"/>
              </a:buClr>
              <a:buSzPct val="80000"/>
              <a:buFont typeface="Wingdings 3" panose="05040102010807070707" pitchFamily="18" charset="2"/>
              <a:buChar char=""/>
              <a:tabLst/>
              <a:defRPr/>
            </a:pPr>
            <a:endParaRPr kumimoji="0" lang="en-US" sz="1400" b="0" i="0" u="none" strike="noStrike" spc="0" normalizeH="0" baseline="0" noProof="0" dirty="0">
              <a:ln>
                <a:noFill/>
              </a:ln>
              <a:solidFill>
                <a:schemeClr val="bg2">
                  <a:lumMod val="75000"/>
                </a:schemeClr>
              </a:solidFill>
              <a:uLnTx/>
              <a:uFillTx/>
            </a:endParaRPr>
          </a:p>
        </p:txBody>
      </p:sp>
      <p:sp>
        <p:nvSpPr>
          <p:cNvPr id="8" name="Oval 7">
            <a:extLst>
              <a:ext uri="{FF2B5EF4-FFF2-40B4-BE49-F238E27FC236}">
                <a16:creationId xmlns:a16="http://schemas.microsoft.com/office/drawing/2014/main" id="{0D2430D2-E318-FA98-26D6-E14B401C1BC9}"/>
              </a:ext>
            </a:extLst>
          </p:cNvPr>
          <p:cNvSpPr/>
          <p:nvPr/>
        </p:nvSpPr>
        <p:spPr>
          <a:xfrm>
            <a:off x="1040389" y="854087"/>
            <a:ext cx="4905098" cy="4513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54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223A25A-CA2B-01B1-8656-23783B5CFD2D}"/>
            </a:ext>
          </a:extLst>
        </p:cNvPr>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5115AC95-9604-547F-5B2A-99EF5E82F6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AFDB77F-8761-0E08-BFC2-BB78EEDEF7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C7364A2-746A-2B09-3705-8B5B7E4D64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ECFB55F-5122-8B31-CE3B-9A245FAA41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DB80987-D437-F8F9-AAB3-AA32E15C9D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0FA8D8B5-D486-6C61-6773-F48B6F208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538CCEF-A979-E497-F4BE-421CBE1593C8}"/>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a:t>Meyers Neuropsychological Battery (MNB)</a:t>
            </a:r>
          </a:p>
        </p:txBody>
      </p:sp>
      <p:grpSp>
        <p:nvGrpSpPr>
          <p:cNvPr id="42" name="Group 41">
            <a:extLst>
              <a:ext uri="{FF2B5EF4-FFF2-40B4-BE49-F238E27FC236}">
                <a16:creationId xmlns:a16="http://schemas.microsoft.com/office/drawing/2014/main" id="{033892E3-DB6B-AD3E-4DFB-03A43AD505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3" name="Straight Connector 42">
              <a:extLst>
                <a:ext uri="{FF2B5EF4-FFF2-40B4-BE49-F238E27FC236}">
                  <a16:creationId xmlns:a16="http://schemas.microsoft.com/office/drawing/2014/main" id="{DF83DC9D-FE1E-0CB1-77AE-C435572697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3654088-E70A-4623-6816-6DB73486BC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AB5B9517-6124-8F3A-6A63-373CD09B79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3F09094-0DB8-A3D4-FA0E-76874C0E16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7487965-D4BB-365D-9318-7154A4FC7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9" name="Snip Diagonal Corner Rectangle 12">
            <a:extLst>
              <a:ext uri="{FF2B5EF4-FFF2-40B4-BE49-F238E27FC236}">
                <a16:creationId xmlns:a16="http://schemas.microsoft.com/office/drawing/2014/main" id="{828EA273-6B0A-25B6-795D-24FB75419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6CAE70-E65B-A6E0-9F76-D5A107C3EE81}"/>
              </a:ext>
            </a:extLst>
          </p:cNvPr>
          <p:cNvSpPr txBox="1"/>
          <p:nvPr/>
        </p:nvSpPr>
        <p:spPr>
          <a:xfrm>
            <a:off x="7532710" y="1822449"/>
            <a:ext cx="3479419" cy="3070226"/>
          </a:xfrm>
          <a:prstGeom prst="rect">
            <a:avLst/>
          </a:prstGeom>
        </p:spPr>
        <p:txBody>
          <a:bodyPr vert="horz" lIns="91440" tIns="45720" rIns="91440" bIns="45720" rtlCol="0" anchor="t">
            <a:normAutofit/>
          </a:bodyPr>
          <a:lstStyle/>
          <a:p>
            <a:pPr marL="0" marR="0" lvl="0" indent="0" fontAlgn="auto">
              <a:spcBef>
                <a:spcPct val="20000"/>
              </a:spcBef>
              <a:spcAft>
                <a:spcPts val="600"/>
              </a:spcAft>
              <a:buClr>
                <a:schemeClr val="tx1"/>
              </a:buClr>
              <a:buSzPct val="80000"/>
              <a:buFont typeface="Wingdings 3" panose="05040102010807070707" pitchFamily="18" charset="2"/>
              <a:buChar char=""/>
              <a:tabLst/>
              <a:defRPr/>
            </a:pPr>
            <a:endParaRPr kumimoji="0" lang="en-US" sz="1400" b="0" i="0" u="none" strike="noStrike" spc="0" normalizeH="0" baseline="0" noProof="0" dirty="0">
              <a:ln>
                <a:noFill/>
              </a:ln>
              <a:solidFill>
                <a:schemeClr val="bg2">
                  <a:lumMod val="75000"/>
                </a:schemeClr>
              </a:solidFill>
              <a:uLnTx/>
              <a:uFillTx/>
            </a:endParaRPr>
          </a:p>
        </p:txBody>
      </p:sp>
      <p:pic>
        <p:nvPicPr>
          <p:cNvPr id="14" name="Content Placeholder 13">
            <a:extLst>
              <a:ext uri="{FF2B5EF4-FFF2-40B4-BE49-F238E27FC236}">
                <a16:creationId xmlns:a16="http://schemas.microsoft.com/office/drawing/2014/main" id="{AEA95529-3989-4F85-8AD4-D9B751C6ACE0}"/>
              </a:ext>
            </a:extLst>
          </p:cNvPr>
          <p:cNvPicPr>
            <a:picLocks noGrp="1" noChangeAspect="1"/>
          </p:cNvPicPr>
          <p:nvPr>
            <p:ph idx="1"/>
          </p:nvPr>
        </p:nvPicPr>
        <p:blipFill>
          <a:blip r:embed="rId2"/>
          <a:stretch>
            <a:fillRect/>
          </a:stretch>
        </p:blipFill>
        <p:spPr>
          <a:xfrm>
            <a:off x="1006951" y="672644"/>
            <a:ext cx="8705374" cy="3687530"/>
          </a:xfrm>
        </p:spPr>
      </p:pic>
      <p:sp>
        <p:nvSpPr>
          <p:cNvPr id="15" name="Oval 14">
            <a:extLst>
              <a:ext uri="{FF2B5EF4-FFF2-40B4-BE49-F238E27FC236}">
                <a16:creationId xmlns:a16="http://schemas.microsoft.com/office/drawing/2014/main" id="{DA46217C-2576-2DBE-5449-69D906DF4B6C}"/>
              </a:ext>
            </a:extLst>
          </p:cNvPr>
          <p:cNvSpPr/>
          <p:nvPr/>
        </p:nvSpPr>
        <p:spPr>
          <a:xfrm>
            <a:off x="1043616" y="795864"/>
            <a:ext cx="5040215" cy="5965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88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949E5-A0F8-E4DF-EB68-25D5598BF9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72AAD8-F4DB-0D3F-3909-52DC9AE1C8D0}"/>
              </a:ext>
            </a:extLst>
          </p:cNvPr>
          <p:cNvSpPr>
            <a:spLocks noGrp="1"/>
          </p:cNvSpPr>
          <p:nvPr>
            <p:ph type="title"/>
          </p:nvPr>
        </p:nvSpPr>
        <p:spPr>
          <a:xfrm>
            <a:off x="1556739" y="0"/>
            <a:ext cx="10018713" cy="1752599"/>
          </a:xfrm>
        </p:spPr>
        <p:txBody>
          <a:bodyPr>
            <a:normAutofit/>
          </a:bodyPr>
          <a:lstStyle/>
          <a:p>
            <a:r>
              <a:rPr lang="en-US" dirty="0"/>
              <a:t>Wechsler memory scale – iv (flexible)</a:t>
            </a:r>
          </a:p>
        </p:txBody>
      </p:sp>
      <p:sp>
        <p:nvSpPr>
          <p:cNvPr id="5" name="TextBox 4">
            <a:extLst>
              <a:ext uri="{FF2B5EF4-FFF2-40B4-BE49-F238E27FC236}">
                <a16:creationId xmlns:a16="http://schemas.microsoft.com/office/drawing/2014/main" id="{3CC21324-CAA2-AD9B-A001-DFF32EAF091C}"/>
              </a:ext>
            </a:extLst>
          </p:cNvPr>
          <p:cNvSpPr txBox="1"/>
          <p:nvPr/>
        </p:nvSpPr>
        <p:spPr>
          <a:xfrm>
            <a:off x="2761307" y="5791200"/>
            <a:ext cx="849215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Lim, E. (2003). </a:t>
            </a:r>
            <a:r>
              <a:rPr kumimoji="0" lang="en-US" sz="1800" b="0" i="1" u="none" strike="noStrike" kern="0" cap="none" spc="0" normalizeH="0" baseline="0" noProof="0" dirty="0">
                <a:ln>
                  <a:noFill/>
                </a:ln>
                <a:solidFill>
                  <a:sysClr val="windowText" lastClr="000000"/>
                </a:solidFill>
                <a:effectLst/>
                <a:uLnTx/>
                <a:uFillTx/>
              </a:rPr>
              <a:t>Neuropsychological Impairment and Risk Characteristics of Offenders</a:t>
            </a:r>
            <a:r>
              <a:rPr kumimoji="0" lang="en-US" sz="1800" b="0" i="0" u="none" strike="noStrike" kern="0" cap="none" spc="0" normalizeH="0" baseline="0" noProof="0" dirty="0">
                <a:ln>
                  <a:noFill/>
                </a:ln>
                <a:solidFill>
                  <a:sysClr val="windowText" lastClr="000000"/>
                </a:solidFill>
                <a:effectLst/>
                <a:uLnTx/>
                <a:uFillTx/>
              </a:rPr>
              <a:t> (Unpublished doctoral dissertation). Alliant International University/ California School of Professional Psychology. Retrieved February 14, 2014.</a:t>
            </a:r>
          </a:p>
        </p:txBody>
      </p:sp>
      <p:graphicFrame>
        <p:nvGraphicFramePr>
          <p:cNvPr id="6" name="Content Placeholder 5">
            <a:extLst>
              <a:ext uri="{FF2B5EF4-FFF2-40B4-BE49-F238E27FC236}">
                <a16:creationId xmlns:a16="http://schemas.microsoft.com/office/drawing/2014/main" id="{68322C0A-B637-4CCE-9A7E-423C1CF4E6DD}"/>
              </a:ext>
            </a:extLst>
          </p:cNvPr>
          <p:cNvGraphicFramePr>
            <a:graphicFrameLocks noGrp="1"/>
          </p:cNvGraphicFramePr>
          <p:nvPr>
            <p:ph idx="1"/>
            <p:extLst>
              <p:ext uri="{D42A27DB-BD31-4B8C-83A1-F6EECF244321}">
                <p14:modId xmlns:p14="http://schemas.microsoft.com/office/powerpoint/2010/main" val="3861073343"/>
              </p:ext>
            </p:extLst>
          </p:nvPr>
        </p:nvGraphicFramePr>
        <p:xfrm>
          <a:off x="938542" y="1235868"/>
          <a:ext cx="10152021" cy="4686951"/>
        </p:xfrm>
        <a:graphic>
          <a:graphicData uri="http://schemas.openxmlformats.org/drawingml/2006/table">
            <a:tbl>
              <a:tblPr>
                <a:tableStyleId>{5C22544A-7EE6-4342-B048-85BDC9FD1C3A}</a:tableStyleId>
              </a:tblPr>
              <a:tblGrid>
                <a:gridCol w="2757856">
                  <a:extLst>
                    <a:ext uri="{9D8B030D-6E8A-4147-A177-3AD203B41FA5}">
                      <a16:colId xmlns:a16="http://schemas.microsoft.com/office/drawing/2014/main" val="1530624301"/>
                    </a:ext>
                  </a:extLst>
                </a:gridCol>
                <a:gridCol w="1327856">
                  <a:extLst>
                    <a:ext uri="{9D8B030D-6E8A-4147-A177-3AD203B41FA5}">
                      <a16:colId xmlns:a16="http://schemas.microsoft.com/office/drawing/2014/main" val="31340641"/>
                    </a:ext>
                  </a:extLst>
                </a:gridCol>
                <a:gridCol w="919287">
                  <a:extLst>
                    <a:ext uri="{9D8B030D-6E8A-4147-A177-3AD203B41FA5}">
                      <a16:colId xmlns:a16="http://schemas.microsoft.com/office/drawing/2014/main" val="2966443140"/>
                    </a:ext>
                  </a:extLst>
                </a:gridCol>
                <a:gridCol w="1429998">
                  <a:extLst>
                    <a:ext uri="{9D8B030D-6E8A-4147-A177-3AD203B41FA5}">
                      <a16:colId xmlns:a16="http://schemas.microsoft.com/office/drawing/2014/main" val="1464685548"/>
                    </a:ext>
                  </a:extLst>
                </a:gridCol>
                <a:gridCol w="817144">
                  <a:extLst>
                    <a:ext uri="{9D8B030D-6E8A-4147-A177-3AD203B41FA5}">
                      <a16:colId xmlns:a16="http://schemas.microsoft.com/office/drawing/2014/main" val="127227641"/>
                    </a:ext>
                  </a:extLst>
                </a:gridCol>
                <a:gridCol w="817144">
                  <a:extLst>
                    <a:ext uri="{9D8B030D-6E8A-4147-A177-3AD203B41FA5}">
                      <a16:colId xmlns:a16="http://schemas.microsoft.com/office/drawing/2014/main" val="1449787011"/>
                    </a:ext>
                  </a:extLst>
                </a:gridCol>
                <a:gridCol w="1940712">
                  <a:extLst>
                    <a:ext uri="{9D8B030D-6E8A-4147-A177-3AD203B41FA5}">
                      <a16:colId xmlns:a16="http://schemas.microsoft.com/office/drawing/2014/main" val="3007820865"/>
                    </a:ext>
                  </a:extLst>
                </a:gridCol>
                <a:gridCol w="142024">
                  <a:extLst>
                    <a:ext uri="{9D8B030D-6E8A-4147-A177-3AD203B41FA5}">
                      <a16:colId xmlns:a16="http://schemas.microsoft.com/office/drawing/2014/main" val="1328163319"/>
                    </a:ext>
                  </a:extLst>
                </a:gridCol>
              </a:tblGrid>
              <a:tr h="1391883">
                <a:tc>
                  <a:txBody>
                    <a:bodyPr/>
                    <a:lstStyle/>
                    <a:p>
                      <a:pPr marL="0" marR="0" indent="57150" algn="l"/>
                      <a:r>
                        <a:rPr lang="en-US" sz="2000" b="1">
                          <a:effectLst/>
                        </a:rPr>
                        <a:t>Scale</a:t>
                      </a:r>
                      <a:endParaRPr lang="en-US" sz="2000" b="1" i="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indent="57150" algn="ctr"/>
                      <a:r>
                        <a:rPr lang="en-US" sz="2000" b="1">
                          <a:effectLst/>
                        </a:rPr>
                        <a:t>WAIS-IV GAI</a:t>
                      </a:r>
                      <a:endParaRPr lang="en-US" sz="2000" b="1" i="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indent="57150" algn="ctr"/>
                      <a:r>
                        <a:rPr lang="en-US" sz="2000" b="1">
                          <a:effectLst/>
                        </a:rPr>
                        <a:t>Index</a:t>
                      </a:r>
                    </a:p>
                    <a:p>
                      <a:pPr marL="0" marR="0" indent="57150" algn="ctr"/>
                      <a:r>
                        <a:rPr lang="en-US" sz="2000" b="1">
                          <a:effectLst/>
                        </a:rPr>
                        <a:t>Score</a:t>
                      </a:r>
                      <a:endParaRPr lang="en-US" sz="2000" b="1" i="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indent="57150" algn="ctr"/>
                      <a:r>
                        <a:rPr lang="en-US" sz="2000" b="1">
                          <a:effectLst/>
                        </a:rPr>
                        <a:t>Difference</a:t>
                      </a:r>
                      <a:endParaRPr lang="en-US" sz="2000" b="1" i="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indent="57150" algn="ctr"/>
                      <a:r>
                        <a:rPr lang="en-US" sz="2000" b="1">
                          <a:effectLst/>
                        </a:rPr>
                        <a:t>Base Rate</a:t>
                      </a:r>
                      <a:endParaRPr lang="en-US" sz="2000" b="1" i="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indent="57150" algn="ctr"/>
                      <a:r>
                        <a:rPr lang="en-US" sz="2000" b="1">
                          <a:effectLst/>
                        </a:rPr>
                        <a:t>%ile</a:t>
                      </a:r>
                      <a:endParaRPr lang="en-US" sz="2000" b="1" i="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indent="57150" algn="ctr"/>
                      <a:r>
                        <a:rPr lang="en-US" sz="2000" b="1">
                          <a:effectLst/>
                        </a:rPr>
                        <a:t>Qualitative Descriptor</a:t>
                      </a:r>
                      <a:endParaRPr lang="en-US" sz="2000" b="1" i="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indent="274320">
                        <a:lnSpc>
                          <a:spcPct val="107000"/>
                        </a:lnSpc>
                      </a:pPr>
                      <a:r>
                        <a:rPr lang="en-US" sz="2000" b="1">
                          <a:effectLst/>
                        </a:rPr>
                        <a:t> </a:t>
                      </a:r>
                      <a:endParaRPr lang="en-US" sz="2000" b="1">
                        <a:effectLst/>
                        <a:latin typeface="Palatino Linotype" panose="02040502050505030304" pitchFamily="18" charset="0"/>
                        <a:ea typeface="Palatino Linotype" panose="0204050205050503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95230417"/>
                  </a:ext>
                </a:extLst>
              </a:tr>
              <a:tr h="823767">
                <a:tc>
                  <a:txBody>
                    <a:bodyPr/>
                    <a:lstStyle/>
                    <a:p>
                      <a:pPr marL="75565" marR="0"/>
                      <a:r>
                        <a:rPr lang="en-US" sz="2000" b="1">
                          <a:effectLst/>
                        </a:rPr>
                        <a:t>Immediate Memory </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60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40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20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6.6</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&lt;0.1</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gridSpan="2">
                  <a:txBody>
                    <a:bodyPr/>
                    <a:lstStyle/>
                    <a:p>
                      <a:pPr marL="0" marR="0"/>
                      <a:r>
                        <a:rPr lang="en-US" sz="2000" b="1" dirty="0">
                          <a:effectLst/>
                        </a:rPr>
                        <a:t>Extremely Low</a:t>
                      </a:r>
                      <a:endParaRPr lang="en-US" sz="2000" b="1" dirty="0">
                        <a:effectLst/>
                        <a:latin typeface="Times New Roman" panose="02020603050405020304" pitchFamily="18" charset="0"/>
                        <a:ea typeface="Times New Roman" panose="02020603050405020304" pitchFamily="18" charset="0"/>
                      </a:endParaRPr>
                    </a:p>
                  </a:txBody>
                  <a:tcPr marL="38100" marR="38100" marT="38100" marB="38100"/>
                </a:tc>
                <a:tc hMerge="1">
                  <a:txBody>
                    <a:bodyPr/>
                    <a:lstStyle/>
                    <a:p>
                      <a:endParaRPr lang="en-US"/>
                    </a:p>
                  </a:txBody>
                  <a:tcPr/>
                </a:tc>
                <a:extLst>
                  <a:ext uri="{0D108BD9-81ED-4DB2-BD59-A6C34878D82A}">
                    <a16:rowId xmlns:a16="http://schemas.microsoft.com/office/drawing/2014/main" val="2107204873"/>
                  </a:ext>
                </a:extLst>
              </a:tr>
              <a:tr h="823767">
                <a:tc>
                  <a:txBody>
                    <a:bodyPr/>
                    <a:lstStyle/>
                    <a:p>
                      <a:pPr marL="75565" marR="0"/>
                      <a:r>
                        <a:rPr lang="en-US" sz="2000" b="1">
                          <a:effectLst/>
                        </a:rPr>
                        <a:t>Delayed Memory </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60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40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20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9.3</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&lt;0.1</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gridSpan="2">
                  <a:txBody>
                    <a:bodyPr/>
                    <a:lstStyle/>
                    <a:p>
                      <a:pPr marL="0" marR="0"/>
                      <a:r>
                        <a:rPr lang="en-US" sz="2000" b="1">
                          <a:effectLst/>
                        </a:rPr>
                        <a:t>Extremely Low</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hMerge="1">
                  <a:txBody>
                    <a:bodyPr/>
                    <a:lstStyle/>
                    <a:p>
                      <a:endParaRPr lang="en-US"/>
                    </a:p>
                  </a:txBody>
                  <a:tcPr/>
                </a:tc>
                <a:extLst>
                  <a:ext uri="{0D108BD9-81ED-4DB2-BD59-A6C34878D82A}">
                    <a16:rowId xmlns:a16="http://schemas.microsoft.com/office/drawing/2014/main" val="1442762792"/>
                  </a:ext>
                </a:extLst>
              </a:tr>
              <a:tr h="823767">
                <a:tc>
                  <a:txBody>
                    <a:bodyPr/>
                    <a:lstStyle/>
                    <a:p>
                      <a:pPr marL="75565" marR="0"/>
                      <a:r>
                        <a:rPr lang="en-US" sz="2000" b="1">
                          <a:effectLst/>
                        </a:rPr>
                        <a:t>Auditory Memory </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60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40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20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11.2</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&lt;0.1</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gridSpan="2">
                  <a:txBody>
                    <a:bodyPr/>
                    <a:lstStyle/>
                    <a:p>
                      <a:pPr marL="0" marR="0"/>
                      <a:r>
                        <a:rPr lang="en-US" sz="2000" b="1">
                          <a:effectLst/>
                        </a:rPr>
                        <a:t>Extremely Low</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hMerge="1">
                  <a:txBody>
                    <a:bodyPr/>
                    <a:lstStyle/>
                    <a:p>
                      <a:endParaRPr lang="en-US"/>
                    </a:p>
                  </a:txBody>
                  <a:tcPr/>
                </a:tc>
                <a:extLst>
                  <a:ext uri="{0D108BD9-81ED-4DB2-BD59-A6C34878D82A}">
                    <a16:rowId xmlns:a16="http://schemas.microsoft.com/office/drawing/2014/main" val="2386791659"/>
                  </a:ext>
                </a:extLst>
              </a:tr>
              <a:tr h="823767">
                <a:tc>
                  <a:txBody>
                    <a:bodyPr/>
                    <a:lstStyle/>
                    <a:p>
                      <a:pPr marL="75565" marR="0"/>
                      <a:r>
                        <a:rPr lang="en-US" sz="2000" b="1">
                          <a:effectLst/>
                        </a:rPr>
                        <a:t>Visual Memory </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60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40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20</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7.8</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a:txBody>
                    <a:bodyPr/>
                    <a:lstStyle/>
                    <a:p>
                      <a:pPr marL="0" marR="0" algn="ctr"/>
                      <a:r>
                        <a:rPr lang="en-US" sz="2000" b="1">
                          <a:effectLst/>
                        </a:rPr>
                        <a:t>&lt;0.1</a:t>
                      </a:r>
                      <a:endParaRPr lang="en-US" sz="2000" b="1">
                        <a:effectLst/>
                        <a:latin typeface="Times New Roman" panose="02020603050405020304" pitchFamily="18" charset="0"/>
                        <a:ea typeface="Times New Roman" panose="02020603050405020304" pitchFamily="18" charset="0"/>
                      </a:endParaRPr>
                    </a:p>
                  </a:txBody>
                  <a:tcPr marL="38100" marR="38100" marT="38100" marB="38100"/>
                </a:tc>
                <a:tc gridSpan="2">
                  <a:txBody>
                    <a:bodyPr/>
                    <a:lstStyle/>
                    <a:p>
                      <a:pPr marL="0" marR="0"/>
                      <a:r>
                        <a:rPr lang="en-US" sz="2000" b="1" dirty="0">
                          <a:effectLst/>
                        </a:rPr>
                        <a:t>Extremely Low</a:t>
                      </a:r>
                      <a:endParaRPr lang="en-US" sz="2000" b="1" dirty="0">
                        <a:effectLst/>
                        <a:latin typeface="Times New Roman" panose="02020603050405020304" pitchFamily="18" charset="0"/>
                        <a:ea typeface="Times New Roman" panose="02020603050405020304" pitchFamily="18" charset="0"/>
                      </a:endParaRPr>
                    </a:p>
                  </a:txBody>
                  <a:tcPr marL="38100" marR="38100" marT="38100" marB="38100"/>
                </a:tc>
                <a:tc hMerge="1">
                  <a:txBody>
                    <a:bodyPr/>
                    <a:lstStyle/>
                    <a:p>
                      <a:endParaRPr lang="en-US"/>
                    </a:p>
                  </a:txBody>
                  <a:tcPr/>
                </a:tc>
                <a:extLst>
                  <a:ext uri="{0D108BD9-81ED-4DB2-BD59-A6C34878D82A}">
                    <a16:rowId xmlns:a16="http://schemas.microsoft.com/office/drawing/2014/main" val="2249564013"/>
                  </a:ext>
                </a:extLst>
              </a:tr>
            </a:tbl>
          </a:graphicData>
        </a:graphic>
      </p:graphicFrame>
      <p:sp>
        <p:nvSpPr>
          <p:cNvPr id="11" name="Oval 10">
            <a:extLst>
              <a:ext uri="{FF2B5EF4-FFF2-40B4-BE49-F238E27FC236}">
                <a16:creationId xmlns:a16="http://schemas.microsoft.com/office/drawing/2014/main" id="{D1D3BB77-C994-7079-DBA4-99A3D208C5AC}"/>
              </a:ext>
            </a:extLst>
          </p:cNvPr>
          <p:cNvSpPr/>
          <p:nvPr/>
        </p:nvSpPr>
        <p:spPr>
          <a:xfrm>
            <a:off x="5022271" y="1899939"/>
            <a:ext cx="942110" cy="41395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EC4325F-8D5C-9077-A879-8195C426ACD3}"/>
              </a:ext>
            </a:extLst>
          </p:cNvPr>
          <p:cNvSpPr/>
          <p:nvPr/>
        </p:nvSpPr>
        <p:spPr>
          <a:xfrm>
            <a:off x="8124009" y="1841626"/>
            <a:ext cx="942110" cy="41395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75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8F2D2F5-0D37-1B59-481D-0F17BE7B301E}"/>
            </a:ext>
          </a:extLst>
        </p:cNvPr>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94D49AA-9F37-44B9-96E0-04EDD31981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C040A25-E89D-4C07-8F3A-4488FDC805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AFBD161-57CB-4CF9-B3BD-FE3C2B6997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76076F8-5E8C-402A-A299-C0F6ED7E57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5EB3E53-5C09-47B5-AFA2-9195087E0A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5" name="Rectangle 34">
            <a:extLst>
              <a:ext uri="{FF2B5EF4-FFF2-40B4-BE49-F238E27FC236}">
                <a16:creationId xmlns:a16="http://schemas.microsoft.com/office/drawing/2014/main" id="{DEB691E6-63E3-4A75-9D9D-5BA8445A6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10A276C-FB64-4ECD-1999-C1E542332293}"/>
              </a:ext>
            </a:extLst>
          </p:cNvPr>
          <p:cNvSpPr>
            <a:spLocks noGrp="1"/>
          </p:cNvSpPr>
          <p:nvPr>
            <p:ph type="title"/>
          </p:nvPr>
        </p:nvSpPr>
        <p:spPr>
          <a:xfrm>
            <a:off x="6095999" y="628617"/>
            <a:ext cx="5408613" cy="3028983"/>
          </a:xfrm>
        </p:spPr>
        <p:txBody>
          <a:bodyPr vert="horz" lIns="91440" tIns="45720" rIns="91440" bIns="45720" rtlCol="0" anchor="b">
            <a:normAutofit/>
          </a:bodyPr>
          <a:lstStyle/>
          <a:p>
            <a:r>
              <a:rPr lang="en-US" sz="4800"/>
              <a:t>Visual Spatial: Cross drawing</a:t>
            </a:r>
          </a:p>
        </p:txBody>
      </p:sp>
      <p:sp>
        <p:nvSpPr>
          <p:cNvPr id="37" name="Snip Diagonal Corner Rectangle 6">
            <a:extLst>
              <a:ext uri="{FF2B5EF4-FFF2-40B4-BE49-F238E27FC236}">
                <a16:creationId xmlns:a16="http://schemas.microsoft.com/office/drawing/2014/main" id="{AF1034E9-B90D-4755-92EA-F1A8E68DC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4977369" cy="5286838"/>
          </a:xfrm>
          <a:prstGeom prst="snip2DiagRect">
            <a:avLst>
              <a:gd name="adj1" fmla="val 9763"/>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diagram&#10;&#10;Description automatically generated">
            <a:extLst>
              <a:ext uri="{FF2B5EF4-FFF2-40B4-BE49-F238E27FC236}">
                <a16:creationId xmlns:a16="http://schemas.microsoft.com/office/drawing/2014/main" id="{D2C30AA4-8280-8430-58E4-1F37A774D051}"/>
              </a:ext>
            </a:extLst>
          </p:cNvPr>
          <p:cNvPicPr>
            <a:picLocks noGrp="1" noChangeAspect="1"/>
          </p:cNvPicPr>
          <p:nvPr>
            <p:ph idx="1"/>
          </p:nvPr>
        </p:nvPicPr>
        <p:blipFill>
          <a:blip r:embed="rId2"/>
          <a:srcRect t="8833" r="-2" b="4200"/>
          <a:stretch/>
        </p:blipFill>
        <p:spPr>
          <a:xfrm>
            <a:off x="1138512" y="1688695"/>
            <a:ext cx="3997242" cy="3172044"/>
          </a:xfrm>
          <a:prstGeom prst="rect">
            <a:avLst/>
          </a:prstGeom>
        </p:spPr>
      </p:pic>
      <p:grpSp>
        <p:nvGrpSpPr>
          <p:cNvPr id="39" name="Group 38">
            <a:extLst>
              <a:ext uri="{FF2B5EF4-FFF2-40B4-BE49-F238E27FC236}">
                <a16:creationId xmlns:a16="http://schemas.microsoft.com/office/drawing/2014/main" id="{35549E03-44D3-4242-9AC1-B1379F361D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0" name="Straight Connector 39">
              <a:extLst>
                <a:ext uri="{FF2B5EF4-FFF2-40B4-BE49-F238E27FC236}">
                  <a16:creationId xmlns:a16="http://schemas.microsoft.com/office/drawing/2014/main" id="{34C2A133-4D5B-4CC0-851E-093887A235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A1A6D75-A197-499A-9F48-9E68D4D92D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0FA12B7-243A-412A-B9BC-E65CA883CC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0780E40-E1E6-470D-A203-09A995D92C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D553A80-DCA7-4A85-A7DC-B77CF8F713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308EDB8A-B88E-20C7-666C-42F82B649F4C}"/>
              </a:ext>
            </a:extLst>
          </p:cNvPr>
          <p:cNvSpPr txBox="1"/>
          <p:nvPr/>
        </p:nvSpPr>
        <p:spPr>
          <a:xfrm>
            <a:off x="7532710" y="1822449"/>
            <a:ext cx="3479419" cy="3070226"/>
          </a:xfrm>
          <a:prstGeom prst="rect">
            <a:avLst/>
          </a:prstGeom>
        </p:spPr>
        <p:txBody>
          <a:bodyPr vert="horz" lIns="91440" tIns="45720" rIns="91440" bIns="45720" rtlCol="0" anchor="t">
            <a:normAutofit/>
          </a:bodyPr>
          <a:lstStyle/>
          <a:p>
            <a:pPr marL="0" marR="0" lvl="0" indent="0" fontAlgn="auto">
              <a:spcBef>
                <a:spcPct val="20000"/>
              </a:spcBef>
              <a:spcAft>
                <a:spcPts val="600"/>
              </a:spcAft>
              <a:buClr>
                <a:schemeClr val="tx1"/>
              </a:buClr>
              <a:buSzPct val="80000"/>
              <a:buFont typeface="Wingdings 3" panose="05040102010807070707" pitchFamily="18" charset="2"/>
              <a:buChar char=""/>
              <a:tabLst/>
              <a:defRPr/>
            </a:pPr>
            <a:endParaRPr kumimoji="0" lang="en-US" sz="1400" b="0" i="0" u="none" strike="noStrike" spc="0" normalizeH="0" baseline="0" noProof="0" dirty="0">
              <a:ln>
                <a:noFill/>
              </a:ln>
              <a:solidFill>
                <a:schemeClr val="bg2">
                  <a:lumMod val="75000"/>
                </a:schemeClr>
              </a:solidFill>
              <a:uLnTx/>
              <a:uFillTx/>
            </a:endParaRPr>
          </a:p>
        </p:txBody>
      </p:sp>
    </p:spTree>
    <p:extLst>
      <p:ext uri="{BB962C8B-B14F-4D97-AF65-F5344CB8AC3E}">
        <p14:creationId xmlns:p14="http://schemas.microsoft.com/office/powerpoint/2010/main" val="15531677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34103-5AA0-7EE7-5274-C5CB1C0727CC}"/>
              </a:ext>
            </a:extLst>
          </p:cNvPr>
          <p:cNvSpPr>
            <a:spLocks noGrp="1"/>
          </p:cNvSpPr>
          <p:nvPr>
            <p:ph type="title"/>
          </p:nvPr>
        </p:nvSpPr>
        <p:spPr>
          <a:xfrm>
            <a:off x="640290" y="685800"/>
            <a:ext cx="3989767" cy="4603749"/>
          </a:xfrm>
        </p:spPr>
        <p:txBody>
          <a:bodyPr>
            <a:normAutofit/>
          </a:bodyPr>
          <a:lstStyle/>
          <a:p>
            <a:pPr algn="r"/>
            <a:r>
              <a:rPr lang="en-US" sz="5200" dirty="0"/>
              <a:t>diagnoses</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DF1FFC-5F89-B681-8251-332CD8CB5FAC}"/>
              </a:ext>
            </a:extLst>
          </p:cNvPr>
          <p:cNvSpPr>
            <a:spLocks noGrp="1"/>
          </p:cNvSpPr>
          <p:nvPr>
            <p:ph idx="1"/>
          </p:nvPr>
        </p:nvSpPr>
        <p:spPr>
          <a:xfrm>
            <a:off x="6625651" y="685800"/>
            <a:ext cx="4878959" cy="5207000"/>
          </a:xfrm>
        </p:spPr>
        <p:txBody>
          <a:bodyPr>
            <a:normAutofit fontScale="92500"/>
          </a:bodyPr>
          <a:lstStyle/>
          <a:p>
            <a:pPr>
              <a:lnSpc>
                <a:spcPct val="90000"/>
              </a:lnSpc>
            </a:pPr>
            <a:r>
              <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rPr>
              <a:t>1) 294.11 Major neurocognitive disorder (dementia) due to traumatic brain injury, severe, with behavioral disturbance secondary to the (date) brain injury (primary); </a:t>
            </a:r>
          </a:p>
          <a:p>
            <a:pPr>
              <a:lnSpc>
                <a:spcPct val="90000"/>
              </a:lnSpc>
            </a:pPr>
            <a:endPar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endParaRPr>
          </a:p>
          <a:p>
            <a:pPr>
              <a:lnSpc>
                <a:spcPct val="90000"/>
              </a:lnSpc>
            </a:pPr>
            <a:r>
              <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rPr>
              <a:t>2) 317 Intellectual disability, mild, by history;</a:t>
            </a:r>
          </a:p>
          <a:p>
            <a:pPr>
              <a:lnSpc>
                <a:spcPct val="90000"/>
              </a:lnSpc>
            </a:pPr>
            <a:r>
              <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rPr>
              <a:t> </a:t>
            </a:r>
          </a:p>
          <a:p>
            <a:pPr>
              <a:lnSpc>
                <a:spcPct val="90000"/>
              </a:lnSpc>
            </a:pPr>
            <a:r>
              <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rPr>
              <a:t>3) 295.90 Schizophrenia, continuous;</a:t>
            </a:r>
          </a:p>
          <a:p>
            <a:pPr>
              <a:lnSpc>
                <a:spcPct val="90000"/>
              </a:lnSpc>
            </a:pPr>
            <a:r>
              <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rPr>
              <a:t> </a:t>
            </a:r>
          </a:p>
          <a:p>
            <a:pPr>
              <a:lnSpc>
                <a:spcPct val="90000"/>
              </a:lnSpc>
            </a:pPr>
            <a:r>
              <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rPr>
              <a:t>4) 315.00 Specific learning disability with impairment in reading, by history;</a:t>
            </a:r>
          </a:p>
          <a:p>
            <a:pPr>
              <a:lnSpc>
                <a:spcPct val="90000"/>
              </a:lnSpc>
            </a:pPr>
            <a:r>
              <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rPr>
              <a:t> </a:t>
            </a:r>
          </a:p>
          <a:p>
            <a:pPr>
              <a:lnSpc>
                <a:spcPct val="90000"/>
              </a:lnSpc>
            </a:pPr>
            <a:r>
              <a:rPr lang="en-US" dirty="0">
                <a:solidFill>
                  <a:schemeClr val="tx1"/>
                </a:solidFill>
                <a:effectLst/>
                <a:latin typeface="Palatino Linotype" panose="02040502050505030304" pitchFamily="18" charset="0"/>
                <a:ea typeface="Palatino Linotype" panose="02040502050505030304" pitchFamily="18" charset="0"/>
                <a:cs typeface="Times New Roman" panose="02020603050405020304" pitchFamily="18" charset="0"/>
              </a:rPr>
              <a:t>5) 315.39 Language disorder, by history.</a:t>
            </a:r>
          </a:p>
          <a:p>
            <a:pPr>
              <a:lnSpc>
                <a:spcPct val="90000"/>
              </a:lnSpc>
            </a:pPr>
            <a:endParaRPr lang="en-US" dirty="0">
              <a:solidFill>
                <a:schemeClr val="tx1"/>
              </a:solidFill>
            </a:endParaRPr>
          </a:p>
        </p:txBody>
      </p:sp>
    </p:spTree>
    <p:extLst>
      <p:ext uri="{BB962C8B-B14F-4D97-AF65-F5344CB8AC3E}">
        <p14:creationId xmlns:p14="http://schemas.microsoft.com/office/powerpoint/2010/main" val="4024685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EE1A-0101-1324-D74B-4D8A4A021E9D}"/>
              </a:ext>
            </a:extLst>
          </p:cNvPr>
          <p:cNvSpPr>
            <a:spLocks noGrp="1"/>
          </p:cNvSpPr>
          <p:nvPr>
            <p:ph type="title"/>
          </p:nvPr>
        </p:nvSpPr>
        <p:spPr/>
        <p:txBody>
          <a:bodyPr/>
          <a:lstStyle/>
          <a:p>
            <a:r>
              <a:rPr lang="en-US" dirty="0"/>
              <a:t>Outcome</a:t>
            </a:r>
          </a:p>
        </p:txBody>
      </p:sp>
      <p:sp>
        <p:nvSpPr>
          <p:cNvPr id="3" name="Content Placeholder 2">
            <a:extLst>
              <a:ext uri="{FF2B5EF4-FFF2-40B4-BE49-F238E27FC236}">
                <a16:creationId xmlns:a16="http://schemas.microsoft.com/office/drawing/2014/main" id="{7BC51A16-768A-3B64-3DFB-EA97DBAA39FD}"/>
              </a:ext>
            </a:extLst>
          </p:cNvPr>
          <p:cNvSpPr>
            <a:spLocks noGrp="1"/>
          </p:cNvSpPr>
          <p:nvPr>
            <p:ph idx="1"/>
          </p:nvPr>
        </p:nvSpPr>
        <p:spPr>
          <a:xfrm>
            <a:off x="684211" y="685800"/>
            <a:ext cx="10454843" cy="3615267"/>
          </a:xfrm>
        </p:spPr>
        <p:txBody>
          <a:bodyPr>
            <a:normAutofit/>
          </a:bodyPr>
          <a:lstStyle/>
          <a:p>
            <a:r>
              <a:rPr lang="en-US" sz="2400" dirty="0">
                <a:solidFill>
                  <a:schemeClr val="tx1"/>
                </a:solidFill>
              </a:rPr>
              <a:t>A jury found custodial staff not civilly responsible for Fred’s injuries.</a:t>
            </a:r>
          </a:p>
          <a:p>
            <a:r>
              <a:rPr lang="en-US" sz="2400" dirty="0">
                <a:solidFill>
                  <a:schemeClr val="tx1"/>
                </a:solidFill>
              </a:rPr>
              <a:t>Despite not having served his lengthy prison sentence, Fred was released to the care of his parents.</a:t>
            </a:r>
          </a:p>
          <a:p>
            <a:r>
              <a:rPr lang="en-US" sz="2400" dirty="0">
                <a:solidFill>
                  <a:schemeClr val="tx1"/>
                </a:solidFill>
              </a:rPr>
              <a:t>He remains significantly disabled.</a:t>
            </a:r>
          </a:p>
        </p:txBody>
      </p:sp>
    </p:spTree>
    <p:extLst>
      <p:ext uri="{BB962C8B-B14F-4D97-AF65-F5344CB8AC3E}">
        <p14:creationId xmlns:p14="http://schemas.microsoft.com/office/powerpoint/2010/main" val="1859175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1385-66AF-87F6-6D27-48F9289D510D}"/>
              </a:ext>
            </a:extLst>
          </p:cNvPr>
          <p:cNvSpPr>
            <a:spLocks noGrp="1"/>
          </p:cNvSpPr>
          <p:nvPr>
            <p:ph type="title"/>
          </p:nvPr>
        </p:nvSpPr>
        <p:spPr/>
        <p:txBody>
          <a:bodyPr/>
          <a:lstStyle/>
          <a:p>
            <a:r>
              <a:rPr lang="en-US" dirty="0"/>
              <a:t>Questions?</a:t>
            </a:r>
          </a:p>
        </p:txBody>
      </p:sp>
      <p:sp>
        <p:nvSpPr>
          <p:cNvPr id="3" name="TextBox 2">
            <a:extLst>
              <a:ext uri="{FF2B5EF4-FFF2-40B4-BE49-F238E27FC236}">
                <a16:creationId xmlns:a16="http://schemas.microsoft.com/office/drawing/2014/main" id="{37E24616-A61D-8C42-B4DF-3743640DC9C6}"/>
              </a:ext>
            </a:extLst>
          </p:cNvPr>
          <p:cNvSpPr txBox="1"/>
          <p:nvPr/>
        </p:nvSpPr>
        <p:spPr>
          <a:xfrm>
            <a:off x="2909455" y="1995055"/>
            <a:ext cx="6137563" cy="1938992"/>
          </a:xfrm>
          <a:prstGeom prst="rect">
            <a:avLst/>
          </a:prstGeom>
          <a:noFill/>
        </p:spPr>
        <p:txBody>
          <a:bodyPr wrap="square" rtlCol="0">
            <a:spAutoFit/>
          </a:bodyPr>
          <a:lstStyle/>
          <a:p>
            <a:r>
              <a:rPr lang="en-US" sz="2400" dirty="0"/>
              <a:t>Dale G. Watson, Ph.D.</a:t>
            </a:r>
          </a:p>
          <a:p>
            <a:r>
              <a:rPr lang="en-US" sz="2400" dirty="0"/>
              <a:t>3377 Deer Valley Road, PMB 310</a:t>
            </a:r>
          </a:p>
          <a:p>
            <a:r>
              <a:rPr lang="en-US" sz="2400" dirty="0"/>
              <a:t>Antioch, CA 94531</a:t>
            </a:r>
          </a:p>
          <a:p>
            <a:r>
              <a:rPr lang="en-US" sz="2400" dirty="0">
                <a:solidFill>
                  <a:srgbClr val="00B0F0"/>
                </a:solidFill>
                <a:hlinkClick r:id="rId2">
                  <a:extLst>
                    <a:ext uri="{A12FA001-AC4F-418D-AE19-62706E023703}">
                      <ahyp:hlinkClr xmlns:ahyp="http://schemas.microsoft.com/office/drawing/2018/hyperlinkcolor" val="tx"/>
                    </a:ext>
                  </a:extLst>
                </a:hlinkClick>
              </a:rPr>
              <a:t>watson.dale@comcast.net</a:t>
            </a:r>
            <a:r>
              <a:rPr lang="en-US" sz="2400" dirty="0">
                <a:solidFill>
                  <a:srgbClr val="00B0F0"/>
                </a:solidFill>
              </a:rPr>
              <a:t> </a:t>
            </a:r>
          </a:p>
          <a:p>
            <a:r>
              <a:rPr lang="en-US" sz="2400" dirty="0"/>
              <a:t>866-536-5301</a:t>
            </a:r>
          </a:p>
        </p:txBody>
      </p:sp>
    </p:spTree>
    <p:extLst>
      <p:ext uri="{BB962C8B-B14F-4D97-AF65-F5344CB8AC3E}">
        <p14:creationId xmlns:p14="http://schemas.microsoft.com/office/powerpoint/2010/main" val="4254099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
            <a:ext cx="10018713" cy="1314450"/>
          </a:xfrm>
        </p:spPr>
        <p:txBody>
          <a:bodyPr/>
          <a:lstStyle/>
          <a:p>
            <a:r>
              <a:rPr lang="en-US" dirty="0"/>
              <a:t>Glascow Coma Scale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2936402"/>
              </p:ext>
            </p:extLst>
          </p:nvPr>
        </p:nvGraphicFramePr>
        <p:xfrm>
          <a:off x="575352" y="1209675"/>
          <a:ext cx="11332395" cy="5105399"/>
        </p:xfrm>
        <a:graphic>
          <a:graphicData uri="http://schemas.openxmlformats.org/drawingml/2006/table">
            <a:tbl>
              <a:tblPr firstRow="1" bandRow="1">
                <a:tableStyleId>{5C22544A-7EE6-4342-B048-85BDC9FD1C3A}</a:tableStyleId>
              </a:tblPr>
              <a:tblGrid>
                <a:gridCol w="971454">
                  <a:extLst>
                    <a:ext uri="{9D8B030D-6E8A-4147-A177-3AD203B41FA5}">
                      <a16:colId xmlns:a16="http://schemas.microsoft.com/office/drawing/2014/main" val="2906775553"/>
                    </a:ext>
                  </a:extLst>
                </a:gridCol>
                <a:gridCol w="1544679">
                  <a:extLst>
                    <a:ext uri="{9D8B030D-6E8A-4147-A177-3AD203B41FA5}">
                      <a16:colId xmlns:a16="http://schemas.microsoft.com/office/drawing/2014/main" val="1390037390"/>
                    </a:ext>
                  </a:extLst>
                </a:gridCol>
                <a:gridCol w="2220254">
                  <a:extLst>
                    <a:ext uri="{9D8B030D-6E8A-4147-A177-3AD203B41FA5}">
                      <a16:colId xmlns:a16="http://schemas.microsoft.com/office/drawing/2014/main" val="152875833"/>
                    </a:ext>
                  </a:extLst>
                </a:gridCol>
                <a:gridCol w="1898995">
                  <a:extLst>
                    <a:ext uri="{9D8B030D-6E8A-4147-A177-3AD203B41FA5}">
                      <a16:colId xmlns:a16="http://schemas.microsoft.com/office/drawing/2014/main" val="4029774680"/>
                    </a:ext>
                  </a:extLst>
                </a:gridCol>
                <a:gridCol w="1829588">
                  <a:extLst>
                    <a:ext uri="{9D8B030D-6E8A-4147-A177-3AD203B41FA5}">
                      <a16:colId xmlns:a16="http://schemas.microsoft.com/office/drawing/2014/main" val="349011817"/>
                    </a:ext>
                  </a:extLst>
                </a:gridCol>
                <a:gridCol w="1348118">
                  <a:extLst>
                    <a:ext uri="{9D8B030D-6E8A-4147-A177-3AD203B41FA5}">
                      <a16:colId xmlns:a16="http://schemas.microsoft.com/office/drawing/2014/main" val="991329821"/>
                    </a:ext>
                  </a:extLst>
                </a:gridCol>
                <a:gridCol w="1519307">
                  <a:extLst>
                    <a:ext uri="{9D8B030D-6E8A-4147-A177-3AD203B41FA5}">
                      <a16:colId xmlns:a16="http://schemas.microsoft.com/office/drawing/2014/main" val="2214585758"/>
                    </a:ext>
                  </a:extLst>
                </a:gridCol>
              </a:tblGrid>
              <a:tr h="443948">
                <a:tc>
                  <a:txBody>
                    <a:bodyPr/>
                    <a:lstStyle/>
                    <a:p>
                      <a:endParaRPr lang="en-US" sz="1800" dirty="0">
                        <a:solidFill>
                          <a:schemeClr val="bg2"/>
                        </a:solidFill>
                      </a:endParaRPr>
                    </a:p>
                  </a:txBody>
                  <a:tcPr/>
                </a:tc>
                <a:tc>
                  <a:txBody>
                    <a:bodyPr/>
                    <a:lstStyle/>
                    <a:p>
                      <a:pPr algn="ctr"/>
                      <a:r>
                        <a:rPr lang="en-US" sz="1800" dirty="0">
                          <a:solidFill>
                            <a:schemeClr val="bg2"/>
                          </a:solidFill>
                        </a:rPr>
                        <a:t>1</a:t>
                      </a:r>
                    </a:p>
                  </a:txBody>
                  <a:tcPr/>
                </a:tc>
                <a:tc>
                  <a:txBody>
                    <a:bodyPr/>
                    <a:lstStyle/>
                    <a:p>
                      <a:pPr algn="ctr"/>
                      <a:r>
                        <a:rPr lang="en-US" sz="1800" dirty="0">
                          <a:solidFill>
                            <a:schemeClr val="bg2"/>
                          </a:solidFill>
                        </a:rPr>
                        <a:t>2</a:t>
                      </a:r>
                    </a:p>
                  </a:txBody>
                  <a:tcPr/>
                </a:tc>
                <a:tc>
                  <a:txBody>
                    <a:bodyPr/>
                    <a:lstStyle/>
                    <a:p>
                      <a:pPr algn="ctr"/>
                      <a:r>
                        <a:rPr lang="en-US" sz="1800" dirty="0">
                          <a:solidFill>
                            <a:schemeClr val="bg2"/>
                          </a:solidFill>
                        </a:rPr>
                        <a:t>3</a:t>
                      </a:r>
                    </a:p>
                  </a:txBody>
                  <a:tcPr/>
                </a:tc>
                <a:tc>
                  <a:txBody>
                    <a:bodyPr/>
                    <a:lstStyle/>
                    <a:p>
                      <a:pPr algn="ctr"/>
                      <a:r>
                        <a:rPr lang="en-US" sz="1800" dirty="0">
                          <a:solidFill>
                            <a:schemeClr val="bg2"/>
                          </a:solidFill>
                        </a:rPr>
                        <a:t>4</a:t>
                      </a:r>
                    </a:p>
                  </a:txBody>
                  <a:tcPr/>
                </a:tc>
                <a:tc>
                  <a:txBody>
                    <a:bodyPr/>
                    <a:lstStyle/>
                    <a:p>
                      <a:pPr algn="ctr"/>
                      <a:r>
                        <a:rPr lang="en-US" sz="1800" dirty="0">
                          <a:solidFill>
                            <a:schemeClr val="bg2"/>
                          </a:solidFill>
                        </a:rPr>
                        <a:t>5</a:t>
                      </a:r>
                    </a:p>
                  </a:txBody>
                  <a:tcPr/>
                </a:tc>
                <a:tc>
                  <a:txBody>
                    <a:bodyPr/>
                    <a:lstStyle/>
                    <a:p>
                      <a:pPr algn="ctr"/>
                      <a:r>
                        <a:rPr lang="en-US" sz="1800" dirty="0">
                          <a:solidFill>
                            <a:schemeClr val="bg2"/>
                          </a:solidFill>
                        </a:rPr>
                        <a:t>6</a:t>
                      </a:r>
                    </a:p>
                  </a:txBody>
                  <a:tcPr/>
                </a:tc>
                <a:extLst>
                  <a:ext uri="{0D108BD9-81ED-4DB2-BD59-A6C34878D82A}">
                    <a16:rowId xmlns:a16="http://schemas.microsoft.com/office/drawing/2014/main" val="567185371"/>
                  </a:ext>
                </a:extLst>
              </a:tr>
              <a:tr h="1442830">
                <a:tc>
                  <a:txBody>
                    <a:bodyPr/>
                    <a:lstStyle/>
                    <a:p>
                      <a:r>
                        <a:rPr lang="en-US" sz="1800" dirty="0"/>
                        <a:t>Eyes</a:t>
                      </a:r>
                    </a:p>
                  </a:txBody>
                  <a:tcPr/>
                </a:tc>
                <a:tc>
                  <a:txBody>
                    <a:bodyPr/>
                    <a:lstStyle/>
                    <a:p>
                      <a:pPr algn="ctr"/>
                      <a:r>
                        <a:rPr lang="en-US" sz="1800" dirty="0"/>
                        <a:t>Does not open eyes</a:t>
                      </a:r>
                    </a:p>
                  </a:txBody>
                  <a:tcPr/>
                </a:tc>
                <a:tc>
                  <a:txBody>
                    <a:bodyPr/>
                    <a:lstStyle/>
                    <a:p>
                      <a:pPr algn="ctr"/>
                      <a:r>
                        <a:rPr lang="en-US" sz="1800" dirty="0"/>
                        <a:t>Opens eyes in response</a:t>
                      </a:r>
                      <a:r>
                        <a:rPr lang="en-US" sz="1800" baseline="0" dirty="0"/>
                        <a:t> to painful stimuli</a:t>
                      </a:r>
                      <a:endParaRPr lang="en-US" sz="1800" dirty="0"/>
                    </a:p>
                  </a:txBody>
                  <a:tcPr/>
                </a:tc>
                <a:tc>
                  <a:txBody>
                    <a:bodyPr/>
                    <a:lstStyle/>
                    <a:p>
                      <a:pPr algn="ctr"/>
                      <a:r>
                        <a:rPr lang="en-US" sz="1800" dirty="0"/>
                        <a:t>Opens eyes in response to voice</a:t>
                      </a:r>
                    </a:p>
                  </a:txBody>
                  <a:tcPr/>
                </a:tc>
                <a:tc>
                  <a:txBody>
                    <a:bodyPr/>
                    <a:lstStyle/>
                    <a:p>
                      <a:pPr algn="ctr"/>
                      <a:r>
                        <a:rPr lang="en-US" sz="1800" dirty="0"/>
                        <a:t>Open eyes spontaneously</a:t>
                      </a:r>
                    </a:p>
                  </a:txBody>
                  <a:tcPr/>
                </a:tc>
                <a:tc>
                  <a:txBody>
                    <a:bodyPr/>
                    <a:lstStyle/>
                    <a:p>
                      <a:pPr algn="ctr"/>
                      <a:r>
                        <a:rPr lang="en-US" sz="1800" dirty="0"/>
                        <a:t>N/A</a:t>
                      </a:r>
                    </a:p>
                  </a:txBody>
                  <a:tcPr/>
                </a:tc>
                <a:tc>
                  <a:txBody>
                    <a:bodyPr/>
                    <a:lstStyle/>
                    <a:p>
                      <a:pPr algn="ctr"/>
                      <a:r>
                        <a:rPr lang="en-US" sz="1800" dirty="0"/>
                        <a:t>N/A</a:t>
                      </a:r>
                    </a:p>
                  </a:txBody>
                  <a:tcPr/>
                </a:tc>
                <a:extLst>
                  <a:ext uri="{0D108BD9-81ED-4DB2-BD59-A6C34878D82A}">
                    <a16:rowId xmlns:a16="http://schemas.microsoft.com/office/drawing/2014/main" val="1973583921"/>
                  </a:ext>
                </a:extLst>
              </a:tr>
              <a:tr h="1109870">
                <a:tc>
                  <a:txBody>
                    <a:bodyPr/>
                    <a:lstStyle/>
                    <a:p>
                      <a:r>
                        <a:rPr lang="en-US" sz="1800" dirty="0"/>
                        <a:t>Verbal</a:t>
                      </a:r>
                    </a:p>
                  </a:txBody>
                  <a:tcPr/>
                </a:tc>
                <a:tc>
                  <a:txBody>
                    <a:bodyPr/>
                    <a:lstStyle/>
                    <a:p>
                      <a:pPr algn="ctr"/>
                      <a:r>
                        <a:rPr lang="en-US" sz="1800" dirty="0"/>
                        <a:t>Makes no sounds</a:t>
                      </a:r>
                    </a:p>
                  </a:txBody>
                  <a:tcPr/>
                </a:tc>
                <a:tc>
                  <a:txBody>
                    <a:bodyPr/>
                    <a:lstStyle/>
                    <a:p>
                      <a:pPr algn="ctr"/>
                      <a:r>
                        <a:rPr lang="en-US" sz="1800" dirty="0"/>
                        <a:t>Incomprehensible sounds</a:t>
                      </a:r>
                    </a:p>
                  </a:txBody>
                  <a:tcPr/>
                </a:tc>
                <a:tc>
                  <a:txBody>
                    <a:bodyPr/>
                    <a:lstStyle/>
                    <a:p>
                      <a:pPr algn="ctr"/>
                      <a:r>
                        <a:rPr lang="en-US" sz="1800" dirty="0"/>
                        <a:t>Utters inappropriate words</a:t>
                      </a:r>
                    </a:p>
                  </a:txBody>
                  <a:tcPr/>
                </a:tc>
                <a:tc>
                  <a:txBody>
                    <a:bodyPr/>
                    <a:lstStyle/>
                    <a:p>
                      <a:pPr algn="ctr"/>
                      <a:r>
                        <a:rPr lang="en-US" sz="1800" dirty="0"/>
                        <a:t>Confused, disoriented</a:t>
                      </a:r>
                    </a:p>
                  </a:txBody>
                  <a:tcPr/>
                </a:tc>
                <a:tc>
                  <a:txBody>
                    <a:bodyPr/>
                    <a:lstStyle/>
                    <a:p>
                      <a:pPr algn="ctr"/>
                      <a:r>
                        <a:rPr lang="en-US" sz="1800" dirty="0"/>
                        <a:t>Oriented, converses normally</a:t>
                      </a:r>
                    </a:p>
                  </a:txBody>
                  <a:tcPr/>
                </a:tc>
                <a:tc>
                  <a:txBody>
                    <a:bodyPr/>
                    <a:lstStyle/>
                    <a:p>
                      <a:pPr algn="ctr"/>
                      <a:r>
                        <a:rPr lang="en-US" sz="1800" dirty="0"/>
                        <a:t>N/A</a:t>
                      </a:r>
                    </a:p>
                  </a:txBody>
                  <a:tcPr/>
                </a:tc>
                <a:extLst>
                  <a:ext uri="{0D108BD9-81ED-4DB2-BD59-A6C34878D82A}">
                    <a16:rowId xmlns:a16="http://schemas.microsoft.com/office/drawing/2014/main" val="2228335459"/>
                  </a:ext>
                </a:extLst>
              </a:tr>
              <a:tr h="2108751">
                <a:tc>
                  <a:txBody>
                    <a:bodyPr/>
                    <a:lstStyle/>
                    <a:p>
                      <a:r>
                        <a:rPr lang="en-US" sz="1800" dirty="0"/>
                        <a:t>Motor</a:t>
                      </a:r>
                    </a:p>
                  </a:txBody>
                  <a:tcPr/>
                </a:tc>
                <a:tc>
                  <a:txBody>
                    <a:bodyPr/>
                    <a:lstStyle/>
                    <a:p>
                      <a:pPr algn="ctr"/>
                      <a:r>
                        <a:rPr lang="en-US" sz="1800" dirty="0"/>
                        <a:t>Makes no movements</a:t>
                      </a:r>
                    </a:p>
                  </a:txBody>
                  <a:tcPr/>
                </a:tc>
                <a:tc>
                  <a:txBody>
                    <a:bodyPr/>
                    <a:lstStyle/>
                    <a:p>
                      <a:pPr algn="ctr"/>
                      <a:r>
                        <a:rPr lang="en-US" sz="1800" dirty="0"/>
                        <a:t>Extension to painful stimuli (</a:t>
                      </a:r>
                      <a:r>
                        <a:rPr lang="en-US" sz="1800" dirty="0" err="1"/>
                        <a:t>decerebrate</a:t>
                      </a:r>
                      <a:r>
                        <a:rPr lang="en-US" sz="1800" dirty="0"/>
                        <a:t> response)</a:t>
                      </a:r>
                    </a:p>
                    <a:p>
                      <a:pPr algn="ctr"/>
                      <a:endParaRPr lang="en-US" sz="1800" dirty="0"/>
                    </a:p>
                  </a:txBody>
                  <a:tcPr/>
                </a:tc>
                <a:tc>
                  <a:txBody>
                    <a:bodyPr/>
                    <a:lstStyle/>
                    <a:p>
                      <a:pPr algn="ctr"/>
                      <a:r>
                        <a:rPr lang="en-US" sz="1800" dirty="0"/>
                        <a:t>Abnormal flexion</a:t>
                      </a:r>
                      <a:r>
                        <a:rPr lang="en-US" sz="1800" baseline="0" dirty="0"/>
                        <a:t> to painful stimuli (decorticate response)</a:t>
                      </a:r>
                      <a:endParaRPr lang="en-US" sz="1800" dirty="0"/>
                    </a:p>
                  </a:txBody>
                  <a:tcPr/>
                </a:tc>
                <a:tc>
                  <a:txBody>
                    <a:bodyPr/>
                    <a:lstStyle/>
                    <a:p>
                      <a:pPr algn="ctr"/>
                      <a:r>
                        <a:rPr lang="en-US" sz="1800" dirty="0"/>
                        <a:t>Flexion</a:t>
                      </a:r>
                      <a:r>
                        <a:rPr lang="en-US" sz="1800" baseline="0" dirty="0"/>
                        <a:t> / Withdrawal to painful stimuli</a:t>
                      </a:r>
                      <a:endParaRPr lang="en-US" sz="1800" dirty="0"/>
                    </a:p>
                  </a:txBody>
                  <a:tcPr/>
                </a:tc>
                <a:tc>
                  <a:txBody>
                    <a:bodyPr/>
                    <a:lstStyle/>
                    <a:p>
                      <a:pPr algn="ctr"/>
                      <a:r>
                        <a:rPr lang="en-US" sz="1800" dirty="0"/>
                        <a:t>Localizes painful stimuli</a:t>
                      </a:r>
                    </a:p>
                  </a:txBody>
                  <a:tcPr/>
                </a:tc>
                <a:tc>
                  <a:txBody>
                    <a:bodyPr/>
                    <a:lstStyle/>
                    <a:p>
                      <a:pPr algn="ctr"/>
                      <a:r>
                        <a:rPr lang="en-US" sz="1800" dirty="0"/>
                        <a:t>Obeys commands</a:t>
                      </a:r>
                    </a:p>
                  </a:txBody>
                  <a:tcPr/>
                </a:tc>
                <a:extLst>
                  <a:ext uri="{0D108BD9-81ED-4DB2-BD59-A6C34878D82A}">
                    <a16:rowId xmlns:a16="http://schemas.microsoft.com/office/drawing/2014/main" val="1260822200"/>
                  </a:ext>
                </a:extLst>
              </a:tr>
            </a:tbl>
          </a:graphicData>
        </a:graphic>
      </p:graphicFrame>
      <p:pic>
        <p:nvPicPr>
          <p:cNvPr id="5" name="Picture 4"/>
          <p:cNvPicPr>
            <a:picLocks noChangeAspect="1"/>
          </p:cNvPicPr>
          <p:nvPr/>
        </p:nvPicPr>
        <p:blipFill>
          <a:blip r:embed="rId2"/>
          <a:stretch>
            <a:fillRect/>
          </a:stretch>
        </p:blipFill>
        <p:spPr>
          <a:xfrm>
            <a:off x="3757525" y="5682695"/>
            <a:ext cx="1845618" cy="480549"/>
          </a:xfrm>
          <a:prstGeom prst="rect">
            <a:avLst/>
          </a:prstGeom>
        </p:spPr>
      </p:pic>
      <p:pic>
        <p:nvPicPr>
          <p:cNvPr id="6" name="Picture 5"/>
          <p:cNvPicPr>
            <a:picLocks noChangeAspect="1"/>
          </p:cNvPicPr>
          <p:nvPr/>
        </p:nvPicPr>
        <p:blipFill>
          <a:blip r:embed="rId3"/>
          <a:stretch>
            <a:fillRect/>
          </a:stretch>
        </p:blipFill>
        <p:spPr>
          <a:xfrm>
            <a:off x="5603143" y="5682695"/>
            <a:ext cx="1807308" cy="475550"/>
          </a:xfrm>
          <a:prstGeom prst="rect">
            <a:avLst/>
          </a:prstGeom>
        </p:spPr>
      </p:pic>
    </p:spTree>
    <p:extLst>
      <p:ext uri="{BB962C8B-B14F-4D97-AF65-F5344CB8AC3E}">
        <p14:creationId xmlns:p14="http://schemas.microsoft.com/office/powerpoint/2010/main" val="3294613524"/>
      </p:ext>
    </p:extLst>
  </p:cSld>
  <p:clrMapOvr>
    <a:masterClrMapping/>
  </p:clrMapOvr>
</p:sld>
</file>

<file path=ppt/theme/theme1.xml><?xml version="1.0" encoding="utf-8"?>
<a:theme xmlns:a="http://schemas.openxmlformats.org/drawingml/2006/main" name="Slic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11693</TotalTime>
  <Words>5000</Words>
  <Application>Microsoft Office PowerPoint</Application>
  <PresentationFormat>Widescreen</PresentationFormat>
  <Paragraphs>544</Paragraphs>
  <Slides>86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Calibri</vt:lpstr>
      <vt:lpstr>Century Gothic</vt:lpstr>
      <vt:lpstr>Nunito</vt:lpstr>
      <vt:lpstr>Palatino Linotype</vt:lpstr>
      <vt:lpstr>Times New Roman</vt:lpstr>
      <vt:lpstr>Wingdings 3</vt:lpstr>
      <vt:lpstr>Slice</vt:lpstr>
      <vt:lpstr>Traumatic Brain Injury (TBI)</vt:lpstr>
      <vt:lpstr>DSM5 Diagnostic Criteria</vt:lpstr>
      <vt:lpstr>DSM5: Major Neurocognitive Disorder</vt:lpstr>
      <vt:lpstr>DSM5: Major Neurocognitive Disorder</vt:lpstr>
      <vt:lpstr>DSM5: Mild Neurocognitive Disorder</vt:lpstr>
      <vt:lpstr>DSM5: Mild Neurocognitive Disorder</vt:lpstr>
      <vt:lpstr>Major of Mild Neurocognitive Disorder Due to Traumatic Brain Injury</vt:lpstr>
      <vt:lpstr>Severity ratings for traumatic brain injury</vt:lpstr>
      <vt:lpstr>Glascow Coma Scale</vt:lpstr>
      <vt:lpstr>Glascow Coma Scale</vt:lpstr>
      <vt:lpstr>Types of Traumatic Brain Injury</vt:lpstr>
      <vt:lpstr>Prevalence of Traumatic Brain Injury (TBI)</vt:lpstr>
      <vt:lpstr>Updated cdc website information</vt:lpstr>
      <vt:lpstr>PowerPoint Presentation</vt:lpstr>
      <vt:lpstr>Prevalence of Traumatic Brain Injury</vt:lpstr>
      <vt:lpstr>Prevalence of Traumatic Brain Injury</vt:lpstr>
      <vt:lpstr>Groups at increased risk of tbi</vt:lpstr>
      <vt:lpstr>Mild TBI (mTBI)</vt:lpstr>
      <vt:lpstr>PowerPoint Presentation</vt:lpstr>
      <vt:lpstr>PowerPoint Presentation</vt:lpstr>
      <vt:lpstr>Causes of Traumatic Brain Injury</vt:lpstr>
      <vt:lpstr>PowerPoint Presentation</vt:lpstr>
      <vt:lpstr>TBI and Blast Injuries</vt:lpstr>
      <vt:lpstr>TBI and Blast Injuries</vt:lpstr>
      <vt:lpstr>Mechanics of Traumatic Brain Injury (TBI)</vt:lpstr>
      <vt:lpstr>Mechanics of TBI</vt:lpstr>
      <vt:lpstr> Biomechanics of Head Trauma  </vt:lpstr>
      <vt:lpstr>Coup-Contra Coup Injuries in Acceleration-Deceleration Accidents  </vt:lpstr>
      <vt:lpstr>Force required for brain injury</vt:lpstr>
      <vt:lpstr>Force required for brain injury</vt:lpstr>
      <vt:lpstr>Force required for brain injury</vt:lpstr>
      <vt:lpstr>Translational and Rotational Acceleration</vt:lpstr>
      <vt:lpstr>TBI Injury Mechanisms</vt:lpstr>
      <vt:lpstr>PowerPoint Presentation</vt:lpstr>
      <vt:lpstr>Neurometabolic Cascade</vt:lpstr>
      <vt:lpstr>Secondary Injury</vt:lpstr>
      <vt:lpstr>PowerPoint Presentation</vt:lpstr>
      <vt:lpstr>Concussion</vt:lpstr>
      <vt:lpstr>Clinical Wisdom: mTBI Resolves in 3 months</vt:lpstr>
      <vt:lpstr>PowerPoint Presentation</vt:lpstr>
      <vt:lpstr>Mental health consequences of Mild tbi</vt:lpstr>
      <vt:lpstr>Mental health consequences of Mild tbi</vt:lpstr>
      <vt:lpstr>Persisting symptoms from mild tbi</vt:lpstr>
      <vt:lpstr>Persisting symptoms from mild tbi</vt:lpstr>
      <vt:lpstr>Persisting symptoms from mild tbi</vt:lpstr>
      <vt:lpstr>Symptoms of Concussion</vt:lpstr>
      <vt:lpstr>Persisting symptoms from mild tbi (after Hospitalization)</vt:lpstr>
      <vt:lpstr>Mental health consequences of Mild tbi</vt:lpstr>
      <vt:lpstr>Moderate to Severe TBI</vt:lpstr>
      <vt:lpstr>Types of Severe TBI</vt:lpstr>
      <vt:lpstr>Diffuse Axonal Injury (DAI)</vt:lpstr>
      <vt:lpstr>Diffuse Axonal Injury (DAI)  </vt:lpstr>
      <vt:lpstr>Chronic Traumatic Encephalopathy (CTE) and Traumatic Encephalopathy Syndrome (TES)</vt:lpstr>
      <vt:lpstr>Chronic Traumatic Encephalopathy in Athletes: Progressive Tauopathy following Repetitive Head Injury</vt:lpstr>
      <vt:lpstr>PowerPoint Presentation</vt:lpstr>
      <vt:lpstr>Clinical presentation of chronic traumatic encephalopathy</vt:lpstr>
      <vt:lpstr>Clinical presentation of chronic traumatic encephalopathy</vt:lpstr>
      <vt:lpstr>Tau proteins and microtubules</vt:lpstr>
      <vt:lpstr>Gross Pathology of CTE</vt:lpstr>
      <vt:lpstr>PET Scanning of Brain Tau in Retired National Football League Players: Preliminary Findings </vt:lpstr>
      <vt:lpstr>National Institute of Neurological disorders and stroke Consensus Diagnostic criteria for Traumatic encephalopathy syndrome (2021)</vt:lpstr>
      <vt:lpstr>Variants of TES</vt:lpstr>
      <vt:lpstr>PowerPoint Presentation</vt:lpstr>
      <vt:lpstr>PowerPoint Presentation</vt:lpstr>
      <vt:lpstr>TBI on Death Row</vt:lpstr>
      <vt:lpstr>TBI in Prison Populations</vt:lpstr>
      <vt:lpstr>Neuropsychological Impairment and Risk Characteristics of Offenders</vt:lpstr>
      <vt:lpstr>Case Example of severe tbi</vt:lpstr>
      <vt:lpstr>Background</vt:lpstr>
      <vt:lpstr>Background</vt:lpstr>
      <vt:lpstr>Background</vt:lpstr>
      <vt:lpstr>Neuropsychological evaluation</vt:lpstr>
      <vt:lpstr>Behavioral observations</vt:lpstr>
      <vt:lpstr>Performance validity</vt:lpstr>
      <vt:lpstr>Green’s medical symptom validity test</vt:lpstr>
      <vt:lpstr>Wechsler Adult Intelligence Scale (WAIS-IV)</vt:lpstr>
      <vt:lpstr>Test of premorbid function (topf)</vt:lpstr>
      <vt:lpstr>Comparison to prior evaluation</vt:lpstr>
      <vt:lpstr>Meyers Neuropsychological Battery (MNB)</vt:lpstr>
      <vt:lpstr>Meyers Neuropsychological Battery (MNB)</vt:lpstr>
      <vt:lpstr>Meyers Neuropsychological Battery (MNB)</vt:lpstr>
      <vt:lpstr>Wechsler memory scale – iv (flexible)</vt:lpstr>
      <vt:lpstr>Visual Spatial: Cross drawing</vt:lpstr>
      <vt:lpstr>diagnoses</vt:lpstr>
      <vt:lpstr>Outcome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Traumatic Brain Injury (TBI)</dc:title>
  <dc:creator>Dale Watson</dc:creator>
  <cp:lastModifiedBy>Dale Watson</cp:lastModifiedBy>
  <cp:revision>213</cp:revision>
  <cp:lastPrinted>2016-02-05T23:27:06Z</cp:lastPrinted>
  <dcterms:created xsi:type="dcterms:W3CDTF">2016-02-04T00:49:48Z</dcterms:created>
  <dcterms:modified xsi:type="dcterms:W3CDTF">2025-02-13T22:01:26Z</dcterms:modified>
</cp:coreProperties>
</file>