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4" r:id="rId3"/>
  </p:sldMasterIdLst>
  <p:notesMasterIdLst>
    <p:notesMasterId r:id="rId129"/>
  </p:notesMasterIdLst>
  <p:sldIdLst>
    <p:sldId id="256" r:id="rId4"/>
    <p:sldId id="786" r:id="rId5"/>
    <p:sldId id="787" r:id="rId6"/>
    <p:sldId id="685" r:id="rId7"/>
    <p:sldId id="752" r:id="rId8"/>
    <p:sldId id="774" r:id="rId9"/>
    <p:sldId id="775" r:id="rId10"/>
    <p:sldId id="776" r:id="rId11"/>
    <p:sldId id="813" r:id="rId12"/>
    <p:sldId id="821" r:id="rId13"/>
    <p:sldId id="731" r:id="rId14"/>
    <p:sldId id="777" r:id="rId15"/>
    <p:sldId id="828" r:id="rId16"/>
    <p:sldId id="829" r:id="rId17"/>
    <p:sldId id="860" r:id="rId18"/>
    <p:sldId id="836" r:id="rId19"/>
    <p:sldId id="827" r:id="rId20"/>
    <p:sldId id="823" r:id="rId21"/>
    <p:sldId id="824" r:id="rId22"/>
    <p:sldId id="673" r:id="rId23"/>
    <p:sldId id="814" r:id="rId24"/>
    <p:sldId id="831" r:id="rId25"/>
    <p:sldId id="413" r:id="rId26"/>
    <p:sldId id="825" r:id="rId27"/>
    <p:sldId id="677" r:id="rId28"/>
    <p:sldId id="680" r:id="rId29"/>
    <p:sldId id="681" r:id="rId30"/>
    <p:sldId id="682" r:id="rId31"/>
    <p:sldId id="683" r:id="rId32"/>
    <p:sldId id="801" r:id="rId33"/>
    <p:sldId id="679" r:id="rId34"/>
    <p:sldId id="780" r:id="rId35"/>
    <p:sldId id="740" r:id="rId36"/>
    <p:sldId id="678" r:id="rId37"/>
    <p:sldId id="800" r:id="rId38"/>
    <p:sldId id="826" r:id="rId39"/>
    <p:sldId id="684" r:id="rId40"/>
    <p:sldId id="834" r:id="rId41"/>
    <p:sldId id="779" r:id="rId42"/>
    <p:sldId id="757" r:id="rId43"/>
    <p:sldId id="843" r:id="rId44"/>
    <p:sldId id="756" r:id="rId45"/>
    <p:sldId id="758" r:id="rId46"/>
    <p:sldId id="818" r:id="rId47"/>
    <p:sldId id="817" r:id="rId48"/>
    <p:sldId id="820" r:id="rId49"/>
    <p:sldId id="815" r:id="rId50"/>
    <p:sldId id="816" r:id="rId51"/>
    <p:sldId id="837" r:id="rId52"/>
    <p:sldId id="810" r:id="rId53"/>
    <p:sldId id="838" r:id="rId54"/>
    <p:sldId id="839" r:id="rId55"/>
    <p:sldId id="840" r:id="rId56"/>
    <p:sldId id="841" r:id="rId57"/>
    <p:sldId id="842" r:id="rId58"/>
    <p:sldId id="859" r:id="rId59"/>
    <p:sldId id="851" r:id="rId60"/>
    <p:sldId id="380" r:id="rId61"/>
    <p:sldId id="858" r:id="rId62"/>
    <p:sldId id="750" r:id="rId63"/>
    <p:sldId id="751" r:id="rId64"/>
    <p:sldId id="809" r:id="rId65"/>
    <p:sldId id="808" r:id="rId66"/>
    <p:sldId id="806" r:id="rId67"/>
    <p:sldId id="805" r:id="rId68"/>
    <p:sldId id="807" r:id="rId69"/>
    <p:sldId id="804" r:id="rId70"/>
    <p:sldId id="811" r:id="rId71"/>
    <p:sldId id="812" r:id="rId72"/>
    <p:sldId id="710" r:id="rId73"/>
    <p:sldId id="711" r:id="rId74"/>
    <p:sldId id="712" r:id="rId75"/>
    <p:sldId id="844" r:id="rId76"/>
    <p:sldId id="847" r:id="rId77"/>
    <p:sldId id="848" r:id="rId78"/>
    <p:sldId id="674" r:id="rId79"/>
    <p:sldId id="693" r:id="rId80"/>
    <p:sldId id="696" r:id="rId81"/>
    <p:sldId id="695" r:id="rId82"/>
    <p:sldId id="699" r:id="rId83"/>
    <p:sldId id="706" r:id="rId84"/>
    <p:sldId id="802" r:id="rId85"/>
    <p:sldId id="849" r:id="rId86"/>
    <p:sldId id="854" r:id="rId87"/>
    <p:sldId id="852" r:id="rId88"/>
    <p:sldId id="739" r:id="rId89"/>
    <p:sldId id="720" r:id="rId90"/>
    <p:sldId id="453" r:id="rId91"/>
    <p:sldId id="392" r:id="rId92"/>
    <p:sldId id="393" r:id="rId93"/>
    <p:sldId id="452" r:id="rId94"/>
    <p:sldId id="455" r:id="rId95"/>
    <p:sldId id="794" r:id="rId96"/>
    <p:sldId id="861" r:id="rId97"/>
    <p:sldId id="798" r:id="rId98"/>
    <p:sldId id="795" r:id="rId99"/>
    <p:sldId id="862" r:id="rId100"/>
    <p:sldId id="796" r:id="rId101"/>
    <p:sldId id="863" r:id="rId102"/>
    <p:sldId id="797" r:id="rId103"/>
    <p:sldId id="865" r:id="rId104"/>
    <p:sldId id="866" r:id="rId105"/>
    <p:sldId id="867" r:id="rId106"/>
    <p:sldId id="870" r:id="rId107"/>
    <p:sldId id="880" r:id="rId108"/>
    <p:sldId id="898" r:id="rId109"/>
    <p:sldId id="886" r:id="rId110"/>
    <p:sldId id="887" r:id="rId111"/>
    <p:sldId id="889" r:id="rId112"/>
    <p:sldId id="462" r:id="rId113"/>
    <p:sldId id="894" r:id="rId114"/>
    <p:sldId id="895" r:id="rId115"/>
    <p:sldId id="896" r:id="rId116"/>
    <p:sldId id="881" r:id="rId117"/>
    <p:sldId id="882" r:id="rId118"/>
    <p:sldId id="897" r:id="rId119"/>
    <p:sldId id="871" r:id="rId120"/>
    <p:sldId id="872" r:id="rId121"/>
    <p:sldId id="873" r:id="rId122"/>
    <p:sldId id="875" r:id="rId123"/>
    <p:sldId id="876" r:id="rId124"/>
    <p:sldId id="877" r:id="rId125"/>
    <p:sldId id="878" r:id="rId126"/>
    <p:sldId id="879" r:id="rId127"/>
    <p:sldId id="771" r:id="rId128"/>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snapToGrid="0" showGuides="1">
      <p:cViewPr varScale="1">
        <p:scale>
          <a:sx n="103" d="100"/>
          <a:sy n="103" d="100"/>
        </p:scale>
        <p:origin x="1152" y="3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5C821-F3F6-4F17-964A-67F072597E85}"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7FD5D5BF-A405-4CB9-8F2E-B7A55FC2C816}">
      <dgm:prSet/>
      <dgm:spPr/>
      <dgm:t>
        <a:bodyPr/>
        <a:lstStyle/>
        <a:p>
          <a:r>
            <a:rPr lang="en-US" dirty="0"/>
            <a:t>Intelligence is like gravity – you can’t touch it, but you know its there.</a:t>
          </a:r>
        </a:p>
      </dgm:t>
    </dgm:pt>
    <dgm:pt modelId="{C154A79D-5974-4DC1-A019-30F29731C259}" type="parTrans" cxnId="{1E274C61-F7F5-4C41-8D44-19EBA9F7ED88}">
      <dgm:prSet/>
      <dgm:spPr/>
      <dgm:t>
        <a:bodyPr/>
        <a:lstStyle/>
        <a:p>
          <a:endParaRPr lang="en-US"/>
        </a:p>
      </dgm:t>
    </dgm:pt>
    <dgm:pt modelId="{A1B8ACF8-5E94-44FB-A2C6-7AAF7C738071}" type="sibTrans" cxnId="{1E274C61-F7F5-4C41-8D44-19EBA9F7ED88}">
      <dgm:prSet/>
      <dgm:spPr/>
      <dgm:t>
        <a:bodyPr/>
        <a:lstStyle/>
        <a:p>
          <a:endParaRPr lang="en-US"/>
        </a:p>
      </dgm:t>
    </dgm:pt>
    <dgm:pt modelId="{7291F26B-1023-4966-B67F-E3F84257AF6D}">
      <dgm:prSet/>
      <dgm:spPr/>
      <dgm:t>
        <a:bodyPr/>
        <a:lstStyle/>
        <a:p>
          <a:r>
            <a:rPr lang="en-US" dirty="0"/>
            <a:t>An IQ score is a proxy for the latent construct of </a:t>
          </a:r>
          <a:r>
            <a:rPr lang="en-US" i="1" dirty="0"/>
            <a:t>g</a:t>
          </a:r>
          <a:endParaRPr lang="en-US" i="0" dirty="0"/>
        </a:p>
      </dgm:t>
    </dgm:pt>
    <dgm:pt modelId="{47DA548D-0959-4C16-892D-54B4499E10BC}" type="parTrans" cxnId="{6A96E0E3-E501-415D-ADFF-34C24A950AA2}">
      <dgm:prSet/>
      <dgm:spPr/>
      <dgm:t>
        <a:bodyPr/>
        <a:lstStyle/>
        <a:p>
          <a:endParaRPr lang="en-US"/>
        </a:p>
      </dgm:t>
    </dgm:pt>
    <dgm:pt modelId="{3B26B917-DBC4-4D0E-BD5F-54B1F38880FC}" type="sibTrans" cxnId="{6A96E0E3-E501-415D-ADFF-34C24A950AA2}">
      <dgm:prSet/>
      <dgm:spPr/>
      <dgm:t>
        <a:bodyPr/>
        <a:lstStyle/>
        <a:p>
          <a:endParaRPr lang="en-US"/>
        </a:p>
      </dgm:t>
    </dgm:pt>
    <dgm:pt modelId="{E3FD0F9D-C0BF-4A16-ABCE-30FFFF9997ED}" type="pres">
      <dgm:prSet presAssocID="{B3E5C821-F3F6-4F17-964A-67F072597E85}" presName="hierChild1" presStyleCnt="0">
        <dgm:presLayoutVars>
          <dgm:chPref val="1"/>
          <dgm:dir/>
          <dgm:animOne val="branch"/>
          <dgm:animLvl val="lvl"/>
          <dgm:resizeHandles/>
        </dgm:presLayoutVars>
      </dgm:prSet>
      <dgm:spPr/>
    </dgm:pt>
    <dgm:pt modelId="{9FCB3462-6714-427B-B1EC-48E100BA5EC0}" type="pres">
      <dgm:prSet presAssocID="{7FD5D5BF-A405-4CB9-8F2E-B7A55FC2C816}" presName="hierRoot1" presStyleCnt="0"/>
      <dgm:spPr/>
    </dgm:pt>
    <dgm:pt modelId="{70141614-4F9A-465F-AD94-276D2BD33A2B}" type="pres">
      <dgm:prSet presAssocID="{7FD5D5BF-A405-4CB9-8F2E-B7A55FC2C816}" presName="composite" presStyleCnt="0"/>
      <dgm:spPr/>
    </dgm:pt>
    <dgm:pt modelId="{D28533EE-4129-4C55-B766-103F08A2A466}" type="pres">
      <dgm:prSet presAssocID="{7FD5D5BF-A405-4CB9-8F2E-B7A55FC2C816}" presName="background" presStyleLbl="node0" presStyleIdx="0" presStyleCnt="2"/>
      <dgm:spPr/>
    </dgm:pt>
    <dgm:pt modelId="{688413FA-A466-43B1-969F-0A28CE7313AE}" type="pres">
      <dgm:prSet presAssocID="{7FD5D5BF-A405-4CB9-8F2E-B7A55FC2C816}" presName="text" presStyleLbl="fgAcc0" presStyleIdx="0" presStyleCnt="2">
        <dgm:presLayoutVars>
          <dgm:chPref val="3"/>
        </dgm:presLayoutVars>
      </dgm:prSet>
      <dgm:spPr/>
    </dgm:pt>
    <dgm:pt modelId="{6EA06FE8-AEAD-4121-8E2B-36B7FEFEA41D}" type="pres">
      <dgm:prSet presAssocID="{7FD5D5BF-A405-4CB9-8F2E-B7A55FC2C816}" presName="hierChild2" presStyleCnt="0"/>
      <dgm:spPr/>
    </dgm:pt>
    <dgm:pt modelId="{015D06EE-8828-4725-8C96-FD38F2A13AF0}" type="pres">
      <dgm:prSet presAssocID="{7291F26B-1023-4966-B67F-E3F84257AF6D}" presName="hierRoot1" presStyleCnt="0"/>
      <dgm:spPr/>
    </dgm:pt>
    <dgm:pt modelId="{47821242-2CB0-4B45-991E-ECE2A7A7ED8A}" type="pres">
      <dgm:prSet presAssocID="{7291F26B-1023-4966-B67F-E3F84257AF6D}" presName="composite" presStyleCnt="0"/>
      <dgm:spPr/>
    </dgm:pt>
    <dgm:pt modelId="{9EA9E897-D1DB-459B-8E8D-67F5CB2824FB}" type="pres">
      <dgm:prSet presAssocID="{7291F26B-1023-4966-B67F-E3F84257AF6D}" presName="background" presStyleLbl="node0" presStyleIdx="1" presStyleCnt="2"/>
      <dgm:spPr/>
    </dgm:pt>
    <dgm:pt modelId="{04787A48-0836-4183-B942-8726DC4EF41F}" type="pres">
      <dgm:prSet presAssocID="{7291F26B-1023-4966-B67F-E3F84257AF6D}" presName="text" presStyleLbl="fgAcc0" presStyleIdx="1" presStyleCnt="2">
        <dgm:presLayoutVars>
          <dgm:chPref val="3"/>
        </dgm:presLayoutVars>
      </dgm:prSet>
      <dgm:spPr/>
    </dgm:pt>
    <dgm:pt modelId="{F4404431-86B1-45C3-A23F-E1A353D3DCE8}" type="pres">
      <dgm:prSet presAssocID="{7291F26B-1023-4966-B67F-E3F84257AF6D}" presName="hierChild2" presStyleCnt="0"/>
      <dgm:spPr/>
    </dgm:pt>
  </dgm:ptLst>
  <dgm:cxnLst>
    <dgm:cxn modelId="{1E274C61-F7F5-4C41-8D44-19EBA9F7ED88}" srcId="{B3E5C821-F3F6-4F17-964A-67F072597E85}" destId="{7FD5D5BF-A405-4CB9-8F2E-B7A55FC2C816}" srcOrd="0" destOrd="0" parTransId="{C154A79D-5974-4DC1-A019-30F29731C259}" sibTransId="{A1B8ACF8-5E94-44FB-A2C6-7AAF7C738071}"/>
    <dgm:cxn modelId="{E456869D-844C-48F4-833B-3B8AF58DFA0A}" type="presOf" srcId="{B3E5C821-F3F6-4F17-964A-67F072597E85}" destId="{E3FD0F9D-C0BF-4A16-ABCE-30FFFF9997ED}" srcOrd="0" destOrd="0" presId="urn:microsoft.com/office/officeart/2005/8/layout/hierarchy1"/>
    <dgm:cxn modelId="{7CA86AB4-F05B-4C8F-9A3F-8C136BF3030B}" type="presOf" srcId="{7FD5D5BF-A405-4CB9-8F2E-B7A55FC2C816}" destId="{688413FA-A466-43B1-969F-0A28CE7313AE}" srcOrd="0" destOrd="0" presId="urn:microsoft.com/office/officeart/2005/8/layout/hierarchy1"/>
    <dgm:cxn modelId="{6A96E0E3-E501-415D-ADFF-34C24A950AA2}" srcId="{B3E5C821-F3F6-4F17-964A-67F072597E85}" destId="{7291F26B-1023-4966-B67F-E3F84257AF6D}" srcOrd="1" destOrd="0" parTransId="{47DA548D-0959-4C16-892D-54B4499E10BC}" sibTransId="{3B26B917-DBC4-4D0E-BD5F-54B1F38880FC}"/>
    <dgm:cxn modelId="{61EAC8E6-F863-4749-9A06-1D8C51A85DF2}" type="presOf" srcId="{7291F26B-1023-4966-B67F-E3F84257AF6D}" destId="{04787A48-0836-4183-B942-8726DC4EF41F}" srcOrd="0" destOrd="0" presId="urn:microsoft.com/office/officeart/2005/8/layout/hierarchy1"/>
    <dgm:cxn modelId="{5A40539C-F625-4C2E-915A-EEAFCFF78E16}" type="presParOf" srcId="{E3FD0F9D-C0BF-4A16-ABCE-30FFFF9997ED}" destId="{9FCB3462-6714-427B-B1EC-48E100BA5EC0}" srcOrd="0" destOrd="0" presId="urn:microsoft.com/office/officeart/2005/8/layout/hierarchy1"/>
    <dgm:cxn modelId="{CEA1F22B-E749-4EB9-B67A-4DE01547C02A}" type="presParOf" srcId="{9FCB3462-6714-427B-B1EC-48E100BA5EC0}" destId="{70141614-4F9A-465F-AD94-276D2BD33A2B}" srcOrd="0" destOrd="0" presId="urn:microsoft.com/office/officeart/2005/8/layout/hierarchy1"/>
    <dgm:cxn modelId="{08151BBF-37BF-4BD3-86B8-38431C76267D}" type="presParOf" srcId="{70141614-4F9A-465F-AD94-276D2BD33A2B}" destId="{D28533EE-4129-4C55-B766-103F08A2A466}" srcOrd="0" destOrd="0" presId="urn:microsoft.com/office/officeart/2005/8/layout/hierarchy1"/>
    <dgm:cxn modelId="{78C3C874-4564-43EB-B172-553554259322}" type="presParOf" srcId="{70141614-4F9A-465F-AD94-276D2BD33A2B}" destId="{688413FA-A466-43B1-969F-0A28CE7313AE}" srcOrd="1" destOrd="0" presId="urn:microsoft.com/office/officeart/2005/8/layout/hierarchy1"/>
    <dgm:cxn modelId="{5E30C535-212D-4FDA-A2D2-76B0025D3249}" type="presParOf" srcId="{9FCB3462-6714-427B-B1EC-48E100BA5EC0}" destId="{6EA06FE8-AEAD-4121-8E2B-36B7FEFEA41D}" srcOrd="1" destOrd="0" presId="urn:microsoft.com/office/officeart/2005/8/layout/hierarchy1"/>
    <dgm:cxn modelId="{CD5707FA-D02D-4EFB-9277-CBFC0AB8F5C1}" type="presParOf" srcId="{E3FD0F9D-C0BF-4A16-ABCE-30FFFF9997ED}" destId="{015D06EE-8828-4725-8C96-FD38F2A13AF0}" srcOrd="1" destOrd="0" presId="urn:microsoft.com/office/officeart/2005/8/layout/hierarchy1"/>
    <dgm:cxn modelId="{6583A792-CE9F-4E24-B4E2-4804DE564F9B}" type="presParOf" srcId="{015D06EE-8828-4725-8C96-FD38F2A13AF0}" destId="{47821242-2CB0-4B45-991E-ECE2A7A7ED8A}" srcOrd="0" destOrd="0" presId="urn:microsoft.com/office/officeart/2005/8/layout/hierarchy1"/>
    <dgm:cxn modelId="{B50047D4-C2DB-41FE-A3E4-644A5CD523CB}" type="presParOf" srcId="{47821242-2CB0-4B45-991E-ECE2A7A7ED8A}" destId="{9EA9E897-D1DB-459B-8E8D-67F5CB2824FB}" srcOrd="0" destOrd="0" presId="urn:microsoft.com/office/officeart/2005/8/layout/hierarchy1"/>
    <dgm:cxn modelId="{29980E41-DC23-4F70-9BD1-183AF4703204}" type="presParOf" srcId="{47821242-2CB0-4B45-991E-ECE2A7A7ED8A}" destId="{04787A48-0836-4183-B942-8726DC4EF41F}" srcOrd="1" destOrd="0" presId="urn:microsoft.com/office/officeart/2005/8/layout/hierarchy1"/>
    <dgm:cxn modelId="{AD9B9013-114B-4437-A29E-7C19528E4A4F}" type="presParOf" srcId="{015D06EE-8828-4725-8C96-FD38F2A13AF0}" destId="{F4404431-86B1-45C3-A23F-E1A353D3DCE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964DD5-5D68-4E8D-92F9-A14CB0C073BF}"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1B5D2421-BD85-4BF8-9991-97452CF5B57A}">
      <dgm:prSet/>
      <dgm:spPr/>
      <dgm:t>
        <a:bodyPr/>
        <a:lstStyle/>
        <a:p>
          <a:r>
            <a:rPr lang="en-US" i="1" dirty="0"/>
            <a:t>g</a:t>
          </a:r>
          <a:r>
            <a:rPr lang="en-US" dirty="0"/>
            <a:t>  represents the general factor of intelligence</a:t>
          </a:r>
        </a:p>
      </dgm:t>
    </dgm:pt>
    <dgm:pt modelId="{E18D6462-6B01-47CF-8588-42D513630EDA}" type="parTrans" cxnId="{947E34F6-7F55-4C74-A3D5-D058AAD16EF9}">
      <dgm:prSet/>
      <dgm:spPr/>
      <dgm:t>
        <a:bodyPr/>
        <a:lstStyle/>
        <a:p>
          <a:endParaRPr lang="en-US"/>
        </a:p>
      </dgm:t>
    </dgm:pt>
    <dgm:pt modelId="{F6A4B0FE-CAAA-4E19-A000-1E3C8E721CC5}" type="sibTrans" cxnId="{947E34F6-7F55-4C74-A3D5-D058AAD16EF9}">
      <dgm:prSet/>
      <dgm:spPr/>
      <dgm:t>
        <a:bodyPr/>
        <a:lstStyle/>
        <a:p>
          <a:endParaRPr lang="en-US"/>
        </a:p>
      </dgm:t>
    </dgm:pt>
    <dgm:pt modelId="{6C8B6E03-F9F0-44E6-BEE7-77986C825B59}">
      <dgm:prSet/>
      <dgm:spPr/>
      <dgm:t>
        <a:bodyPr/>
        <a:lstStyle/>
        <a:p>
          <a:r>
            <a:rPr lang="en-US"/>
            <a:t>“A rising tide floats all boats.”</a:t>
          </a:r>
        </a:p>
      </dgm:t>
    </dgm:pt>
    <dgm:pt modelId="{84A926A9-F7D9-4A7A-80FA-240F71923122}" type="parTrans" cxnId="{CA48EA75-9508-4846-976F-461EC0C6B5AA}">
      <dgm:prSet/>
      <dgm:spPr/>
      <dgm:t>
        <a:bodyPr/>
        <a:lstStyle/>
        <a:p>
          <a:endParaRPr lang="en-US"/>
        </a:p>
      </dgm:t>
    </dgm:pt>
    <dgm:pt modelId="{FBA5862E-C664-4E30-9C5D-BE3F4BB759DA}" type="sibTrans" cxnId="{CA48EA75-9508-4846-976F-461EC0C6B5AA}">
      <dgm:prSet/>
      <dgm:spPr/>
      <dgm:t>
        <a:bodyPr/>
        <a:lstStyle/>
        <a:p>
          <a:endParaRPr lang="en-US"/>
        </a:p>
      </dgm:t>
    </dgm:pt>
    <dgm:pt modelId="{839388C6-8FA2-46B2-AD61-9CEE578A73F0}">
      <dgm:prSet/>
      <dgm:spPr/>
      <dgm:t>
        <a:bodyPr/>
        <a:lstStyle/>
        <a:p>
          <a:r>
            <a:rPr lang="en-US" dirty="0"/>
            <a:t>Represents all the variability shared amongst broad cognitive abilities.</a:t>
          </a:r>
        </a:p>
      </dgm:t>
    </dgm:pt>
    <dgm:pt modelId="{CC080D3D-4D05-46F6-A6E0-6EA385FFB1F6}" type="parTrans" cxnId="{6AEAEA1F-BD38-4B1D-B1F0-64C1310169A7}">
      <dgm:prSet/>
      <dgm:spPr/>
      <dgm:t>
        <a:bodyPr/>
        <a:lstStyle/>
        <a:p>
          <a:endParaRPr lang="en-US"/>
        </a:p>
      </dgm:t>
    </dgm:pt>
    <dgm:pt modelId="{A9E5DDEE-45EC-4D94-90D9-BA072EF1B3FA}" type="sibTrans" cxnId="{6AEAEA1F-BD38-4B1D-B1F0-64C1310169A7}">
      <dgm:prSet/>
      <dgm:spPr/>
      <dgm:t>
        <a:bodyPr/>
        <a:lstStyle/>
        <a:p>
          <a:endParaRPr lang="en-US"/>
        </a:p>
      </dgm:t>
    </dgm:pt>
    <dgm:pt modelId="{BF00702D-CB4C-4921-B9B8-878A75D5D5B4}" type="pres">
      <dgm:prSet presAssocID="{67964DD5-5D68-4E8D-92F9-A14CB0C073BF}" presName="hierChild1" presStyleCnt="0">
        <dgm:presLayoutVars>
          <dgm:chPref val="1"/>
          <dgm:dir/>
          <dgm:animOne val="branch"/>
          <dgm:animLvl val="lvl"/>
          <dgm:resizeHandles/>
        </dgm:presLayoutVars>
      </dgm:prSet>
      <dgm:spPr/>
    </dgm:pt>
    <dgm:pt modelId="{9D0F0C62-260A-44C1-9E65-4355E00E609D}" type="pres">
      <dgm:prSet presAssocID="{1B5D2421-BD85-4BF8-9991-97452CF5B57A}" presName="hierRoot1" presStyleCnt="0"/>
      <dgm:spPr/>
    </dgm:pt>
    <dgm:pt modelId="{6A51514A-D710-4C22-B2B9-3FA799412BD9}" type="pres">
      <dgm:prSet presAssocID="{1B5D2421-BD85-4BF8-9991-97452CF5B57A}" presName="composite" presStyleCnt="0"/>
      <dgm:spPr/>
    </dgm:pt>
    <dgm:pt modelId="{216A2D8B-86AE-478A-BD56-F3984AB4EEB8}" type="pres">
      <dgm:prSet presAssocID="{1B5D2421-BD85-4BF8-9991-97452CF5B57A}" presName="background" presStyleLbl="node0" presStyleIdx="0" presStyleCnt="3"/>
      <dgm:spPr/>
    </dgm:pt>
    <dgm:pt modelId="{514904D9-6FA7-47D0-AC4D-279E665B04E0}" type="pres">
      <dgm:prSet presAssocID="{1B5D2421-BD85-4BF8-9991-97452CF5B57A}" presName="text" presStyleLbl="fgAcc0" presStyleIdx="0" presStyleCnt="3">
        <dgm:presLayoutVars>
          <dgm:chPref val="3"/>
        </dgm:presLayoutVars>
      </dgm:prSet>
      <dgm:spPr/>
    </dgm:pt>
    <dgm:pt modelId="{65CBA243-560F-40C4-8D12-A4BE95F59B2D}" type="pres">
      <dgm:prSet presAssocID="{1B5D2421-BD85-4BF8-9991-97452CF5B57A}" presName="hierChild2" presStyleCnt="0"/>
      <dgm:spPr/>
    </dgm:pt>
    <dgm:pt modelId="{D357922C-287F-4B68-A83C-CCA73590DD84}" type="pres">
      <dgm:prSet presAssocID="{6C8B6E03-F9F0-44E6-BEE7-77986C825B59}" presName="hierRoot1" presStyleCnt="0"/>
      <dgm:spPr/>
    </dgm:pt>
    <dgm:pt modelId="{F375DAD7-5A4C-4DE8-AA3A-6D343C9E73F2}" type="pres">
      <dgm:prSet presAssocID="{6C8B6E03-F9F0-44E6-BEE7-77986C825B59}" presName="composite" presStyleCnt="0"/>
      <dgm:spPr/>
    </dgm:pt>
    <dgm:pt modelId="{8319D3B2-9CB1-4076-AA3D-7CE364FF9538}" type="pres">
      <dgm:prSet presAssocID="{6C8B6E03-F9F0-44E6-BEE7-77986C825B59}" presName="background" presStyleLbl="node0" presStyleIdx="1" presStyleCnt="3"/>
      <dgm:spPr/>
    </dgm:pt>
    <dgm:pt modelId="{618A1F23-F341-4CD5-8CD5-989332380C93}" type="pres">
      <dgm:prSet presAssocID="{6C8B6E03-F9F0-44E6-BEE7-77986C825B59}" presName="text" presStyleLbl="fgAcc0" presStyleIdx="1" presStyleCnt="3">
        <dgm:presLayoutVars>
          <dgm:chPref val="3"/>
        </dgm:presLayoutVars>
      </dgm:prSet>
      <dgm:spPr/>
    </dgm:pt>
    <dgm:pt modelId="{18C2AC8B-BA9C-4705-9A0D-2CA0B917D9CF}" type="pres">
      <dgm:prSet presAssocID="{6C8B6E03-F9F0-44E6-BEE7-77986C825B59}" presName="hierChild2" presStyleCnt="0"/>
      <dgm:spPr/>
    </dgm:pt>
    <dgm:pt modelId="{E6851990-7D8F-4749-88C3-7E3669E6A673}" type="pres">
      <dgm:prSet presAssocID="{839388C6-8FA2-46B2-AD61-9CEE578A73F0}" presName="hierRoot1" presStyleCnt="0"/>
      <dgm:spPr/>
    </dgm:pt>
    <dgm:pt modelId="{19382DF2-80EA-40F6-8C4E-985F17740EB2}" type="pres">
      <dgm:prSet presAssocID="{839388C6-8FA2-46B2-AD61-9CEE578A73F0}" presName="composite" presStyleCnt="0"/>
      <dgm:spPr/>
    </dgm:pt>
    <dgm:pt modelId="{248245C6-1E59-495B-9A13-6832AB933895}" type="pres">
      <dgm:prSet presAssocID="{839388C6-8FA2-46B2-AD61-9CEE578A73F0}" presName="background" presStyleLbl="node0" presStyleIdx="2" presStyleCnt="3"/>
      <dgm:spPr/>
    </dgm:pt>
    <dgm:pt modelId="{0C594F19-C32A-4921-8032-E5E00EAD5781}" type="pres">
      <dgm:prSet presAssocID="{839388C6-8FA2-46B2-AD61-9CEE578A73F0}" presName="text" presStyleLbl="fgAcc0" presStyleIdx="2" presStyleCnt="3">
        <dgm:presLayoutVars>
          <dgm:chPref val="3"/>
        </dgm:presLayoutVars>
      </dgm:prSet>
      <dgm:spPr/>
    </dgm:pt>
    <dgm:pt modelId="{1B9A461B-84C6-46E0-8203-6ADA78DEFC18}" type="pres">
      <dgm:prSet presAssocID="{839388C6-8FA2-46B2-AD61-9CEE578A73F0}" presName="hierChild2" presStyleCnt="0"/>
      <dgm:spPr/>
    </dgm:pt>
  </dgm:ptLst>
  <dgm:cxnLst>
    <dgm:cxn modelId="{6AEAEA1F-BD38-4B1D-B1F0-64C1310169A7}" srcId="{67964DD5-5D68-4E8D-92F9-A14CB0C073BF}" destId="{839388C6-8FA2-46B2-AD61-9CEE578A73F0}" srcOrd="2" destOrd="0" parTransId="{CC080D3D-4D05-46F6-A6E0-6EA385FFB1F6}" sibTransId="{A9E5DDEE-45EC-4D94-90D9-BA072EF1B3FA}"/>
    <dgm:cxn modelId="{C4B8C531-F1EB-4F7D-8AFE-2C6AA382CED8}" type="presOf" srcId="{839388C6-8FA2-46B2-AD61-9CEE578A73F0}" destId="{0C594F19-C32A-4921-8032-E5E00EAD5781}" srcOrd="0" destOrd="0" presId="urn:microsoft.com/office/officeart/2005/8/layout/hierarchy1"/>
    <dgm:cxn modelId="{80DC985D-B186-42FE-BA60-6C96F39F08FB}" type="presOf" srcId="{1B5D2421-BD85-4BF8-9991-97452CF5B57A}" destId="{514904D9-6FA7-47D0-AC4D-279E665B04E0}" srcOrd="0" destOrd="0" presId="urn:microsoft.com/office/officeart/2005/8/layout/hierarchy1"/>
    <dgm:cxn modelId="{CA48EA75-9508-4846-976F-461EC0C6B5AA}" srcId="{67964DD5-5D68-4E8D-92F9-A14CB0C073BF}" destId="{6C8B6E03-F9F0-44E6-BEE7-77986C825B59}" srcOrd="1" destOrd="0" parTransId="{84A926A9-F7D9-4A7A-80FA-240F71923122}" sibTransId="{FBA5862E-C664-4E30-9C5D-BE3F4BB759DA}"/>
    <dgm:cxn modelId="{670A46E4-2EBD-4D05-88D4-1A21FC37BEC8}" type="presOf" srcId="{6C8B6E03-F9F0-44E6-BEE7-77986C825B59}" destId="{618A1F23-F341-4CD5-8CD5-989332380C93}" srcOrd="0" destOrd="0" presId="urn:microsoft.com/office/officeart/2005/8/layout/hierarchy1"/>
    <dgm:cxn modelId="{947E34F6-7F55-4C74-A3D5-D058AAD16EF9}" srcId="{67964DD5-5D68-4E8D-92F9-A14CB0C073BF}" destId="{1B5D2421-BD85-4BF8-9991-97452CF5B57A}" srcOrd="0" destOrd="0" parTransId="{E18D6462-6B01-47CF-8588-42D513630EDA}" sibTransId="{F6A4B0FE-CAAA-4E19-A000-1E3C8E721CC5}"/>
    <dgm:cxn modelId="{F387BBFF-9B00-4CD2-9917-AC88DDEF7693}" type="presOf" srcId="{67964DD5-5D68-4E8D-92F9-A14CB0C073BF}" destId="{BF00702D-CB4C-4921-B9B8-878A75D5D5B4}" srcOrd="0" destOrd="0" presId="urn:microsoft.com/office/officeart/2005/8/layout/hierarchy1"/>
    <dgm:cxn modelId="{31237D09-9C97-4CED-B9F8-DF2EC10AF05E}" type="presParOf" srcId="{BF00702D-CB4C-4921-B9B8-878A75D5D5B4}" destId="{9D0F0C62-260A-44C1-9E65-4355E00E609D}" srcOrd="0" destOrd="0" presId="urn:microsoft.com/office/officeart/2005/8/layout/hierarchy1"/>
    <dgm:cxn modelId="{238784D2-F72B-40DA-A07A-BE6BF73F0E31}" type="presParOf" srcId="{9D0F0C62-260A-44C1-9E65-4355E00E609D}" destId="{6A51514A-D710-4C22-B2B9-3FA799412BD9}" srcOrd="0" destOrd="0" presId="urn:microsoft.com/office/officeart/2005/8/layout/hierarchy1"/>
    <dgm:cxn modelId="{399468A5-F1A8-4CEF-8C69-0899AA89FE08}" type="presParOf" srcId="{6A51514A-D710-4C22-B2B9-3FA799412BD9}" destId="{216A2D8B-86AE-478A-BD56-F3984AB4EEB8}" srcOrd="0" destOrd="0" presId="urn:microsoft.com/office/officeart/2005/8/layout/hierarchy1"/>
    <dgm:cxn modelId="{777307AB-45AE-4B09-AE68-51C96E0042AE}" type="presParOf" srcId="{6A51514A-D710-4C22-B2B9-3FA799412BD9}" destId="{514904D9-6FA7-47D0-AC4D-279E665B04E0}" srcOrd="1" destOrd="0" presId="urn:microsoft.com/office/officeart/2005/8/layout/hierarchy1"/>
    <dgm:cxn modelId="{300333EE-6F7D-41E0-AF91-9F452B19E22F}" type="presParOf" srcId="{9D0F0C62-260A-44C1-9E65-4355E00E609D}" destId="{65CBA243-560F-40C4-8D12-A4BE95F59B2D}" srcOrd="1" destOrd="0" presId="urn:microsoft.com/office/officeart/2005/8/layout/hierarchy1"/>
    <dgm:cxn modelId="{A775EF7C-FD28-4FB5-85F7-D3C70BD31E3C}" type="presParOf" srcId="{BF00702D-CB4C-4921-B9B8-878A75D5D5B4}" destId="{D357922C-287F-4B68-A83C-CCA73590DD84}" srcOrd="1" destOrd="0" presId="urn:microsoft.com/office/officeart/2005/8/layout/hierarchy1"/>
    <dgm:cxn modelId="{87FD72AB-5BDF-4989-803E-00423922F8E0}" type="presParOf" srcId="{D357922C-287F-4B68-A83C-CCA73590DD84}" destId="{F375DAD7-5A4C-4DE8-AA3A-6D343C9E73F2}" srcOrd="0" destOrd="0" presId="urn:microsoft.com/office/officeart/2005/8/layout/hierarchy1"/>
    <dgm:cxn modelId="{13C124B1-C6B9-4090-B2E9-5EB31C89CEE6}" type="presParOf" srcId="{F375DAD7-5A4C-4DE8-AA3A-6D343C9E73F2}" destId="{8319D3B2-9CB1-4076-AA3D-7CE364FF9538}" srcOrd="0" destOrd="0" presId="urn:microsoft.com/office/officeart/2005/8/layout/hierarchy1"/>
    <dgm:cxn modelId="{7C8759AB-4328-4C97-BC98-92E3ACF88F9A}" type="presParOf" srcId="{F375DAD7-5A4C-4DE8-AA3A-6D343C9E73F2}" destId="{618A1F23-F341-4CD5-8CD5-989332380C93}" srcOrd="1" destOrd="0" presId="urn:microsoft.com/office/officeart/2005/8/layout/hierarchy1"/>
    <dgm:cxn modelId="{531E6AA1-BA97-42BD-A6BF-89DF64322E1C}" type="presParOf" srcId="{D357922C-287F-4B68-A83C-CCA73590DD84}" destId="{18C2AC8B-BA9C-4705-9A0D-2CA0B917D9CF}" srcOrd="1" destOrd="0" presId="urn:microsoft.com/office/officeart/2005/8/layout/hierarchy1"/>
    <dgm:cxn modelId="{6CA2B8AD-D18F-49F6-BBBC-851724789174}" type="presParOf" srcId="{BF00702D-CB4C-4921-B9B8-878A75D5D5B4}" destId="{E6851990-7D8F-4749-88C3-7E3669E6A673}" srcOrd="2" destOrd="0" presId="urn:microsoft.com/office/officeart/2005/8/layout/hierarchy1"/>
    <dgm:cxn modelId="{3F678081-2CDF-4C79-8CCD-04434841650C}" type="presParOf" srcId="{E6851990-7D8F-4749-88C3-7E3669E6A673}" destId="{19382DF2-80EA-40F6-8C4E-985F17740EB2}" srcOrd="0" destOrd="0" presId="urn:microsoft.com/office/officeart/2005/8/layout/hierarchy1"/>
    <dgm:cxn modelId="{E7ED25E1-0C7F-436F-AEE7-E6DB60EEDA1E}" type="presParOf" srcId="{19382DF2-80EA-40F6-8C4E-985F17740EB2}" destId="{248245C6-1E59-495B-9A13-6832AB933895}" srcOrd="0" destOrd="0" presId="urn:microsoft.com/office/officeart/2005/8/layout/hierarchy1"/>
    <dgm:cxn modelId="{E3F30604-37C6-4E7F-A8E4-CB33C2151E08}" type="presParOf" srcId="{19382DF2-80EA-40F6-8C4E-985F17740EB2}" destId="{0C594F19-C32A-4921-8032-E5E00EAD5781}" srcOrd="1" destOrd="0" presId="urn:microsoft.com/office/officeart/2005/8/layout/hierarchy1"/>
    <dgm:cxn modelId="{4A817972-6AA2-4EED-AD5D-CCEF3DCB6BBD}" type="presParOf" srcId="{E6851990-7D8F-4749-88C3-7E3669E6A673}" destId="{1B9A461B-84C6-46E0-8203-6ADA78DEFC1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FA7278-A7AA-45B5-BB52-A5377F94E85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CEB4D28-744A-4492-8A9A-CA3EFCEB83AF}">
      <dgm:prSet phldrT="[Text]" custT="1"/>
      <dgm:spPr/>
      <dgm:t>
        <a:bodyPr/>
        <a:lstStyle/>
        <a:p>
          <a:r>
            <a:rPr lang="en-US" sz="2400" dirty="0"/>
            <a:t>General Cognitive Ability (g)</a:t>
          </a:r>
        </a:p>
      </dgm:t>
    </dgm:pt>
    <dgm:pt modelId="{7B86518F-4E53-4AB3-B88A-70FBC573F397}" type="parTrans" cxnId="{B77F5E6F-E902-45D7-A82B-58E4652B8E21}">
      <dgm:prSet/>
      <dgm:spPr/>
      <dgm:t>
        <a:bodyPr/>
        <a:lstStyle/>
        <a:p>
          <a:endParaRPr lang="en-US"/>
        </a:p>
      </dgm:t>
    </dgm:pt>
    <dgm:pt modelId="{6FE47F89-DA5B-48F1-A21D-A3EE501F6BF0}" type="sibTrans" cxnId="{B77F5E6F-E902-45D7-A82B-58E4652B8E21}">
      <dgm:prSet/>
      <dgm:spPr/>
      <dgm:t>
        <a:bodyPr/>
        <a:lstStyle/>
        <a:p>
          <a:endParaRPr lang="en-US"/>
        </a:p>
      </dgm:t>
    </dgm:pt>
    <dgm:pt modelId="{2F33C7D2-8922-4816-9211-7827D7573F76}">
      <dgm:prSet phldrT="[Text]" custT="1"/>
      <dgm:spPr/>
      <dgm:t>
        <a:bodyPr/>
        <a:lstStyle/>
        <a:p>
          <a:r>
            <a:rPr lang="en-US" sz="2400" dirty="0"/>
            <a:t>Visual Spatial</a:t>
          </a:r>
        </a:p>
      </dgm:t>
    </dgm:pt>
    <dgm:pt modelId="{5B305F9A-0028-442C-BCD6-F45F0105777A}" type="parTrans" cxnId="{6C73CC9A-929E-4EF8-9C42-C0E112062CC4}">
      <dgm:prSet/>
      <dgm:spPr/>
      <dgm:t>
        <a:bodyPr/>
        <a:lstStyle/>
        <a:p>
          <a:endParaRPr lang="en-US"/>
        </a:p>
      </dgm:t>
    </dgm:pt>
    <dgm:pt modelId="{9BFD2106-4003-4D5B-A62C-7ED25A16B556}" type="sibTrans" cxnId="{6C73CC9A-929E-4EF8-9C42-C0E112062CC4}">
      <dgm:prSet/>
      <dgm:spPr/>
      <dgm:t>
        <a:bodyPr/>
        <a:lstStyle/>
        <a:p>
          <a:endParaRPr lang="en-US"/>
        </a:p>
      </dgm:t>
    </dgm:pt>
    <dgm:pt modelId="{09520DEF-8F84-4DF5-94FB-A49AD661B18D}">
      <dgm:prSet phldrT="[Text]" custT="1"/>
      <dgm:spPr/>
      <dgm:t>
        <a:bodyPr/>
        <a:lstStyle/>
        <a:p>
          <a:r>
            <a:rPr lang="en-US" sz="1200" b="1" dirty="0"/>
            <a:t>Block Design</a:t>
          </a:r>
        </a:p>
        <a:p>
          <a:r>
            <a:rPr lang="en-US" sz="1200" b="0" dirty="0"/>
            <a:t>Visual Puzzles</a:t>
          </a:r>
        </a:p>
      </dgm:t>
    </dgm:pt>
    <dgm:pt modelId="{43593063-45EC-4D52-AA8A-517F80471876}" type="parTrans" cxnId="{27061AC2-25A7-4DE8-9F97-BEA5787B2DFE}">
      <dgm:prSet/>
      <dgm:spPr/>
      <dgm:t>
        <a:bodyPr/>
        <a:lstStyle/>
        <a:p>
          <a:endParaRPr lang="en-US"/>
        </a:p>
      </dgm:t>
    </dgm:pt>
    <dgm:pt modelId="{9CA93B9A-3E45-4E12-BA0A-8588AE6A46D8}" type="sibTrans" cxnId="{27061AC2-25A7-4DE8-9F97-BEA5787B2DFE}">
      <dgm:prSet/>
      <dgm:spPr/>
      <dgm:t>
        <a:bodyPr/>
        <a:lstStyle/>
        <a:p>
          <a:endParaRPr lang="en-US"/>
        </a:p>
      </dgm:t>
    </dgm:pt>
    <dgm:pt modelId="{08769109-BB62-4FE2-BD0B-6E3D2EA3F115}">
      <dgm:prSet phldrT="[Text]" custT="1"/>
      <dgm:spPr/>
      <dgm:t>
        <a:bodyPr/>
        <a:lstStyle/>
        <a:p>
          <a:r>
            <a:rPr lang="en-US" sz="2400" dirty="0"/>
            <a:t>Working Memory</a:t>
          </a:r>
        </a:p>
      </dgm:t>
    </dgm:pt>
    <dgm:pt modelId="{F559E0CA-C9E1-4A3E-B6A0-406C3B6D59C4}" type="parTrans" cxnId="{5CF465C3-B101-4C34-97A7-81879A13FE18}">
      <dgm:prSet/>
      <dgm:spPr/>
      <dgm:t>
        <a:bodyPr/>
        <a:lstStyle/>
        <a:p>
          <a:endParaRPr lang="en-US"/>
        </a:p>
      </dgm:t>
    </dgm:pt>
    <dgm:pt modelId="{778710C5-592C-4066-ADC9-017F3ED97978}" type="sibTrans" cxnId="{5CF465C3-B101-4C34-97A7-81879A13FE18}">
      <dgm:prSet/>
      <dgm:spPr/>
      <dgm:t>
        <a:bodyPr/>
        <a:lstStyle/>
        <a:p>
          <a:endParaRPr lang="en-US"/>
        </a:p>
      </dgm:t>
    </dgm:pt>
    <dgm:pt modelId="{F4B31665-6634-4D1D-B349-D45186634894}">
      <dgm:prSet phldrT="[Text]" custT="1"/>
      <dgm:spPr/>
      <dgm:t>
        <a:bodyPr/>
        <a:lstStyle/>
        <a:p>
          <a:r>
            <a:rPr lang="en-US" sz="1200" b="1" dirty="0"/>
            <a:t>Digit Sequencing</a:t>
          </a:r>
        </a:p>
        <a:p>
          <a:r>
            <a:rPr lang="en-US" sz="1200" b="0" dirty="0">
              <a:solidFill>
                <a:srgbClr val="FF0000"/>
              </a:solidFill>
            </a:rPr>
            <a:t>Running Digits</a:t>
          </a:r>
        </a:p>
        <a:p>
          <a:r>
            <a:rPr lang="en-US" sz="1200" b="0" dirty="0"/>
            <a:t>Digits Forward</a:t>
          </a:r>
        </a:p>
        <a:p>
          <a:r>
            <a:rPr lang="en-US" sz="1200" b="0" dirty="0"/>
            <a:t>Letter-Number Sequencing</a:t>
          </a:r>
        </a:p>
        <a:p>
          <a:r>
            <a:rPr lang="en-US" sz="1200" b="0" dirty="0">
              <a:solidFill>
                <a:srgbClr val="FF0000"/>
              </a:solidFill>
            </a:rPr>
            <a:t>Symbol Span</a:t>
          </a:r>
        </a:p>
        <a:p>
          <a:r>
            <a:rPr lang="en-US" sz="1200" b="0" dirty="0">
              <a:solidFill>
                <a:srgbClr val="FF0000"/>
              </a:solidFill>
            </a:rPr>
            <a:t>Spatial Addition</a:t>
          </a:r>
        </a:p>
        <a:p>
          <a:endParaRPr lang="en-US" sz="1100" dirty="0"/>
        </a:p>
      </dgm:t>
    </dgm:pt>
    <dgm:pt modelId="{F13890EB-E77A-42CB-B0FB-0F429D4005AC}" type="parTrans" cxnId="{CF381B09-946F-4DD9-938D-CF278577D014}">
      <dgm:prSet/>
      <dgm:spPr/>
      <dgm:t>
        <a:bodyPr/>
        <a:lstStyle/>
        <a:p>
          <a:endParaRPr lang="en-US"/>
        </a:p>
      </dgm:t>
    </dgm:pt>
    <dgm:pt modelId="{16572A5B-3552-4BC1-A8BB-89A746A9D2ED}" type="sibTrans" cxnId="{CF381B09-946F-4DD9-938D-CF278577D014}">
      <dgm:prSet/>
      <dgm:spPr/>
      <dgm:t>
        <a:bodyPr/>
        <a:lstStyle/>
        <a:p>
          <a:endParaRPr lang="en-US"/>
        </a:p>
      </dgm:t>
    </dgm:pt>
    <dgm:pt modelId="{957C3171-B77D-42EF-857A-B488204EEB27}">
      <dgm:prSet custT="1"/>
      <dgm:spPr/>
      <dgm:t>
        <a:bodyPr/>
        <a:lstStyle/>
        <a:p>
          <a:r>
            <a:rPr lang="en-US" sz="2000" dirty="0"/>
            <a:t>Verbal Comprehension</a:t>
          </a:r>
        </a:p>
      </dgm:t>
    </dgm:pt>
    <dgm:pt modelId="{CC425787-DC2F-40F7-B229-ECDDD254F1FA}" type="parTrans" cxnId="{E80618C7-726D-49A2-9E46-7DE6C2E1D32A}">
      <dgm:prSet/>
      <dgm:spPr/>
      <dgm:t>
        <a:bodyPr/>
        <a:lstStyle/>
        <a:p>
          <a:endParaRPr lang="en-US"/>
        </a:p>
      </dgm:t>
    </dgm:pt>
    <dgm:pt modelId="{318C1D52-B3AA-404B-BB3D-CE4EA94499DF}" type="sibTrans" cxnId="{E80618C7-726D-49A2-9E46-7DE6C2E1D32A}">
      <dgm:prSet/>
      <dgm:spPr/>
      <dgm:t>
        <a:bodyPr/>
        <a:lstStyle/>
        <a:p>
          <a:endParaRPr lang="en-US"/>
        </a:p>
      </dgm:t>
    </dgm:pt>
    <dgm:pt modelId="{F9D90FCC-23C2-49A4-B0C2-D293A1CD48E4}">
      <dgm:prSet custT="1"/>
      <dgm:spPr/>
      <dgm:t>
        <a:bodyPr/>
        <a:lstStyle/>
        <a:p>
          <a:r>
            <a:rPr lang="en-US" sz="2400" dirty="0"/>
            <a:t>Fluid Reasoning</a:t>
          </a:r>
        </a:p>
      </dgm:t>
    </dgm:pt>
    <dgm:pt modelId="{FE02A754-DC43-4B38-85E7-53960C2B6944}" type="parTrans" cxnId="{2225C837-D8FA-4B9F-9920-ACDE541680C1}">
      <dgm:prSet/>
      <dgm:spPr/>
      <dgm:t>
        <a:bodyPr/>
        <a:lstStyle/>
        <a:p>
          <a:endParaRPr lang="en-US"/>
        </a:p>
      </dgm:t>
    </dgm:pt>
    <dgm:pt modelId="{86EC5930-3DB5-4951-9E45-E2C0C2E62995}" type="sibTrans" cxnId="{2225C837-D8FA-4B9F-9920-ACDE541680C1}">
      <dgm:prSet/>
      <dgm:spPr/>
      <dgm:t>
        <a:bodyPr/>
        <a:lstStyle/>
        <a:p>
          <a:endParaRPr lang="en-US"/>
        </a:p>
      </dgm:t>
    </dgm:pt>
    <dgm:pt modelId="{BBBDE6FE-0013-45FA-9960-3B890022690F}">
      <dgm:prSet custT="1"/>
      <dgm:spPr/>
      <dgm:t>
        <a:bodyPr/>
        <a:lstStyle/>
        <a:p>
          <a:r>
            <a:rPr lang="en-US" sz="2400" dirty="0"/>
            <a:t>Processing Speed</a:t>
          </a:r>
        </a:p>
      </dgm:t>
    </dgm:pt>
    <dgm:pt modelId="{E7310484-B6EB-4312-937C-C8E788A2A215}" type="parTrans" cxnId="{CDD02C2A-B483-4106-AA8F-EC241A240ADE}">
      <dgm:prSet/>
      <dgm:spPr/>
      <dgm:t>
        <a:bodyPr/>
        <a:lstStyle/>
        <a:p>
          <a:endParaRPr lang="en-US"/>
        </a:p>
      </dgm:t>
    </dgm:pt>
    <dgm:pt modelId="{00F7FA48-A335-4DDD-A893-8D8932B98D40}" type="sibTrans" cxnId="{CDD02C2A-B483-4106-AA8F-EC241A240ADE}">
      <dgm:prSet/>
      <dgm:spPr/>
      <dgm:t>
        <a:bodyPr/>
        <a:lstStyle/>
        <a:p>
          <a:endParaRPr lang="en-US"/>
        </a:p>
      </dgm:t>
    </dgm:pt>
    <dgm:pt modelId="{75FEBBDF-26FC-47C7-998F-507C7306E5C5}">
      <dgm:prSet custT="1"/>
      <dgm:spPr/>
      <dgm:t>
        <a:bodyPr/>
        <a:lstStyle/>
        <a:p>
          <a:r>
            <a:rPr lang="en-US" sz="1200" b="1" dirty="0"/>
            <a:t>Similarities</a:t>
          </a:r>
        </a:p>
        <a:p>
          <a:r>
            <a:rPr lang="en-US" sz="1200" b="1" dirty="0"/>
            <a:t>Vocabulary</a:t>
          </a:r>
        </a:p>
        <a:p>
          <a:r>
            <a:rPr lang="en-US" sz="1200" dirty="0"/>
            <a:t>Information</a:t>
          </a:r>
        </a:p>
        <a:p>
          <a:r>
            <a:rPr lang="en-US" sz="1200" dirty="0"/>
            <a:t>Comprehension</a:t>
          </a:r>
        </a:p>
      </dgm:t>
    </dgm:pt>
    <dgm:pt modelId="{999422E7-242F-44B6-8CBE-DB4BC67B1D9E}" type="parTrans" cxnId="{E289910E-48AB-41DF-A3DE-30ED20E8FA48}">
      <dgm:prSet/>
      <dgm:spPr/>
      <dgm:t>
        <a:bodyPr/>
        <a:lstStyle/>
        <a:p>
          <a:endParaRPr lang="en-US"/>
        </a:p>
      </dgm:t>
    </dgm:pt>
    <dgm:pt modelId="{8DC467F6-F010-49BC-96FE-5EF370818D20}" type="sibTrans" cxnId="{E289910E-48AB-41DF-A3DE-30ED20E8FA48}">
      <dgm:prSet/>
      <dgm:spPr/>
      <dgm:t>
        <a:bodyPr/>
        <a:lstStyle/>
        <a:p>
          <a:endParaRPr lang="en-US"/>
        </a:p>
      </dgm:t>
    </dgm:pt>
    <dgm:pt modelId="{699E9E35-0BA8-4FB1-89DF-F3C83E533F2C}">
      <dgm:prSet custT="1"/>
      <dgm:spPr/>
      <dgm:t>
        <a:bodyPr/>
        <a:lstStyle/>
        <a:p>
          <a:r>
            <a:rPr lang="en-US" sz="1200" b="1" dirty="0"/>
            <a:t>Matrix Reasoning</a:t>
          </a:r>
        </a:p>
        <a:p>
          <a:r>
            <a:rPr lang="en-US" sz="1200" b="1" dirty="0"/>
            <a:t>Figure Weights</a:t>
          </a:r>
        </a:p>
        <a:p>
          <a:r>
            <a:rPr lang="en-US" sz="1200" dirty="0"/>
            <a:t>Arithmetic</a:t>
          </a:r>
        </a:p>
        <a:p>
          <a:r>
            <a:rPr lang="en-US" sz="1200" dirty="0">
              <a:solidFill>
                <a:srgbClr val="FF0000"/>
              </a:solidFill>
            </a:rPr>
            <a:t>Set Relations</a:t>
          </a:r>
        </a:p>
      </dgm:t>
    </dgm:pt>
    <dgm:pt modelId="{68A8F82D-9497-41AD-B97C-9F90AF1F15E4}" type="parTrans" cxnId="{89EAD72B-F760-442F-B3CD-419D6BB63A01}">
      <dgm:prSet/>
      <dgm:spPr/>
      <dgm:t>
        <a:bodyPr/>
        <a:lstStyle/>
        <a:p>
          <a:endParaRPr lang="en-US"/>
        </a:p>
      </dgm:t>
    </dgm:pt>
    <dgm:pt modelId="{582717E1-9204-477F-96BD-489ED9782187}" type="sibTrans" cxnId="{89EAD72B-F760-442F-B3CD-419D6BB63A01}">
      <dgm:prSet/>
      <dgm:spPr/>
      <dgm:t>
        <a:bodyPr/>
        <a:lstStyle/>
        <a:p>
          <a:endParaRPr lang="en-US"/>
        </a:p>
      </dgm:t>
    </dgm:pt>
    <dgm:pt modelId="{FD7927C0-3227-4BC3-89D1-BD41C6DEEC6E}">
      <dgm:prSet custT="1"/>
      <dgm:spPr/>
      <dgm:t>
        <a:bodyPr/>
        <a:lstStyle/>
        <a:p>
          <a:r>
            <a:rPr lang="en-US" sz="1200" b="1" dirty="0"/>
            <a:t>Coding</a:t>
          </a:r>
        </a:p>
        <a:p>
          <a:r>
            <a:rPr lang="en-US" sz="1200" b="0" dirty="0"/>
            <a:t>Symbol Search</a:t>
          </a:r>
        </a:p>
        <a:p>
          <a:r>
            <a:rPr lang="en-US" sz="1200" dirty="0">
              <a:solidFill>
                <a:srgbClr val="FF0000"/>
              </a:solidFill>
            </a:rPr>
            <a:t>Naming Speed Quantity</a:t>
          </a:r>
        </a:p>
      </dgm:t>
    </dgm:pt>
    <dgm:pt modelId="{8433858A-2D38-4141-B800-0A8E4F8393C7}" type="parTrans" cxnId="{FA187FC0-9A43-427B-A790-5EAA263B95FC}">
      <dgm:prSet/>
      <dgm:spPr/>
      <dgm:t>
        <a:bodyPr/>
        <a:lstStyle/>
        <a:p>
          <a:endParaRPr lang="en-US"/>
        </a:p>
      </dgm:t>
    </dgm:pt>
    <dgm:pt modelId="{0E6DC64D-243C-43B6-B142-16456699035C}" type="sibTrans" cxnId="{FA187FC0-9A43-427B-A790-5EAA263B95FC}">
      <dgm:prSet/>
      <dgm:spPr/>
      <dgm:t>
        <a:bodyPr/>
        <a:lstStyle/>
        <a:p>
          <a:endParaRPr lang="en-US"/>
        </a:p>
      </dgm:t>
    </dgm:pt>
    <dgm:pt modelId="{64D936F4-D03F-4D39-9A56-F8C6D3741433}" type="pres">
      <dgm:prSet presAssocID="{55FA7278-A7AA-45B5-BB52-A5377F94E85E}" presName="hierChild1" presStyleCnt="0">
        <dgm:presLayoutVars>
          <dgm:chPref val="1"/>
          <dgm:dir/>
          <dgm:animOne val="branch"/>
          <dgm:animLvl val="lvl"/>
          <dgm:resizeHandles/>
        </dgm:presLayoutVars>
      </dgm:prSet>
      <dgm:spPr/>
    </dgm:pt>
    <dgm:pt modelId="{D9CC1D5F-5FB9-43BE-992A-2E9600FC2ACA}" type="pres">
      <dgm:prSet presAssocID="{DCEB4D28-744A-4492-8A9A-CA3EFCEB83AF}" presName="hierRoot1" presStyleCnt="0"/>
      <dgm:spPr/>
    </dgm:pt>
    <dgm:pt modelId="{CF1023C3-CCF8-436D-BEBE-DA6FF459CBFC}" type="pres">
      <dgm:prSet presAssocID="{DCEB4D28-744A-4492-8A9A-CA3EFCEB83AF}" presName="composite" presStyleCnt="0"/>
      <dgm:spPr/>
    </dgm:pt>
    <dgm:pt modelId="{B118D8DA-46EA-488F-8218-956525CA2BAF}" type="pres">
      <dgm:prSet presAssocID="{DCEB4D28-744A-4492-8A9A-CA3EFCEB83AF}" presName="background" presStyleLbl="node0" presStyleIdx="0" presStyleCnt="1"/>
      <dgm:spPr/>
    </dgm:pt>
    <dgm:pt modelId="{3375DDB6-C44B-473D-AE95-372903CE242F}" type="pres">
      <dgm:prSet presAssocID="{DCEB4D28-744A-4492-8A9A-CA3EFCEB83AF}" presName="text" presStyleLbl="fgAcc0" presStyleIdx="0" presStyleCnt="1">
        <dgm:presLayoutVars>
          <dgm:chPref val="3"/>
        </dgm:presLayoutVars>
      </dgm:prSet>
      <dgm:spPr/>
    </dgm:pt>
    <dgm:pt modelId="{2433916D-7B8E-4A80-BC2E-AA410430F119}" type="pres">
      <dgm:prSet presAssocID="{DCEB4D28-744A-4492-8A9A-CA3EFCEB83AF}" presName="hierChild2" presStyleCnt="0"/>
      <dgm:spPr/>
    </dgm:pt>
    <dgm:pt modelId="{26C5ADE6-690B-4498-891D-A8CC91C2A4A9}" type="pres">
      <dgm:prSet presAssocID="{CC425787-DC2F-40F7-B229-ECDDD254F1FA}" presName="Name10" presStyleLbl="parChTrans1D2" presStyleIdx="0" presStyleCnt="5"/>
      <dgm:spPr/>
    </dgm:pt>
    <dgm:pt modelId="{D989C896-59C4-4C95-82F4-BC398D0A2BB6}" type="pres">
      <dgm:prSet presAssocID="{957C3171-B77D-42EF-857A-B488204EEB27}" presName="hierRoot2" presStyleCnt="0"/>
      <dgm:spPr/>
    </dgm:pt>
    <dgm:pt modelId="{4A7A893A-9D42-4DB6-BEF4-398B4CB14544}" type="pres">
      <dgm:prSet presAssocID="{957C3171-B77D-42EF-857A-B488204EEB27}" presName="composite2" presStyleCnt="0"/>
      <dgm:spPr/>
    </dgm:pt>
    <dgm:pt modelId="{F75A5F3A-32D7-4948-9F72-580983FC2F7E}" type="pres">
      <dgm:prSet presAssocID="{957C3171-B77D-42EF-857A-B488204EEB27}" presName="background2" presStyleLbl="node2" presStyleIdx="0" presStyleCnt="5"/>
      <dgm:spPr/>
    </dgm:pt>
    <dgm:pt modelId="{7BB09222-F312-4EFD-923D-360E9C80A91A}" type="pres">
      <dgm:prSet presAssocID="{957C3171-B77D-42EF-857A-B488204EEB27}" presName="text2" presStyleLbl="fgAcc2" presStyleIdx="0" presStyleCnt="5">
        <dgm:presLayoutVars>
          <dgm:chPref val="3"/>
        </dgm:presLayoutVars>
      </dgm:prSet>
      <dgm:spPr/>
    </dgm:pt>
    <dgm:pt modelId="{7934EF9C-B07F-4DED-9F35-7729F07D2DFE}" type="pres">
      <dgm:prSet presAssocID="{957C3171-B77D-42EF-857A-B488204EEB27}" presName="hierChild3" presStyleCnt="0"/>
      <dgm:spPr/>
    </dgm:pt>
    <dgm:pt modelId="{E3F093DF-D0A0-46A8-B45B-E90822EB26F0}" type="pres">
      <dgm:prSet presAssocID="{999422E7-242F-44B6-8CBE-DB4BC67B1D9E}" presName="Name17" presStyleLbl="parChTrans1D3" presStyleIdx="0" presStyleCnt="5"/>
      <dgm:spPr/>
    </dgm:pt>
    <dgm:pt modelId="{35DA62FE-2FD6-4491-B78C-F3A46468712F}" type="pres">
      <dgm:prSet presAssocID="{75FEBBDF-26FC-47C7-998F-507C7306E5C5}" presName="hierRoot3" presStyleCnt="0"/>
      <dgm:spPr/>
    </dgm:pt>
    <dgm:pt modelId="{AF193511-DBDF-44EE-94BC-BD9DC49B5FDC}" type="pres">
      <dgm:prSet presAssocID="{75FEBBDF-26FC-47C7-998F-507C7306E5C5}" presName="composite3" presStyleCnt="0"/>
      <dgm:spPr/>
    </dgm:pt>
    <dgm:pt modelId="{4B76D037-9C84-4477-A0C9-7FD897595B9D}" type="pres">
      <dgm:prSet presAssocID="{75FEBBDF-26FC-47C7-998F-507C7306E5C5}" presName="background3" presStyleLbl="node3" presStyleIdx="0" presStyleCnt="5"/>
      <dgm:spPr/>
    </dgm:pt>
    <dgm:pt modelId="{59081DB1-243C-4516-8D8B-633BF602F14E}" type="pres">
      <dgm:prSet presAssocID="{75FEBBDF-26FC-47C7-998F-507C7306E5C5}" presName="text3" presStyleLbl="fgAcc3" presStyleIdx="0" presStyleCnt="5" custScaleY="129466">
        <dgm:presLayoutVars>
          <dgm:chPref val="3"/>
        </dgm:presLayoutVars>
      </dgm:prSet>
      <dgm:spPr/>
    </dgm:pt>
    <dgm:pt modelId="{C8C3F4C4-7D8E-43A3-A75B-6E1468D254A5}" type="pres">
      <dgm:prSet presAssocID="{75FEBBDF-26FC-47C7-998F-507C7306E5C5}" presName="hierChild4" presStyleCnt="0"/>
      <dgm:spPr/>
    </dgm:pt>
    <dgm:pt modelId="{26AAAFE8-89C6-4BF1-8E72-8773F2146E43}" type="pres">
      <dgm:prSet presAssocID="{5B305F9A-0028-442C-BCD6-F45F0105777A}" presName="Name10" presStyleLbl="parChTrans1D2" presStyleIdx="1" presStyleCnt="5"/>
      <dgm:spPr/>
    </dgm:pt>
    <dgm:pt modelId="{B6E24425-DAF0-4977-B6FB-662F5C81C0EF}" type="pres">
      <dgm:prSet presAssocID="{2F33C7D2-8922-4816-9211-7827D7573F76}" presName="hierRoot2" presStyleCnt="0"/>
      <dgm:spPr/>
    </dgm:pt>
    <dgm:pt modelId="{0116E2AF-8E34-4D54-95FF-14BE43E57B91}" type="pres">
      <dgm:prSet presAssocID="{2F33C7D2-8922-4816-9211-7827D7573F76}" presName="composite2" presStyleCnt="0"/>
      <dgm:spPr/>
    </dgm:pt>
    <dgm:pt modelId="{DEECBE12-F944-4FED-9B10-5B8538CC7368}" type="pres">
      <dgm:prSet presAssocID="{2F33C7D2-8922-4816-9211-7827D7573F76}" presName="background2" presStyleLbl="node2" presStyleIdx="1" presStyleCnt="5"/>
      <dgm:spPr/>
    </dgm:pt>
    <dgm:pt modelId="{AD587076-A8F9-474B-BB92-F6FBDAB875B9}" type="pres">
      <dgm:prSet presAssocID="{2F33C7D2-8922-4816-9211-7827D7573F76}" presName="text2" presStyleLbl="fgAcc2" presStyleIdx="1" presStyleCnt="5">
        <dgm:presLayoutVars>
          <dgm:chPref val="3"/>
        </dgm:presLayoutVars>
      </dgm:prSet>
      <dgm:spPr/>
    </dgm:pt>
    <dgm:pt modelId="{AE982FCF-C2F8-4C49-BA0E-612558EC6E5A}" type="pres">
      <dgm:prSet presAssocID="{2F33C7D2-8922-4816-9211-7827D7573F76}" presName="hierChild3" presStyleCnt="0"/>
      <dgm:spPr/>
    </dgm:pt>
    <dgm:pt modelId="{5646CC80-6E17-4B90-A0FC-E93CB792D518}" type="pres">
      <dgm:prSet presAssocID="{43593063-45EC-4D52-AA8A-517F80471876}" presName="Name17" presStyleLbl="parChTrans1D3" presStyleIdx="1" presStyleCnt="5"/>
      <dgm:spPr/>
    </dgm:pt>
    <dgm:pt modelId="{B7C2208F-3B75-4A4B-BA05-0AD985D6E335}" type="pres">
      <dgm:prSet presAssocID="{09520DEF-8F84-4DF5-94FB-A49AD661B18D}" presName="hierRoot3" presStyleCnt="0"/>
      <dgm:spPr/>
    </dgm:pt>
    <dgm:pt modelId="{D3A23281-CD16-4577-9884-20D3DF4EDF87}" type="pres">
      <dgm:prSet presAssocID="{09520DEF-8F84-4DF5-94FB-A49AD661B18D}" presName="composite3" presStyleCnt="0"/>
      <dgm:spPr/>
    </dgm:pt>
    <dgm:pt modelId="{A0F98080-8C7A-4A17-B4EB-7241AD2BD909}" type="pres">
      <dgm:prSet presAssocID="{09520DEF-8F84-4DF5-94FB-A49AD661B18D}" presName="background3" presStyleLbl="node3" presStyleIdx="1" presStyleCnt="5"/>
      <dgm:spPr/>
    </dgm:pt>
    <dgm:pt modelId="{DEEB0D0F-E479-4AE5-A292-63D26EDD0904}" type="pres">
      <dgm:prSet presAssocID="{09520DEF-8F84-4DF5-94FB-A49AD661B18D}" presName="text3" presStyleLbl="fgAcc3" presStyleIdx="1" presStyleCnt="5" custScaleY="129466">
        <dgm:presLayoutVars>
          <dgm:chPref val="3"/>
        </dgm:presLayoutVars>
      </dgm:prSet>
      <dgm:spPr/>
    </dgm:pt>
    <dgm:pt modelId="{C66CC38C-8A08-4D87-AF28-8B8A7B5DD05A}" type="pres">
      <dgm:prSet presAssocID="{09520DEF-8F84-4DF5-94FB-A49AD661B18D}" presName="hierChild4" presStyleCnt="0"/>
      <dgm:spPr/>
    </dgm:pt>
    <dgm:pt modelId="{BD012021-2D27-437A-B8D3-CF5497B7C1F1}" type="pres">
      <dgm:prSet presAssocID="{FE02A754-DC43-4B38-85E7-53960C2B6944}" presName="Name10" presStyleLbl="parChTrans1D2" presStyleIdx="2" presStyleCnt="5"/>
      <dgm:spPr/>
    </dgm:pt>
    <dgm:pt modelId="{97778611-FFA1-4A30-9653-E0C4E335A768}" type="pres">
      <dgm:prSet presAssocID="{F9D90FCC-23C2-49A4-B0C2-D293A1CD48E4}" presName="hierRoot2" presStyleCnt="0"/>
      <dgm:spPr/>
    </dgm:pt>
    <dgm:pt modelId="{1BFE4366-E7B9-4F89-80C5-8FBBFBCE7EAD}" type="pres">
      <dgm:prSet presAssocID="{F9D90FCC-23C2-49A4-B0C2-D293A1CD48E4}" presName="composite2" presStyleCnt="0"/>
      <dgm:spPr/>
    </dgm:pt>
    <dgm:pt modelId="{12046FF5-D0A4-4C18-85CA-81C8FABE19CA}" type="pres">
      <dgm:prSet presAssocID="{F9D90FCC-23C2-49A4-B0C2-D293A1CD48E4}" presName="background2" presStyleLbl="node2" presStyleIdx="2" presStyleCnt="5"/>
      <dgm:spPr/>
    </dgm:pt>
    <dgm:pt modelId="{120F3458-1E0A-443E-8765-B0566E2F8948}" type="pres">
      <dgm:prSet presAssocID="{F9D90FCC-23C2-49A4-B0C2-D293A1CD48E4}" presName="text2" presStyleLbl="fgAcc2" presStyleIdx="2" presStyleCnt="5">
        <dgm:presLayoutVars>
          <dgm:chPref val="3"/>
        </dgm:presLayoutVars>
      </dgm:prSet>
      <dgm:spPr/>
    </dgm:pt>
    <dgm:pt modelId="{62DAFAF6-1298-4758-B839-1F1A825A74A9}" type="pres">
      <dgm:prSet presAssocID="{F9D90FCC-23C2-49A4-B0C2-D293A1CD48E4}" presName="hierChild3" presStyleCnt="0"/>
      <dgm:spPr/>
    </dgm:pt>
    <dgm:pt modelId="{002A68C8-9EB9-466B-B5C0-CD61D4662D14}" type="pres">
      <dgm:prSet presAssocID="{68A8F82D-9497-41AD-B97C-9F90AF1F15E4}" presName="Name17" presStyleLbl="parChTrans1D3" presStyleIdx="2" presStyleCnt="5"/>
      <dgm:spPr/>
    </dgm:pt>
    <dgm:pt modelId="{D126E010-12FF-47F6-B48C-F1E3FAA5F723}" type="pres">
      <dgm:prSet presAssocID="{699E9E35-0BA8-4FB1-89DF-F3C83E533F2C}" presName="hierRoot3" presStyleCnt="0"/>
      <dgm:spPr/>
    </dgm:pt>
    <dgm:pt modelId="{C091F4C4-C94F-4822-8D43-314644CF1114}" type="pres">
      <dgm:prSet presAssocID="{699E9E35-0BA8-4FB1-89DF-F3C83E533F2C}" presName="composite3" presStyleCnt="0"/>
      <dgm:spPr/>
    </dgm:pt>
    <dgm:pt modelId="{B4CCE049-B7C0-48F0-A404-818A8CC8830D}" type="pres">
      <dgm:prSet presAssocID="{699E9E35-0BA8-4FB1-89DF-F3C83E533F2C}" presName="background3" presStyleLbl="node3" presStyleIdx="2" presStyleCnt="5"/>
      <dgm:spPr/>
    </dgm:pt>
    <dgm:pt modelId="{1FECDFD4-6704-4A57-BAD8-8A5628598338}" type="pres">
      <dgm:prSet presAssocID="{699E9E35-0BA8-4FB1-89DF-F3C83E533F2C}" presName="text3" presStyleLbl="fgAcc3" presStyleIdx="2" presStyleCnt="5" custScaleY="129466">
        <dgm:presLayoutVars>
          <dgm:chPref val="3"/>
        </dgm:presLayoutVars>
      </dgm:prSet>
      <dgm:spPr/>
    </dgm:pt>
    <dgm:pt modelId="{B611C6E3-8ADF-46EC-A1BD-72A34088B428}" type="pres">
      <dgm:prSet presAssocID="{699E9E35-0BA8-4FB1-89DF-F3C83E533F2C}" presName="hierChild4" presStyleCnt="0"/>
      <dgm:spPr/>
    </dgm:pt>
    <dgm:pt modelId="{F80E4E27-6934-4DC2-87B1-A494AE32FA02}" type="pres">
      <dgm:prSet presAssocID="{F559E0CA-C9E1-4A3E-B6A0-406C3B6D59C4}" presName="Name10" presStyleLbl="parChTrans1D2" presStyleIdx="3" presStyleCnt="5"/>
      <dgm:spPr/>
    </dgm:pt>
    <dgm:pt modelId="{F06BCC01-B898-404C-85A6-9C7F1AC3B866}" type="pres">
      <dgm:prSet presAssocID="{08769109-BB62-4FE2-BD0B-6E3D2EA3F115}" presName="hierRoot2" presStyleCnt="0"/>
      <dgm:spPr/>
    </dgm:pt>
    <dgm:pt modelId="{0A7C9779-486A-48A2-9ABF-2B728858910E}" type="pres">
      <dgm:prSet presAssocID="{08769109-BB62-4FE2-BD0B-6E3D2EA3F115}" presName="composite2" presStyleCnt="0"/>
      <dgm:spPr/>
    </dgm:pt>
    <dgm:pt modelId="{29963D16-CBA8-482F-ADE0-C49FB1788B8C}" type="pres">
      <dgm:prSet presAssocID="{08769109-BB62-4FE2-BD0B-6E3D2EA3F115}" presName="background2" presStyleLbl="node2" presStyleIdx="3" presStyleCnt="5"/>
      <dgm:spPr/>
    </dgm:pt>
    <dgm:pt modelId="{D8913E20-8B98-4D52-BFD3-2E9A27C6CFD8}" type="pres">
      <dgm:prSet presAssocID="{08769109-BB62-4FE2-BD0B-6E3D2EA3F115}" presName="text2" presStyleLbl="fgAcc2" presStyleIdx="3" presStyleCnt="5">
        <dgm:presLayoutVars>
          <dgm:chPref val="3"/>
        </dgm:presLayoutVars>
      </dgm:prSet>
      <dgm:spPr/>
    </dgm:pt>
    <dgm:pt modelId="{40E1D935-B19F-4638-92F2-55C774A7BC65}" type="pres">
      <dgm:prSet presAssocID="{08769109-BB62-4FE2-BD0B-6E3D2EA3F115}" presName="hierChild3" presStyleCnt="0"/>
      <dgm:spPr/>
    </dgm:pt>
    <dgm:pt modelId="{739C9C40-8890-4C7B-BBAC-454E938C262E}" type="pres">
      <dgm:prSet presAssocID="{F13890EB-E77A-42CB-B0FB-0F429D4005AC}" presName="Name17" presStyleLbl="parChTrans1D3" presStyleIdx="3" presStyleCnt="5"/>
      <dgm:spPr/>
    </dgm:pt>
    <dgm:pt modelId="{4115A285-F7E8-47E7-908B-0CD4EE9A0D34}" type="pres">
      <dgm:prSet presAssocID="{F4B31665-6634-4D1D-B349-D45186634894}" presName="hierRoot3" presStyleCnt="0"/>
      <dgm:spPr/>
    </dgm:pt>
    <dgm:pt modelId="{D712DB8C-A21E-49A4-AED4-707DF915FE76}" type="pres">
      <dgm:prSet presAssocID="{F4B31665-6634-4D1D-B349-D45186634894}" presName="composite3" presStyleCnt="0"/>
      <dgm:spPr/>
    </dgm:pt>
    <dgm:pt modelId="{CC922627-538C-44A0-B3F9-6C7A4559EE05}" type="pres">
      <dgm:prSet presAssocID="{F4B31665-6634-4D1D-B349-D45186634894}" presName="background3" presStyleLbl="node3" presStyleIdx="3" presStyleCnt="5"/>
      <dgm:spPr/>
    </dgm:pt>
    <dgm:pt modelId="{D49EE252-C084-4F82-9DAC-D67F6CBB9B14}" type="pres">
      <dgm:prSet presAssocID="{F4B31665-6634-4D1D-B349-D45186634894}" presName="text3" presStyleLbl="fgAcc3" presStyleIdx="3" presStyleCnt="5" custScaleY="129466">
        <dgm:presLayoutVars>
          <dgm:chPref val="3"/>
        </dgm:presLayoutVars>
      </dgm:prSet>
      <dgm:spPr/>
    </dgm:pt>
    <dgm:pt modelId="{C53B87BC-39DD-4977-A767-72B1CEAB4055}" type="pres">
      <dgm:prSet presAssocID="{F4B31665-6634-4D1D-B349-D45186634894}" presName="hierChild4" presStyleCnt="0"/>
      <dgm:spPr/>
    </dgm:pt>
    <dgm:pt modelId="{A9098FBD-AE8F-48AB-970C-F4B3210E82EF}" type="pres">
      <dgm:prSet presAssocID="{E7310484-B6EB-4312-937C-C8E788A2A215}" presName="Name10" presStyleLbl="parChTrans1D2" presStyleIdx="4" presStyleCnt="5"/>
      <dgm:spPr/>
    </dgm:pt>
    <dgm:pt modelId="{93FA7D58-5A2A-45E7-BC2F-7EF68BC0FFCF}" type="pres">
      <dgm:prSet presAssocID="{BBBDE6FE-0013-45FA-9960-3B890022690F}" presName="hierRoot2" presStyleCnt="0"/>
      <dgm:spPr/>
    </dgm:pt>
    <dgm:pt modelId="{49C21BF1-D2FA-4201-BC4A-F599C4FB4775}" type="pres">
      <dgm:prSet presAssocID="{BBBDE6FE-0013-45FA-9960-3B890022690F}" presName="composite2" presStyleCnt="0"/>
      <dgm:spPr/>
    </dgm:pt>
    <dgm:pt modelId="{702045A6-6F99-4BFC-BFD6-C9855DD088E7}" type="pres">
      <dgm:prSet presAssocID="{BBBDE6FE-0013-45FA-9960-3B890022690F}" presName="background2" presStyleLbl="node2" presStyleIdx="4" presStyleCnt="5"/>
      <dgm:spPr/>
    </dgm:pt>
    <dgm:pt modelId="{48F82543-6165-437B-BF10-2C6DB0A62E9F}" type="pres">
      <dgm:prSet presAssocID="{BBBDE6FE-0013-45FA-9960-3B890022690F}" presName="text2" presStyleLbl="fgAcc2" presStyleIdx="4" presStyleCnt="5">
        <dgm:presLayoutVars>
          <dgm:chPref val="3"/>
        </dgm:presLayoutVars>
      </dgm:prSet>
      <dgm:spPr/>
    </dgm:pt>
    <dgm:pt modelId="{E825E0C1-4050-4AB2-A232-692E3311B805}" type="pres">
      <dgm:prSet presAssocID="{BBBDE6FE-0013-45FA-9960-3B890022690F}" presName="hierChild3" presStyleCnt="0"/>
      <dgm:spPr/>
    </dgm:pt>
    <dgm:pt modelId="{B825C42E-C2B5-41EB-8CDD-5BCD3130132C}" type="pres">
      <dgm:prSet presAssocID="{8433858A-2D38-4141-B800-0A8E4F8393C7}" presName="Name17" presStyleLbl="parChTrans1D3" presStyleIdx="4" presStyleCnt="5"/>
      <dgm:spPr/>
    </dgm:pt>
    <dgm:pt modelId="{2C61E0FD-9407-45B3-9F8D-CFC9F0A33668}" type="pres">
      <dgm:prSet presAssocID="{FD7927C0-3227-4BC3-89D1-BD41C6DEEC6E}" presName="hierRoot3" presStyleCnt="0"/>
      <dgm:spPr/>
    </dgm:pt>
    <dgm:pt modelId="{2C93BF5D-6446-4246-AAD5-B4A43381AB91}" type="pres">
      <dgm:prSet presAssocID="{FD7927C0-3227-4BC3-89D1-BD41C6DEEC6E}" presName="composite3" presStyleCnt="0"/>
      <dgm:spPr/>
    </dgm:pt>
    <dgm:pt modelId="{043774E6-56D0-4F82-9A50-C79E38478E2B}" type="pres">
      <dgm:prSet presAssocID="{FD7927C0-3227-4BC3-89D1-BD41C6DEEC6E}" presName="background3" presStyleLbl="node3" presStyleIdx="4" presStyleCnt="5"/>
      <dgm:spPr/>
    </dgm:pt>
    <dgm:pt modelId="{932908E4-922D-4EB9-94AA-3A213CAEBB42}" type="pres">
      <dgm:prSet presAssocID="{FD7927C0-3227-4BC3-89D1-BD41C6DEEC6E}" presName="text3" presStyleLbl="fgAcc3" presStyleIdx="4" presStyleCnt="5">
        <dgm:presLayoutVars>
          <dgm:chPref val="3"/>
        </dgm:presLayoutVars>
      </dgm:prSet>
      <dgm:spPr/>
    </dgm:pt>
    <dgm:pt modelId="{666F93C0-3D74-45A6-B7AF-3C55D487113D}" type="pres">
      <dgm:prSet presAssocID="{FD7927C0-3227-4BC3-89D1-BD41C6DEEC6E}" presName="hierChild4" presStyleCnt="0"/>
      <dgm:spPr/>
    </dgm:pt>
  </dgm:ptLst>
  <dgm:cxnLst>
    <dgm:cxn modelId="{76D5DF04-3D9D-4D6A-BD41-36E7E8ECE021}" type="presOf" srcId="{08769109-BB62-4FE2-BD0B-6E3D2EA3F115}" destId="{D8913E20-8B98-4D52-BFD3-2E9A27C6CFD8}" srcOrd="0" destOrd="0" presId="urn:microsoft.com/office/officeart/2005/8/layout/hierarchy1"/>
    <dgm:cxn modelId="{CF381B09-946F-4DD9-938D-CF278577D014}" srcId="{08769109-BB62-4FE2-BD0B-6E3D2EA3F115}" destId="{F4B31665-6634-4D1D-B349-D45186634894}" srcOrd="0" destOrd="0" parTransId="{F13890EB-E77A-42CB-B0FB-0F429D4005AC}" sibTransId="{16572A5B-3552-4BC1-A8BB-89A746A9D2ED}"/>
    <dgm:cxn modelId="{0BAD010E-A789-4CA3-97FB-17AFEA43BE8A}" type="presOf" srcId="{E7310484-B6EB-4312-937C-C8E788A2A215}" destId="{A9098FBD-AE8F-48AB-970C-F4B3210E82EF}" srcOrd="0" destOrd="0" presId="urn:microsoft.com/office/officeart/2005/8/layout/hierarchy1"/>
    <dgm:cxn modelId="{E289910E-48AB-41DF-A3DE-30ED20E8FA48}" srcId="{957C3171-B77D-42EF-857A-B488204EEB27}" destId="{75FEBBDF-26FC-47C7-998F-507C7306E5C5}" srcOrd="0" destOrd="0" parTransId="{999422E7-242F-44B6-8CBE-DB4BC67B1D9E}" sibTransId="{8DC467F6-F010-49BC-96FE-5EF370818D20}"/>
    <dgm:cxn modelId="{92BCCE1A-7BAE-4621-8CB0-0C7213DCEEEF}" type="presOf" srcId="{55FA7278-A7AA-45B5-BB52-A5377F94E85E}" destId="{64D936F4-D03F-4D39-9A56-F8C6D3741433}" srcOrd="0" destOrd="0" presId="urn:microsoft.com/office/officeart/2005/8/layout/hierarchy1"/>
    <dgm:cxn modelId="{CDD02C2A-B483-4106-AA8F-EC241A240ADE}" srcId="{DCEB4D28-744A-4492-8A9A-CA3EFCEB83AF}" destId="{BBBDE6FE-0013-45FA-9960-3B890022690F}" srcOrd="4" destOrd="0" parTransId="{E7310484-B6EB-4312-937C-C8E788A2A215}" sibTransId="{00F7FA48-A335-4DDD-A893-8D8932B98D40}"/>
    <dgm:cxn modelId="{89EAD72B-F760-442F-B3CD-419D6BB63A01}" srcId="{F9D90FCC-23C2-49A4-B0C2-D293A1CD48E4}" destId="{699E9E35-0BA8-4FB1-89DF-F3C83E533F2C}" srcOrd="0" destOrd="0" parTransId="{68A8F82D-9497-41AD-B97C-9F90AF1F15E4}" sibTransId="{582717E1-9204-477F-96BD-489ED9782187}"/>
    <dgm:cxn modelId="{BB28AD2F-BCAE-4AF8-88DD-8F4305F7A2DB}" type="presOf" srcId="{43593063-45EC-4D52-AA8A-517F80471876}" destId="{5646CC80-6E17-4B90-A0FC-E93CB792D518}" srcOrd="0" destOrd="0" presId="urn:microsoft.com/office/officeart/2005/8/layout/hierarchy1"/>
    <dgm:cxn modelId="{2225C837-D8FA-4B9F-9920-ACDE541680C1}" srcId="{DCEB4D28-744A-4492-8A9A-CA3EFCEB83AF}" destId="{F9D90FCC-23C2-49A4-B0C2-D293A1CD48E4}" srcOrd="2" destOrd="0" parTransId="{FE02A754-DC43-4B38-85E7-53960C2B6944}" sibTransId="{86EC5930-3DB5-4951-9E45-E2C0C2E62995}"/>
    <dgm:cxn modelId="{3F00A93B-A30D-484A-8F3B-947CC4D0A978}" type="presOf" srcId="{F9D90FCC-23C2-49A4-B0C2-D293A1CD48E4}" destId="{120F3458-1E0A-443E-8765-B0566E2F8948}" srcOrd="0" destOrd="0" presId="urn:microsoft.com/office/officeart/2005/8/layout/hierarchy1"/>
    <dgm:cxn modelId="{0817276E-970D-486A-B755-0682F5AE1B2E}" type="presOf" srcId="{8433858A-2D38-4141-B800-0A8E4F8393C7}" destId="{B825C42E-C2B5-41EB-8CDD-5BCD3130132C}" srcOrd="0" destOrd="0" presId="urn:microsoft.com/office/officeart/2005/8/layout/hierarchy1"/>
    <dgm:cxn modelId="{B77F5E6F-E902-45D7-A82B-58E4652B8E21}" srcId="{55FA7278-A7AA-45B5-BB52-A5377F94E85E}" destId="{DCEB4D28-744A-4492-8A9A-CA3EFCEB83AF}" srcOrd="0" destOrd="0" parTransId="{7B86518F-4E53-4AB3-B88A-70FBC573F397}" sibTransId="{6FE47F89-DA5B-48F1-A21D-A3EE501F6BF0}"/>
    <dgm:cxn modelId="{1B721C50-C120-4C30-A990-7D5F38719F3A}" type="presOf" srcId="{68A8F82D-9497-41AD-B97C-9F90AF1F15E4}" destId="{002A68C8-9EB9-466B-B5C0-CD61D4662D14}" srcOrd="0" destOrd="0" presId="urn:microsoft.com/office/officeart/2005/8/layout/hierarchy1"/>
    <dgm:cxn modelId="{634F0E73-04FE-4723-BB03-8E8BFD14D1BD}" type="presOf" srcId="{999422E7-242F-44B6-8CBE-DB4BC67B1D9E}" destId="{E3F093DF-D0A0-46A8-B45B-E90822EB26F0}" srcOrd="0" destOrd="0" presId="urn:microsoft.com/office/officeart/2005/8/layout/hierarchy1"/>
    <dgm:cxn modelId="{7575EF5A-012F-42B9-A6FE-B63967907500}" type="presOf" srcId="{F559E0CA-C9E1-4A3E-B6A0-406C3B6D59C4}" destId="{F80E4E27-6934-4DC2-87B1-A494AE32FA02}" srcOrd="0" destOrd="0" presId="urn:microsoft.com/office/officeart/2005/8/layout/hierarchy1"/>
    <dgm:cxn modelId="{7C356491-3FBC-4F0A-A2A0-71F9D1130476}" type="presOf" srcId="{699E9E35-0BA8-4FB1-89DF-F3C83E533F2C}" destId="{1FECDFD4-6704-4A57-BAD8-8A5628598338}" srcOrd="0" destOrd="0" presId="urn:microsoft.com/office/officeart/2005/8/layout/hierarchy1"/>
    <dgm:cxn modelId="{37AA3B97-B5D2-4BCB-A92B-A9B15BFA594B}" type="presOf" srcId="{F13890EB-E77A-42CB-B0FB-0F429D4005AC}" destId="{739C9C40-8890-4C7B-BBAC-454E938C262E}" srcOrd="0" destOrd="0" presId="urn:microsoft.com/office/officeart/2005/8/layout/hierarchy1"/>
    <dgm:cxn modelId="{BE48E597-7F3F-48F3-8351-474E4A824146}" type="presOf" srcId="{FE02A754-DC43-4B38-85E7-53960C2B6944}" destId="{BD012021-2D27-437A-B8D3-CF5497B7C1F1}" srcOrd="0" destOrd="0" presId="urn:microsoft.com/office/officeart/2005/8/layout/hierarchy1"/>
    <dgm:cxn modelId="{6C73CC9A-929E-4EF8-9C42-C0E112062CC4}" srcId="{DCEB4D28-744A-4492-8A9A-CA3EFCEB83AF}" destId="{2F33C7D2-8922-4816-9211-7827D7573F76}" srcOrd="1" destOrd="0" parTransId="{5B305F9A-0028-442C-BCD6-F45F0105777A}" sibTransId="{9BFD2106-4003-4D5B-A62C-7ED25A16B556}"/>
    <dgm:cxn modelId="{1981ECAA-4C9C-4A1A-8806-8AF35E2FEA20}" type="presOf" srcId="{2F33C7D2-8922-4816-9211-7827D7573F76}" destId="{AD587076-A8F9-474B-BB92-F6FBDAB875B9}" srcOrd="0" destOrd="0" presId="urn:microsoft.com/office/officeart/2005/8/layout/hierarchy1"/>
    <dgm:cxn modelId="{FA187FC0-9A43-427B-A790-5EAA263B95FC}" srcId="{BBBDE6FE-0013-45FA-9960-3B890022690F}" destId="{FD7927C0-3227-4BC3-89D1-BD41C6DEEC6E}" srcOrd="0" destOrd="0" parTransId="{8433858A-2D38-4141-B800-0A8E4F8393C7}" sibTransId="{0E6DC64D-243C-43B6-B142-16456699035C}"/>
    <dgm:cxn modelId="{27061AC2-25A7-4DE8-9F97-BEA5787B2DFE}" srcId="{2F33C7D2-8922-4816-9211-7827D7573F76}" destId="{09520DEF-8F84-4DF5-94FB-A49AD661B18D}" srcOrd="0" destOrd="0" parTransId="{43593063-45EC-4D52-AA8A-517F80471876}" sibTransId="{9CA93B9A-3E45-4E12-BA0A-8588AE6A46D8}"/>
    <dgm:cxn modelId="{5CF465C3-B101-4C34-97A7-81879A13FE18}" srcId="{DCEB4D28-744A-4492-8A9A-CA3EFCEB83AF}" destId="{08769109-BB62-4FE2-BD0B-6E3D2EA3F115}" srcOrd="3" destOrd="0" parTransId="{F559E0CA-C9E1-4A3E-B6A0-406C3B6D59C4}" sibTransId="{778710C5-592C-4066-ADC9-017F3ED97978}"/>
    <dgm:cxn modelId="{E80618C7-726D-49A2-9E46-7DE6C2E1D32A}" srcId="{DCEB4D28-744A-4492-8A9A-CA3EFCEB83AF}" destId="{957C3171-B77D-42EF-857A-B488204EEB27}" srcOrd="0" destOrd="0" parTransId="{CC425787-DC2F-40F7-B229-ECDDD254F1FA}" sibTransId="{318C1D52-B3AA-404B-BB3D-CE4EA94499DF}"/>
    <dgm:cxn modelId="{C2B18AC9-B28D-410E-9879-2079595975F9}" type="presOf" srcId="{09520DEF-8F84-4DF5-94FB-A49AD661B18D}" destId="{DEEB0D0F-E479-4AE5-A292-63D26EDD0904}" srcOrd="0" destOrd="0" presId="urn:microsoft.com/office/officeart/2005/8/layout/hierarchy1"/>
    <dgm:cxn modelId="{985587CD-B917-4D1C-A36B-B5129FDA7D0E}" type="presOf" srcId="{957C3171-B77D-42EF-857A-B488204EEB27}" destId="{7BB09222-F312-4EFD-923D-360E9C80A91A}" srcOrd="0" destOrd="0" presId="urn:microsoft.com/office/officeart/2005/8/layout/hierarchy1"/>
    <dgm:cxn modelId="{A9159ACE-30A1-439B-B366-68A68D1788D5}" type="presOf" srcId="{FD7927C0-3227-4BC3-89D1-BD41C6DEEC6E}" destId="{932908E4-922D-4EB9-94AA-3A213CAEBB42}" srcOrd="0" destOrd="0" presId="urn:microsoft.com/office/officeart/2005/8/layout/hierarchy1"/>
    <dgm:cxn modelId="{1057E6D6-DEA0-4F2D-B455-49EBD1B73B04}" type="presOf" srcId="{75FEBBDF-26FC-47C7-998F-507C7306E5C5}" destId="{59081DB1-243C-4516-8D8B-633BF602F14E}" srcOrd="0" destOrd="0" presId="urn:microsoft.com/office/officeart/2005/8/layout/hierarchy1"/>
    <dgm:cxn modelId="{FEAB3EDA-8D95-4C05-8C75-6F3AF9E3B022}" type="presOf" srcId="{F4B31665-6634-4D1D-B349-D45186634894}" destId="{D49EE252-C084-4F82-9DAC-D67F6CBB9B14}" srcOrd="0" destOrd="0" presId="urn:microsoft.com/office/officeart/2005/8/layout/hierarchy1"/>
    <dgm:cxn modelId="{BB7FF4DC-CAA0-4896-9FB8-6D148B22526D}" type="presOf" srcId="{CC425787-DC2F-40F7-B229-ECDDD254F1FA}" destId="{26C5ADE6-690B-4498-891D-A8CC91C2A4A9}" srcOrd="0" destOrd="0" presId="urn:microsoft.com/office/officeart/2005/8/layout/hierarchy1"/>
    <dgm:cxn modelId="{9A4C3EE2-58F8-4BF4-A099-8B81D5202C57}" type="presOf" srcId="{BBBDE6FE-0013-45FA-9960-3B890022690F}" destId="{48F82543-6165-437B-BF10-2C6DB0A62E9F}" srcOrd="0" destOrd="0" presId="urn:microsoft.com/office/officeart/2005/8/layout/hierarchy1"/>
    <dgm:cxn modelId="{B7BDC2FF-E281-486D-967B-8418975B51FB}" type="presOf" srcId="{DCEB4D28-744A-4492-8A9A-CA3EFCEB83AF}" destId="{3375DDB6-C44B-473D-AE95-372903CE242F}" srcOrd="0" destOrd="0" presId="urn:microsoft.com/office/officeart/2005/8/layout/hierarchy1"/>
    <dgm:cxn modelId="{09F4E9FF-DBFB-4975-9293-2578B6DAB4EE}" type="presOf" srcId="{5B305F9A-0028-442C-BCD6-F45F0105777A}" destId="{26AAAFE8-89C6-4BF1-8E72-8773F2146E43}" srcOrd="0" destOrd="0" presId="urn:microsoft.com/office/officeart/2005/8/layout/hierarchy1"/>
    <dgm:cxn modelId="{639287B2-89A1-4B63-974A-92790F44013D}" type="presParOf" srcId="{64D936F4-D03F-4D39-9A56-F8C6D3741433}" destId="{D9CC1D5F-5FB9-43BE-992A-2E9600FC2ACA}" srcOrd="0" destOrd="0" presId="urn:microsoft.com/office/officeart/2005/8/layout/hierarchy1"/>
    <dgm:cxn modelId="{866F2A0B-2C90-4E23-8B97-2E0DB2F623F4}" type="presParOf" srcId="{D9CC1D5F-5FB9-43BE-992A-2E9600FC2ACA}" destId="{CF1023C3-CCF8-436D-BEBE-DA6FF459CBFC}" srcOrd="0" destOrd="0" presId="urn:microsoft.com/office/officeart/2005/8/layout/hierarchy1"/>
    <dgm:cxn modelId="{D950710A-5FC0-469D-A783-0CCC419852FA}" type="presParOf" srcId="{CF1023C3-CCF8-436D-BEBE-DA6FF459CBFC}" destId="{B118D8DA-46EA-488F-8218-956525CA2BAF}" srcOrd="0" destOrd="0" presId="urn:microsoft.com/office/officeart/2005/8/layout/hierarchy1"/>
    <dgm:cxn modelId="{D2BFF1BB-3C48-4DC4-9E35-6190A82B1275}" type="presParOf" srcId="{CF1023C3-CCF8-436D-BEBE-DA6FF459CBFC}" destId="{3375DDB6-C44B-473D-AE95-372903CE242F}" srcOrd="1" destOrd="0" presId="urn:microsoft.com/office/officeart/2005/8/layout/hierarchy1"/>
    <dgm:cxn modelId="{20F0A254-98C6-499A-80A4-2C5E6EF3E3A3}" type="presParOf" srcId="{D9CC1D5F-5FB9-43BE-992A-2E9600FC2ACA}" destId="{2433916D-7B8E-4A80-BC2E-AA410430F119}" srcOrd="1" destOrd="0" presId="urn:microsoft.com/office/officeart/2005/8/layout/hierarchy1"/>
    <dgm:cxn modelId="{B3414C8B-78FF-4BCE-ACAE-4467A670C0D6}" type="presParOf" srcId="{2433916D-7B8E-4A80-BC2E-AA410430F119}" destId="{26C5ADE6-690B-4498-891D-A8CC91C2A4A9}" srcOrd="0" destOrd="0" presId="urn:microsoft.com/office/officeart/2005/8/layout/hierarchy1"/>
    <dgm:cxn modelId="{FBAFC694-D27F-4398-8EAD-FE58C1D3FA1A}" type="presParOf" srcId="{2433916D-7B8E-4A80-BC2E-AA410430F119}" destId="{D989C896-59C4-4C95-82F4-BC398D0A2BB6}" srcOrd="1" destOrd="0" presId="urn:microsoft.com/office/officeart/2005/8/layout/hierarchy1"/>
    <dgm:cxn modelId="{7A303A22-F6BD-48E5-B457-1937FA445360}" type="presParOf" srcId="{D989C896-59C4-4C95-82F4-BC398D0A2BB6}" destId="{4A7A893A-9D42-4DB6-BEF4-398B4CB14544}" srcOrd="0" destOrd="0" presId="urn:microsoft.com/office/officeart/2005/8/layout/hierarchy1"/>
    <dgm:cxn modelId="{5548331D-F876-40E1-97DD-28700B54C052}" type="presParOf" srcId="{4A7A893A-9D42-4DB6-BEF4-398B4CB14544}" destId="{F75A5F3A-32D7-4948-9F72-580983FC2F7E}" srcOrd="0" destOrd="0" presId="urn:microsoft.com/office/officeart/2005/8/layout/hierarchy1"/>
    <dgm:cxn modelId="{35A323AC-0284-4B3C-B37F-79C4CB781B00}" type="presParOf" srcId="{4A7A893A-9D42-4DB6-BEF4-398B4CB14544}" destId="{7BB09222-F312-4EFD-923D-360E9C80A91A}" srcOrd="1" destOrd="0" presId="urn:microsoft.com/office/officeart/2005/8/layout/hierarchy1"/>
    <dgm:cxn modelId="{5F7FFD97-541C-4046-96D0-159FBCF16DC7}" type="presParOf" srcId="{D989C896-59C4-4C95-82F4-BC398D0A2BB6}" destId="{7934EF9C-B07F-4DED-9F35-7729F07D2DFE}" srcOrd="1" destOrd="0" presId="urn:microsoft.com/office/officeart/2005/8/layout/hierarchy1"/>
    <dgm:cxn modelId="{2DA5FA6E-FA1F-486A-BF71-8FB7447DB081}" type="presParOf" srcId="{7934EF9C-B07F-4DED-9F35-7729F07D2DFE}" destId="{E3F093DF-D0A0-46A8-B45B-E90822EB26F0}" srcOrd="0" destOrd="0" presId="urn:microsoft.com/office/officeart/2005/8/layout/hierarchy1"/>
    <dgm:cxn modelId="{4DBEB653-1A27-4ED5-8B97-54142482DF2D}" type="presParOf" srcId="{7934EF9C-B07F-4DED-9F35-7729F07D2DFE}" destId="{35DA62FE-2FD6-4491-B78C-F3A46468712F}" srcOrd="1" destOrd="0" presId="urn:microsoft.com/office/officeart/2005/8/layout/hierarchy1"/>
    <dgm:cxn modelId="{04D32EAB-BDEB-45DD-9F76-F6266C61B0AC}" type="presParOf" srcId="{35DA62FE-2FD6-4491-B78C-F3A46468712F}" destId="{AF193511-DBDF-44EE-94BC-BD9DC49B5FDC}" srcOrd="0" destOrd="0" presId="urn:microsoft.com/office/officeart/2005/8/layout/hierarchy1"/>
    <dgm:cxn modelId="{29BBC396-4A74-4785-B89D-5BF059836417}" type="presParOf" srcId="{AF193511-DBDF-44EE-94BC-BD9DC49B5FDC}" destId="{4B76D037-9C84-4477-A0C9-7FD897595B9D}" srcOrd="0" destOrd="0" presId="urn:microsoft.com/office/officeart/2005/8/layout/hierarchy1"/>
    <dgm:cxn modelId="{E36B4227-86C3-4B11-A4E2-7CF3859926BF}" type="presParOf" srcId="{AF193511-DBDF-44EE-94BC-BD9DC49B5FDC}" destId="{59081DB1-243C-4516-8D8B-633BF602F14E}" srcOrd="1" destOrd="0" presId="urn:microsoft.com/office/officeart/2005/8/layout/hierarchy1"/>
    <dgm:cxn modelId="{6458D2AA-FF52-45B3-9E1E-E27D112DEC89}" type="presParOf" srcId="{35DA62FE-2FD6-4491-B78C-F3A46468712F}" destId="{C8C3F4C4-7D8E-43A3-A75B-6E1468D254A5}" srcOrd="1" destOrd="0" presId="urn:microsoft.com/office/officeart/2005/8/layout/hierarchy1"/>
    <dgm:cxn modelId="{60E4F2EF-675D-4F68-A7C7-38112CDA951C}" type="presParOf" srcId="{2433916D-7B8E-4A80-BC2E-AA410430F119}" destId="{26AAAFE8-89C6-4BF1-8E72-8773F2146E43}" srcOrd="2" destOrd="0" presId="urn:microsoft.com/office/officeart/2005/8/layout/hierarchy1"/>
    <dgm:cxn modelId="{EA674115-1B82-49AC-B881-84CB982AAE0A}" type="presParOf" srcId="{2433916D-7B8E-4A80-BC2E-AA410430F119}" destId="{B6E24425-DAF0-4977-B6FB-662F5C81C0EF}" srcOrd="3" destOrd="0" presId="urn:microsoft.com/office/officeart/2005/8/layout/hierarchy1"/>
    <dgm:cxn modelId="{356768EA-69DA-4C20-AF2B-D094A3604920}" type="presParOf" srcId="{B6E24425-DAF0-4977-B6FB-662F5C81C0EF}" destId="{0116E2AF-8E34-4D54-95FF-14BE43E57B91}" srcOrd="0" destOrd="0" presId="urn:microsoft.com/office/officeart/2005/8/layout/hierarchy1"/>
    <dgm:cxn modelId="{282D7704-C922-424C-B124-EDCDC1C13FD9}" type="presParOf" srcId="{0116E2AF-8E34-4D54-95FF-14BE43E57B91}" destId="{DEECBE12-F944-4FED-9B10-5B8538CC7368}" srcOrd="0" destOrd="0" presId="urn:microsoft.com/office/officeart/2005/8/layout/hierarchy1"/>
    <dgm:cxn modelId="{A50CCC68-1D65-47EC-BB25-78427669E36C}" type="presParOf" srcId="{0116E2AF-8E34-4D54-95FF-14BE43E57B91}" destId="{AD587076-A8F9-474B-BB92-F6FBDAB875B9}" srcOrd="1" destOrd="0" presId="urn:microsoft.com/office/officeart/2005/8/layout/hierarchy1"/>
    <dgm:cxn modelId="{810AA2B7-CD2F-4A34-92AF-1F3A42A4D90D}" type="presParOf" srcId="{B6E24425-DAF0-4977-B6FB-662F5C81C0EF}" destId="{AE982FCF-C2F8-4C49-BA0E-612558EC6E5A}" srcOrd="1" destOrd="0" presId="urn:microsoft.com/office/officeart/2005/8/layout/hierarchy1"/>
    <dgm:cxn modelId="{66A4257C-B9AC-4600-B581-CECB8252A28D}" type="presParOf" srcId="{AE982FCF-C2F8-4C49-BA0E-612558EC6E5A}" destId="{5646CC80-6E17-4B90-A0FC-E93CB792D518}" srcOrd="0" destOrd="0" presId="urn:microsoft.com/office/officeart/2005/8/layout/hierarchy1"/>
    <dgm:cxn modelId="{B01A3EB1-1A1C-415D-BB64-557093C1B2F7}" type="presParOf" srcId="{AE982FCF-C2F8-4C49-BA0E-612558EC6E5A}" destId="{B7C2208F-3B75-4A4B-BA05-0AD985D6E335}" srcOrd="1" destOrd="0" presId="urn:microsoft.com/office/officeart/2005/8/layout/hierarchy1"/>
    <dgm:cxn modelId="{9177ED24-722E-4018-BA5C-989735432CE2}" type="presParOf" srcId="{B7C2208F-3B75-4A4B-BA05-0AD985D6E335}" destId="{D3A23281-CD16-4577-9884-20D3DF4EDF87}" srcOrd="0" destOrd="0" presId="urn:microsoft.com/office/officeart/2005/8/layout/hierarchy1"/>
    <dgm:cxn modelId="{64E1794E-FFA2-4C4B-A367-AD9B9E8D7B16}" type="presParOf" srcId="{D3A23281-CD16-4577-9884-20D3DF4EDF87}" destId="{A0F98080-8C7A-4A17-B4EB-7241AD2BD909}" srcOrd="0" destOrd="0" presId="urn:microsoft.com/office/officeart/2005/8/layout/hierarchy1"/>
    <dgm:cxn modelId="{D786D61B-C112-42E3-AC40-C16E54C66CEA}" type="presParOf" srcId="{D3A23281-CD16-4577-9884-20D3DF4EDF87}" destId="{DEEB0D0F-E479-4AE5-A292-63D26EDD0904}" srcOrd="1" destOrd="0" presId="urn:microsoft.com/office/officeart/2005/8/layout/hierarchy1"/>
    <dgm:cxn modelId="{4267AE54-FD8F-4611-B6F0-C92E90E28BC9}" type="presParOf" srcId="{B7C2208F-3B75-4A4B-BA05-0AD985D6E335}" destId="{C66CC38C-8A08-4D87-AF28-8B8A7B5DD05A}" srcOrd="1" destOrd="0" presId="urn:microsoft.com/office/officeart/2005/8/layout/hierarchy1"/>
    <dgm:cxn modelId="{AD2193F6-268F-4606-96AD-4DC478C53FD5}" type="presParOf" srcId="{2433916D-7B8E-4A80-BC2E-AA410430F119}" destId="{BD012021-2D27-437A-B8D3-CF5497B7C1F1}" srcOrd="4" destOrd="0" presId="urn:microsoft.com/office/officeart/2005/8/layout/hierarchy1"/>
    <dgm:cxn modelId="{AA3D407E-1394-4C24-A427-674417DF3157}" type="presParOf" srcId="{2433916D-7B8E-4A80-BC2E-AA410430F119}" destId="{97778611-FFA1-4A30-9653-E0C4E335A768}" srcOrd="5" destOrd="0" presId="urn:microsoft.com/office/officeart/2005/8/layout/hierarchy1"/>
    <dgm:cxn modelId="{3B23F3E5-D3C3-4F3B-A980-CB5A229C20B1}" type="presParOf" srcId="{97778611-FFA1-4A30-9653-E0C4E335A768}" destId="{1BFE4366-E7B9-4F89-80C5-8FBBFBCE7EAD}" srcOrd="0" destOrd="0" presId="urn:microsoft.com/office/officeart/2005/8/layout/hierarchy1"/>
    <dgm:cxn modelId="{C01E3AC6-AEA5-4314-AE46-1AE5E535E5BC}" type="presParOf" srcId="{1BFE4366-E7B9-4F89-80C5-8FBBFBCE7EAD}" destId="{12046FF5-D0A4-4C18-85CA-81C8FABE19CA}" srcOrd="0" destOrd="0" presId="urn:microsoft.com/office/officeart/2005/8/layout/hierarchy1"/>
    <dgm:cxn modelId="{DFF4D3DB-D06A-432B-9127-4419F0F95DC0}" type="presParOf" srcId="{1BFE4366-E7B9-4F89-80C5-8FBBFBCE7EAD}" destId="{120F3458-1E0A-443E-8765-B0566E2F8948}" srcOrd="1" destOrd="0" presId="urn:microsoft.com/office/officeart/2005/8/layout/hierarchy1"/>
    <dgm:cxn modelId="{AD65E191-3D22-4A05-AD4C-2B3011BAE8FC}" type="presParOf" srcId="{97778611-FFA1-4A30-9653-E0C4E335A768}" destId="{62DAFAF6-1298-4758-B839-1F1A825A74A9}" srcOrd="1" destOrd="0" presId="urn:microsoft.com/office/officeart/2005/8/layout/hierarchy1"/>
    <dgm:cxn modelId="{2823E701-2042-4723-B3BE-BBD5F71DCF08}" type="presParOf" srcId="{62DAFAF6-1298-4758-B839-1F1A825A74A9}" destId="{002A68C8-9EB9-466B-B5C0-CD61D4662D14}" srcOrd="0" destOrd="0" presId="urn:microsoft.com/office/officeart/2005/8/layout/hierarchy1"/>
    <dgm:cxn modelId="{69F7920D-AC1B-46EE-B3CF-61E0A2820B61}" type="presParOf" srcId="{62DAFAF6-1298-4758-B839-1F1A825A74A9}" destId="{D126E010-12FF-47F6-B48C-F1E3FAA5F723}" srcOrd="1" destOrd="0" presId="urn:microsoft.com/office/officeart/2005/8/layout/hierarchy1"/>
    <dgm:cxn modelId="{66CBA4D6-085C-417A-BE39-507F135CF7E3}" type="presParOf" srcId="{D126E010-12FF-47F6-B48C-F1E3FAA5F723}" destId="{C091F4C4-C94F-4822-8D43-314644CF1114}" srcOrd="0" destOrd="0" presId="urn:microsoft.com/office/officeart/2005/8/layout/hierarchy1"/>
    <dgm:cxn modelId="{E064C05C-4250-49B9-B81B-13865E7EE744}" type="presParOf" srcId="{C091F4C4-C94F-4822-8D43-314644CF1114}" destId="{B4CCE049-B7C0-48F0-A404-818A8CC8830D}" srcOrd="0" destOrd="0" presId="urn:microsoft.com/office/officeart/2005/8/layout/hierarchy1"/>
    <dgm:cxn modelId="{6B724AA6-0BDE-4122-B659-C216E0D2A2C0}" type="presParOf" srcId="{C091F4C4-C94F-4822-8D43-314644CF1114}" destId="{1FECDFD4-6704-4A57-BAD8-8A5628598338}" srcOrd="1" destOrd="0" presId="urn:microsoft.com/office/officeart/2005/8/layout/hierarchy1"/>
    <dgm:cxn modelId="{1339BBC2-A4F7-4928-ABF0-8392BD19A26C}" type="presParOf" srcId="{D126E010-12FF-47F6-B48C-F1E3FAA5F723}" destId="{B611C6E3-8ADF-46EC-A1BD-72A34088B428}" srcOrd="1" destOrd="0" presId="urn:microsoft.com/office/officeart/2005/8/layout/hierarchy1"/>
    <dgm:cxn modelId="{F52CCC9F-1E9F-42B2-9A9F-4555CA0EE771}" type="presParOf" srcId="{2433916D-7B8E-4A80-BC2E-AA410430F119}" destId="{F80E4E27-6934-4DC2-87B1-A494AE32FA02}" srcOrd="6" destOrd="0" presId="urn:microsoft.com/office/officeart/2005/8/layout/hierarchy1"/>
    <dgm:cxn modelId="{D5103CC8-8ED2-4B65-8BE9-6E6FC51E7235}" type="presParOf" srcId="{2433916D-7B8E-4A80-BC2E-AA410430F119}" destId="{F06BCC01-B898-404C-85A6-9C7F1AC3B866}" srcOrd="7" destOrd="0" presId="urn:microsoft.com/office/officeart/2005/8/layout/hierarchy1"/>
    <dgm:cxn modelId="{8578CB48-267C-45DF-9E2D-F0423DE38698}" type="presParOf" srcId="{F06BCC01-B898-404C-85A6-9C7F1AC3B866}" destId="{0A7C9779-486A-48A2-9ABF-2B728858910E}" srcOrd="0" destOrd="0" presId="urn:microsoft.com/office/officeart/2005/8/layout/hierarchy1"/>
    <dgm:cxn modelId="{28847DA7-79C9-4670-B6DD-E81B2C5EF4E7}" type="presParOf" srcId="{0A7C9779-486A-48A2-9ABF-2B728858910E}" destId="{29963D16-CBA8-482F-ADE0-C49FB1788B8C}" srcOrd="0" destOrd="0" presId="urn:microsoft.com/office/officeart/2005/8/layout/hierarchy1"/>
    <dgm:cxn modelId="{B1108242-CBC8-425B-A15A-C418156CBC27}" type="presParOf" srcId="{0A7C9779-486A-48A2-9ABF-2B728858910E}" destId="{D8913E20-8B98-4D52-BFD3-2E9A27C6CFD8}" srcOrd="1" destOrd="0" presId="urn:microsoft.com/office/officeart/2005/8/layout/hierarchy1"/>
    <dgm:cxn modelId="{923F9CBA-CB06-4F15-B0A1-9767921DD246}" type="presParOf" srcId="{F06BCC01-B898-404C-85A6-9C7F1AC3B866}" destId="{40E1D935-B19F-4638-92F2-55C774A7BC65}" srcOrd="1" destOrd="0" presId="urn:microsoft.com/office/officeart/2005/8/layout/hierarchy1"/>
    <dgm:cxn modelId="{DA61302F-F53E-41B7-9503-03AB29958EC6}" type="presParOf" srcId="{40E1D935-B19F-4638-92F2-55C774A7BC65}" destId="{739C9C40-8890-4C7B-BBAC-454E938C262E}" srcOrd="0" destOrd="0" presId="urn:microsoft.com/office/officeart/2005/8/layout/hierarchy1"/>
    <dgm:cxn modelId="{8E38E906-2B06-4557-8989-ACF06122B308}" type="presParOf" srcId="{40E1D935-B19F-4638-92F2-55C774A7BC65}" destId="{4115A285-F7E8-47E7-908B-0CD4EE9A0D34}" srcOrd="1" destOrd="0" presId="urn:microsoft.com/office/officeart/2005/8/layout/hierarchy1"/>
    <dgm:cxn modelId="{290E1AAA-8C6D-4AC5-9667-F2F02FD69243}" type="presParOf" srcId="{4115A285-F7E8-47E7-908B-0CD4EE9A0D34}" destId="{D712DB8C-A21E-49A4-AED4-707DF915FE76}" srcOrd="0" destOrd="0" presId="urn:microsoft.com/office/officeart/2005/8/layout/hierarchy1"/>
    <dgm:cxn modelId="{9F94658A-45B5-466E-B8A7-7383527DC01B}" type="presParOf" srcId="{D712DB8C-A21E-49A4-AED4-707DF915FE76}" destId="{CC922627-538C-44A0-B3F9-6C7A4559EE05}" srcOrd="0" destOrd="0" presId="urn:microsoft.com/office/officeart/2005/8/layout/hierarchy1"/>
    <dgm:cxn modelId="{7E4A2065-38A5-466D-BB0B-A2C8056821C7}" type="presParOf" srcId="{D712DB8C-A21E-49A4-AED4-707DF915FE76}" destId="{D49EE252-C084-4F82-9DAC-D67F6CBB9B14}" srcOrd="1" destOrd="0" presId="urn:microsoft.com/office/officeart/2005/8/layout/hierarchy1"/>
    <dgm:cxn modelId="{230F76B3-33E3-43CB-B18F-2EF53012E910}" type="presParOf" srcId="{4115A285-F7E8-47E7-908B-0CD4EE9A0D34}" destId="{C53B87BC-39DD-4977-A767-72B1CEAB4055}" srcOrd="1" destOrd="0" presId="urn:microsoft.com/office/officeart/2005/8/layout/hierarchy1"/>
    <dgm:cxn modelId="{98913246-BE05-4825-98E4-848B1C1C903B}" type="presParOf" srcId="{2433916D-7B8E-4A80-BC2E-AA410430F119}" destId="{A9098FBD-AE8F-48AB-970C-F4B3210E82EF}" srcOrd="8" destOrd="0" presId="urn:microsoft.com/office/officeart/2005/8/layout/hierarchy1"/>
    <dgm:cxn modelId="{AEA07EB3-EDA6-4311-8534-40F7BBB58FD5}" type="presParOf" srcId="{2433916D-7B8E-4A80-BC2E-AA410430F119}" destId="{93FA7D58-5A2A-45E7-BC2F-7EF68BC0FFCF}" srcOrd="9" destOrd="0" presId="urn:microsoft.com/office/officeart/2005/8/layout/hierarchy1"/>
    <dgm:cxn modelId="{7E990A95-0CFD-4BC0-8217-7229866EE043}" type="presParOf" srcId="{93FA7D58-5A2A-45E7-BC2F-7EF68BC0FFCF}" destId="{49C21BF1-D2FA-4201-BC4A-F599C4FB4775}" srcOrd="0" destOrd="0" presId="urn:microsoft.com/office/officeart/2005/8/layout/hierarchy1"/>
    <dgm:cxn modelId="{958AC818-4E07-45E9-8D91-437940F2E9E1}" type="presParOf" srcId="{49C21BF1-D2FA-4201-BC4A-F599C4FB4775}" destId="{702045A6-6F99-4BFC-BFD6-C9855DD088E7}" srcOrd="0" destOrd="0" presId="urn:microsoft.com/office/officeart/2005/8/layout/hierarchy1"/>
    <dgm:cxn modelId="{041D654D-1B75-4E05-83D2-33504EF54A7B}" type="presParOf" srcId="{49C21BF1-D2FA-4201-BC4A-F599C4FB4775}" destId="{48F82543-6165-437B-BF10-2C6DB0A62E9F}" srcOrd="1" destOrd="0" presId="urn:microsoft.com/office/officeart/2005/8/layout/hierarchy1"/>
    <dgm:cxn modelId="{F874104C-2D01-4773-9D42-6922134ED493}" type="presParOf" srcId="{93FA7D58-5A2A-45E7-BC2F-7EF68BC0FFCF}" destId="{E825E0C1-4050-4AB2-A232-692E3311B805}" srcOrd="1" destOrd="0" presId="urn:microsoft.com/office/officeart/2005/8/layout/hierarchy1"/>
    <dgm:cxn modelId="{0E5463C9-D5DB-452D-AF7E-95EF0C5844AC}" type="presParOf" srcId="{E825E0C1-4050-4AB2-A232-692E3311B805}" destId="{B825C42E-C2B5-41EB-8CDD-5BCD3130132C}" srcOrd="0" destOrd="0" presId="urn:microsoft.com/office/officeart/2005/8/layout/hierarchy1"/>
    <dgm:cxn modelId="{7998AE88-36D4-4AAB-A5C1-BAFF861F4EBB}" type="presParOf" srcId="{E825E0C1-4050-4AB2-A232-692E3311B805}" destId="{2C61E0FD-9407-45B3-9F8D-CFC9F0A33668}" srcOrd="1" destOrd="0" presId="urn:microsoft.com/office/officeart/2005/8/layout/hierarchy1"/>
    <dgm:cxn modelId="{B7D7F894-2859-4BC7-AF72-DDCE951C5337}" type="presParOf" srcId="{2C61E0FD-9407-45B3-9F8D-CFC9F0A33668}" destId="{2C93BF5D-6446-4246-AAD5-B4A43381AB91}" srcOrd="0" destOrd="0" presId="urn:microsoft.com/office/officeart/2005/8/layout/hierarchy1"/>
    <dgm:cxn modelId="{F75AA943-2A6B-4501-9137-4E59BD48BA48}" type="presParOf" srcId="{2C93BF5D-6446-4246-AAD5-B4A43381AB91}" destId="{043774E6-56D0-4F82-9A50-C79E38478E2B}" srcOrd="0" destOrd="0" presId="urn:microsoft.com/office/officeart/2005/8/layout/hierarchy1"/>
    <dgm:cxn modelId="{18D3C21A-5E26-4D44-B745-71AE7A95E10A}" type="presParOf" srcId="{2C93BF5D-6446-4246-AAD5-B4A43381AB91}" destId="{932908E4-922D-4EB9-94AA-3A213CAEBB42}" srcOrd="1" destOrd="0" presId="urn:microsoft.com/office/officeart/2005/8/layout/hierarchy1"/>
    <dgm:cxn modelId="{D6AC5620-1254-4444-B868-A3ACDFC02CDF}" type="presParOf" srcId="{2C61E0FD-9407-45B3-9F8D-CFC9F0A33668}" destId="{666F93C0-3D74-45A6-B7AF-3C55D48711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533EE-4129-4C55-B766-103F08A2A466}">
      <dsp:nvSpPr>
        <dsp:cNvPr id="0" name=""/>
        <dsp:cNvSpPr/>
      </dsp:nvSpPr>
      <dsp:spPr>
        <a:xfrm>
          <a:off x="588" y="1666688"/>
          <a:ext cx="2064064" cy="131068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88413FA-A466-43B1-969F-0A28CE7313AE}">
      <dsp:nvSpPr>
        <dsp:cNvPr id="0" name=""/>
        <dsp:cNvSpPr/>
      </dsp:nvSpPr>
      <dsp:spPr>
        <a:xfrm>
          <a:off x="229928" y="1884562"/>
          <a:ext cx="2064064" cy="1310681"/>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Intelligence is like gravity – you can’t touch it, but you know its there.</a:t>
          </a:r>
        </a:p>
      </dsp:txBody>
      <dsp:txXfrm>
        <a:off x="268317" y="1922951"/>
        <a:ext cx="1987286" cy="1233903"/>
      </dsp:txXfrm>
    </dsp:sp>
    <dsp:sp modelId="{9EA9E897-D1DB-459B-8E8D-67F5CB2824FB}">
      <dsp:nvSpPr>
        <dsp:cNvPr id="0" name=""/>
        <dsp:cNvSpPr/>
      </dsp:nvSpPr>
      <dsp:spPr>
        <a:xfrm>
          <a:off x="2523333" y="1666688"/>
          <a:ext cx="2064064" cy="131068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4787A48-0836-4183-B942-8726DC4EF41F}">
      <dsp:nvSpPr>
        <dsp:cNvPr id="0" name=""/>
        <dsp:cNvSpPr/>
      </dsp:nvSpPr>
      <dsp:spPr>
        <a:xfrm>
          <a:off x="2752674" y="1884562"/>
          <a:ext cx="2064064" cy="1310681"/>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 IQ score is a proxy for the latent construct of </a:t>
          </a:r>
          <a:r>
            <a:rPr lang="en-US" sz="1800" i="1" kern="1200" dirty="0"/>
            <a:t>g</a:t>
          </a:r>
          <a:endParaRPr lang="en-US" sz="1800" i="0" kern="1200" dirty="0"/>
        </a:p>
      </dsp:txBody>
      <dsp:txXfrm>
        <a:off x="2791063" y="1922951"/>
        <a:ext cx="1987286" cy="1233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A2D8B-86AE-478A-BD56-F3984AB4EEB8}">
      <dsp:nvSpPr>
        <dsp:cNvPr id="0" name=""/>
        <dsp:cNvSpPr/>
      </dsp:nvSpPr>
      <dsp:spPr>
        <a:xfrm>
          <a:off x="0"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4904D9-6FA7-47D0-AC4D-279E665B04E0}">
      <dsp:nvSpPr>
        <dsp:cNvPr id="0" name=""/>
        <dsp:cNvSpPr/>
      </dsp:nvSpPr>
      <dsp:spPr>
        <a:xfrm>
          <a:off x="341494"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1" kern="1200" dirty="0"/>
            <a:t>g</a:t>
          </a:r>
          <a:r>
            <a:rPr lang="en-US" sz="2700" kern="1200" dirty="0"/>
            <a:t>  represents the general factor of intelligence</a:t>
          </a:r>
        </a:p>
      </dsp:txBody>
      <dsp:txXfrm>
        <a:off x="398656" y="1088253"/>
        <a:ext cx="2959127" cy="1837317"/>
      </dsp:txXfrm>
    </dsp:sp>
    <dsp:sp modelId="{8319D3B2-9CB1-4076-AA3D-7CE364FF9538}">
      <dsp:nvSpPr>
        <dsp:cNvPr id="0" name=""/>
        <dsp:cNvSpPr/>
      </dsp:nvSpPr>
      <dsp:spPr>
        <a:xfrm>
          <a:off x="3756441"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8A1F23-F341-4CD5-8CD5-989332380C93}">
      <dsp:nvSpPr>
        <dsp:cNvPr id="0" name=""/>
        <dsp:cNvSpPr/>
      </dsp:nvSpPr>
      <dsp:spPr>
        <a:xfrm>
          <a:off x="4097935"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 rising tide floats all boats.”</a:t>
          </a:r>
        </a:p>
      </dsp:txBody>
      <dsp:txXfrm>
        <a:off x="4155097" y="1088253"/>
        <a:ext cx="2959127" cy="1837317"/>
      </dsp:txXfrm>
    </dsp:sp>
    <dsp:sp modelId="{248245C6-1E59-495B-9A13-6832AB933895}">
      <dsp:nvSpPr>
        <dsp:cNvPr id="0" name=""/>
        <dsp:cNvSpPr/>
      </dsp:nvSpPr>
      <dsp:spPr>
        <a:xfrm>
          <a:off x="7512882"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594F19-C32A-4921-8032-E5E00EAD5781}">
      <dsp:nvSpPr>
        <dsp:cNvPr id="0" name=""/>
        <dsp:cNvSpPr/>
      </dsp:nvSpPr>
      <dsp:spPr>
        <a:xfrm>
          <a:off x="7854377"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Represents all the variability shared amongst broad cognitive abilities.</a:t>
          </a:r>
        </a:p>
      </dsp:txBody>
      <dsp:txXfrm>
        <a:off x="7911539" y="1088253"/>
        <a:ext cx="2959127" cy="1837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5C42E-C2B5-41EB-8CDD-5BCD3130132C}">
      <dsp:nvSpPr>
        <dsp:cNvPr id="0" name=""/>
        <dsp:cNvSpPr/>
      </dsp:nvSpPr>
      <dsp:spPr>
        <a:xfrm>
          <a:off x="10901183" y="3776574"/>
          <a:ext cx="91440" cy="590569"/>
        </a:xfrm>
        <a:custGeom>
          <a:avLst/>
          <a:gdLst/>
          <a:ahLst/>
          <a:cxnLst/>
          <a:rect l="0" t="0" r="0" b="0"/>
          <a:pathLst>
            <a:path>
              <a:moveTo>
                <a:pt x="45720" y="0"/>
              </a:moveTo>
              <a:lnTo>
                <a:pt x="45720" y="5905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098FBD-AE8F-48AB-970C-F4B3210E82EF}">
      <dsp:nvSpPr>
        <dsp:cNvPr id="0" name=""/>
        <dsp:cNvSpPr/>
      </dsp:nvSpPr>
      <dsp:spPr>
        <a:xfrm>
          <a:off x="5983188" y="1896567"/>
          <a:ext cx="4963715" cy="590569"/>
        </a:xfrm>
        <a:custGeom>
          <a:avLst/>
          <a:gdLst/>
          <a:ahLst/>
          <a:cxnLst/>
          <a:rect l="0" t="0" r="0" b="0"/>
          <a:pathLst>
            <a:path>
              <a:moveTo>
                <a:pt x="0" y="0"/>
              </a:moveTo>
              <a:lnTo>
                <a:pt x="0" y="402455"/>
              </a:lnTo>
              <a:lnTo>
                <a:pt x="4963715" y="402455"/>
              </a:lnTo>
              <a:lnTo>
                <a:pt x="4963715" y="59056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9C9C40-8890-4C7B-BBAC-454E938C262E}">
      <dsp:nvSpPr>
        <dsp:cNvPr id="0" name=""/>
        <dsp:cNvSpPr/>
      </dsp:nvSpPr>
      <dsp:spPr>
        <a:xfrm>
          <a:off x="8419326" y="3776574"/>
          <a:ext cx="91440" cy="590569"/>
        </a:xfrm>
        <a:custGeom>
          <a:avLst/>
          <a:gdLst/>
          <a:ahLst/>
          <a:cxnLst/>
          <a:rect l="0" t="0" r="0" b="0"/>
          <a:pathLst>
            <a:path>
              <a:moveTo>
                <a:pt x="45720" y="0"/>
              </a:moveTo>
              <a:lnTo>
                <a:pt x="45720" y="5905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0E4E27-6934-4DC2-87B1-A494AE32FA02}">
      <dsp:nvSpPr>
        <dsp:cNvPr id="0" name=""/>
        <dsp:cNvSpPr/>
      </dsp:nvSpPr>
      <dsp:spPr>
        <a:xfrm>
          <a:off x="5983188" y="1896567"/>
          <a:ext cx="2481857" cy="590569"/>
        </a:xfrm>
        <a:custGeom>
          <a:avLst/>
          <a:gdLst/>
          <a:ahLst/>
          <a:cxnLst/>
          <a:rect l="0" t="0" r="0" b="0"/>
          <a:pathLst>
            <a:path>
              <a:moveTo>
                <a:pt x="0" y="0"/>
              </a:moveTo>
              <a:lnTo>
                <a:pt x="0" y="402455"/>
              </a:lnTo>
              <a:lnTo>
                <a:pt x="2481857" y="402455"/>
              </a:lnTo>
              <a:lnTo>
                <a:pt x="2481857" y="59056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2A68C8-9EB9-466B-B5C0-CD61D4662D14}">
      <dsp:nvSpPr>
        <dsp:cNvPr id="0" name=""/>
        <dsp:cNvSpPr/>
      </dsp:nvSpPr>
      <dsp:spPr>
        <a:xfrm>
          <a:off x="5937468" y="3776574"/>
          <a:ext cx="91440" cy="590569"/>
        </a:xfrm>
        <a:custGeom>
          <a:avLst/>
          <a:gdLst/>
          <a:ahLst/>
          <a:cxnLst/>
          <a:rect l="0" t="0" r="0" b="0"/>
          <a:pathLst>
            <a:path>
              <a:moveTo>
                <a:pt x="45720" y="0"/>
              </a:moveTo>
              <a:lnTo>
                <a:pt x="45720" y="5905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012021-2D27-437A-B8D3-CF5497B7C1F1}">
      <dsp:nvSpPr>
        <dsp:cNvPr id="0" name=""/>
        <dsp:cNvSpPr/>
      </dsp:nvSpPr>
      <dsp:spPr>
        <a:xfrm>
          <a:off x="5937468" y="1896567"/>
          <a:ext cx="91440" cy="590569"/>
        </a:xfrm>
        <a:custGeom>
          <a:avLst/>
          <a:gdLst/>
          <a:ahLst/>
          <a:cxnLst/>
          <a:rect l="0" t="0" r="0" b="0"/>
          <a:pathLst>
            <a:path>
              <a:moveTo>
                <a:pt x="45720" y="0"/>
              </a:moveTo>
              <a:lnTo>
                <a:pt x="45720" y="59056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46CC80-6E17-4B90-A0FC-E93CB792D518}">
      <dsp:nvSpPr>
        <dsp:cNvPr id="0" name=""/>
        <dsp:cNvSpPr/>
      </dsp:nvSpPr>
      <dsp:spPr>
        <a:xfrm>
          <a:off x="3455610" y="3776574"/>
          <a:ext cx="91440" cy="590569"/>
        </a:xfrm>
        <a:custGeom>
          <a:avLst/>
          <a:gdLst/>
          <a:ahLst/>
          <a:cxnLst/>
          <a:rect l="0" t="0" r="0" b="0"/>
          <a:pathLst>
            <a:path>
              <a:moveTo>
                <a:pt x="45720" y="0"/>
              </a:moveTo>
              <a:lnTo>
                <a:pt x="45720" y="5905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AAAFE8-89C6-4BF1-8E72-8773F2146E43}">
      <dsp:nvSpPr>
        <dsp:cNvPr id="0" name=""/>
        <dsp:cNvSpPr/>
      </dsp:nvSpPr>
      <dsp:spPr>
        <a:xfrm>
          <a:off x="3501330" y="1896567"/>
          <a:ext cx="2481857" cy="590569"/>
        </a:xfrm>
        <a:custGeom>
          <a:avLst/>
          <a:gdLst/>
          <a:ahLst/>
          <a:cxnLst/>
          <a:rect l="0" t="0" r="0" b="0"/>
          <a:pathLst>
            <a:path>
              <a:moveTo>
                <a:pt x="2481857" y="0"/>
              </a:moveTo>
              <a:lnTo>
                <a:pt x="2481857" y="402455"/>
              </a:lnTo>
              <a:lnTo>
                <a:pt x="0" y="402455"/>
              </a:lnTo>
              <a:lnTo>
                <a:pt x="0" y="59056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F093DF-D0A0-46A8-B45B-E90822EB26F0}">
      <dsp:nvSpPr>
        <dsp:cNvPr id="0" name=""/>
        <dsp:cNvSpPr/>
      </dsp:nvSpPr>
      <dsp:spPr>
        <a:xfrm>
          <a:off x="973752" y="3776574"/>
          <a:ext cx="91440" cy="590569"/>
        </a:xfrm>
        <a:custGeom>
          <a:avLst/>
          <a:gdLst/>
          <a:ahLst/>
          <a:cxnLst/>
          <a:rect l="0" t="0" r="0" b="0"/>
          <a:pathLst>
            <a:path>
              <a:moveTo>
                <a:pt x="45720" y="0"/>
              </a:moveTo>
              <a:lnTo>
                <a:pt x="45720" y="5905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C5ADE6-690B-4498-891D-A8CC91C2A4A9}">
      <dsp:nvSpPr>
        <dsp:cNvPr id="0" name=""/>
        <dsp:cNvSpPr/>
      </dsp:nvSpPr>
      <dsp:spPr>
        <a:xfrm>
          <a:off x="1019472" y="1896567"/>
          <a:ext cx="4963715" cy="590569"/>
        </a:xfrm>
        <a:custGeom>
          <a:avLst/>
          <a:gdLst/>
          <a:ahLst/>
          <a:cxnLst/>
          <a:rect l="0" t="0" r="0" b="0"/>
          <a:pathLst>
            <a:path>
              <a:moveTo>
                <a:pt x="4963715" y="0"/>
              </a:moveTo>
              <a:lnTo>
                <a:pt x="4963715" y="402455"/>
              </a:lnTo>
              <a:lnTo>
                <a:pt x="0" y="402455"/>
              </a:lnTo>
              <a:lnTo>
                <a:pt x="0" y="59056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18D8DA-46EA-488F-8218-956525CA2BAF}">
      <dsp:nvSpPr>
        <dsp:cNvPr id="0" name=""/>
        <dsp:cNvSpPr/>
      </dsp:nvSpPr>
      <dsp:spPr>
        <a:xfrm>
          <a:off x="4967882" y="607129"/>
          <a:ext cx="2030610" cy="12894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75DDB6-C44B-473D-AE95-372903CE242F}">
      <dsp:nvSpPr>
        <dsp:cNvPr id="0" name=""/>
        <dsp:cNvSpPr/>
      </dsp:nvSpPr>
      <dsp:spPr>
        <a:xfrm>
          <a:off x="5193506" y="821471"/>
          <a:ext cx="2030610" cy="128943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General Cognitive Ability (g)</a:t>
          </a:r>
        </a:p>
      </dsp:txBody>
      <dsp:txXfrm>
        <a:off x="5231272" y="859237"/>
        <a:ext cx="1955078" cy="1213905"/>
      </dsp:txXfrm>
    </dsp:sp>
    <dsp:sp modelId="{F75A5F3A-32D7-4948-9F72-580983FC2F7E}">
      <dsp:nvSpPr>
        <dsp:cNvPr id="0" name=""/>
        <dsp:cNvSpPr/>
      </dsp:nvSpPr>
      <dsp:spPr>
        <a:xfrm>
          <a:off x="4167" y="2487137"/>
          <a:ext cx="2030610" cy="12894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B09222-F312-4EFD-923D-360E9C80A91A}">
      <dsp:nvSpPr>
        <dsp:cNvPr id="0" name=""/>
        <dsp:cNvSpPr/>
      </dsp:nvSpPr>
      <dsp:spPr>
        <a:xfrm>
          <a:off x="229790" y="2701479"/>
          <a:ext cx="2030610" cy="128943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Verbal Comprehension</a:t>
          </a:r>
        </a:p>
      </dsp:txBody>
      <dsp:txXfrm>
        <a:off x="267556" y="2739245"/>
        <a:ext cx="1955078" cy="1213905"/>
      </dsp:txXfrm>
    </dsp:sp>
    <dsp:sp modelId="{4B76D037-9C84-4477-A0C9-7FD897595B9D}">
      <dsp:nvSpPr>
        <dsp:cNvPr id="0" name=""/>
        <dsp:cNvSpPr/>
      </dsp:nvSpPr>
      <dsp:spPr>
        <a:xfrm>
          <a:off x="4167" y="4367144"/>
          <a:ext cx="2030610" cy="166938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81DB1-243C-4516-8D8B-633BF602F14E}">
      <dsp:nvSpPr>
        <dsp:cNvPr id="0" name=""/>
        <dsp:cNvSpPr/>
      </dsp:nvSpPr>
      <dsp:spPr>
        <a:xfrm>
          <a:off x="229790" y="4581486"/>
          <a:ext cx="2030610" cy="166938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Similarities</a:t>
          </a:r>
        </a:p>
        <a:p>
          <a:pPr marL="0" lvl="0" indent="0" algn="ctr" defTabSz="533400">
            <a:lnSpc>
              <a:spcPct val="90000"/>
            </a:lnSpc>
            <a:spcBef>
              <a:spcPct val="0"/>
            </a:spcBef>
            <a:spcAft>
              <a:spcPct val="35000"/>
            </a:spcAft>
            <a:buNone/>
          </a:pPr>
          <a:r>
            <a:rPr lang="en-US" sz="1200" b="1" kern="1200" dirty="0"/>
            <a:t>Vocabulary</a:t>
          </a:r>
        </a:p>
        <a:p>
          <a:pPr marL="0" lvl="0" indent="0" algn="ctr" defTabSz="533400">
            <a:lnSpc>
              <a:spcPct val="90000"/>
            </a:lnSpc>
            <a:spcBef>
              <a:spcPct val="0"/>
            </a:spcBef>
            <a:spcAft>
              <a:spcPct val="35000"/>
            </a:spcAft>
            <a:buNone/>
          </a:pPr>
          <a:r>
            <a:rPr lang="en-US" sz="1200" kern="1200" dirty="0"/>
            <a:t>Information</a:t>
          </a:r>
        </a:p>
        <a:p>
          <a:pPr marL="0" lvl="0" indent="0" algn="ctr" defTabSz="533400">
            <a:lnSpc>
              <a:spcPct val="90000"/>
            </a:lnSpc>
            <a:spcBef>
              <a:spcPct val="0"/>
            </a:spcBef>
            <a:spcAft>
              <a:spcPct val="35000"/>
            </a:spcAft>
            <a:buNone/>
          </a:pPr>
          <a:r>
            <a:rPr lang="en-US" sz="1200" kern="1200" dirty="0"/>
            <a:t>Comprehension</a:t>
          </a:r>
        </a:p>
      </dsp:txBody>
      <dsp:txXfrm>
        <a:off x="278685" y="4630381"/>
        <a:ext cx="1932820" cy="1571593"/>
      </dsp:txXfrm>
    </dsp:sp>
    <dsp:sp modelId="{DEECBE12-F944-4FED-9B10-5B8538CC7368}">
      <dsp:nvSpPr>
        <dsp:cNvPr id="0" name=""/>
        <dsp:cNvSpPr/>
      </dsp:nvSpPr>
      <dsp:spPr>
        <a:xfrm>
          <a:off x="2486024" y="2487137"/>
          <a:ext cx="2030610" cy="12894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587076-A8F9-474B-BB92-F6FBDAB875B9}">
      <dsp:nvSpPr>
        <dsp:cNvPr id="0" name=""/>
        <dsp:cNvSpPr/>
      </dsp:nvSpPr>
      <dsp:spPr>
        <a:xfrm>
          <a:off x="2711648" y="2701479"/>
          <a:ext cx="2030610" cy="128943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Visual Spatial</a:t>
          </a:r>
        </a:p>
      </dsp:txBody>
      <dsp:txXfrm>
        <a:off x="2749414" y="2739245"/>
        <a:ext cx="1955078" cy="1213905"/>
      </dsp:txXfrm>
    </dsp:sp>
    <dsp:sp modelId="{A0F98080-8C7A-4A17-B4EB-7241AD2BD909}">
      <dsp:nvSpPr>
        <dsp:cNvPr id="0" name=""/>
        <dsp:cNvSpPr/>
      </dsp:nvSpPr>
      <dsp:spPr>
        <a:xfrm>
          <a:off x="2486024" y="4367144"/>
          <a:ext cx="2030610" cy="166938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EB0D0F-E479-4AE5-A292-63D26EDD0904}">
      <dsp:nvSpPr>
        <dsp:cNvPr id="0" name=""/>
        <dsp:cNvSpPr/>
      </dsp:nvSpPr>
      <dsp:spPr>
        <a:xfrm>
          <a:off x="2711648" y="4581486"/>
          <a:ext cx="2030610" cy="166938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Block Design</a:t>
          </a:r>
        </a:p>
        <a:p>
          <a:pPr marL="0" lvl="0" indent="0" algn="ctr" defTabSz="533400">
            <a:lnSpc>
              <a:spcPct val="90000"/>
            </a:lnSpc>
            <a:spcBef>
              <a:spcPct val="0"/>
            </a:spcBef>
            <a:spcAft>
              <a:spcPct val="35000"/>
            </a:spcAft>
            <a:buNone/>
          </a:pPr>
          <a:r>
            <a:rPr lang="en-US" sz="1200" b="0" kern="1200" dirty="0"/>
            <a:t>Visual Puzzles</a:t>
          </a:r>
        </a:p>
      </dsp:txBody>
      <dsp:txXfrm>
        <a:off x="2760543" y="4630381"/>
        <a:ext cx="1932820" cy="1571593"/>
      </dsp:txXfrm>
    </dsp:sp>
    <dsp:sp modelId="{12046FF5-D0A4-4C18-85CA-81C8FABE19CA}">
      <dsp:nvSpPr>
        <dsp:cNvPr id="0" name=""/>
        <dsp:cNvSpPr/>
      </dsp:nvSpPr>
      <dsp:spPr>
        <a:xfrm>
          <a:off x="4967882" y="2487137"/>
          <a:ext cx="2030610" cy="12894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0F3458-1E0A-443E-8765-B0566E2F8948}">
      <dsp:nvSpPr>
        <dsp:cNvPr id="0" name=""/>
        <dsp:cNvSpPr/>
      </dsp:nvSpPr>
      <dsp:spPr>
        <a:xfrm>
          <a:off x="5193506" y="2701479"/>
          <a:ext cx="2030610" cy="128943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Fluid Reasoning</a:t>
          </a:r>
        </a:p>
      </dsp:txBody>
      <dsp:txXfrm>
        <a:off x="5231272" y="2739245"/>
        <a:ext cx="1955078" cy="1213905"/>
      </dsp:txXfrm>
    </dsp:sp>
    <dsp:sp modelId="{B4CCE049-B7C0-48F0-A404-818A8CC8830D}">
      <dsp:nvSpPr>
        <dsp:cNvPr id="0" name=""/>
        <dsp:cNvSpPr/>
      </dsp:nvSpPr>
      <dsp:spPr>
        <a:xfrm>
          <a:off x="4967882" y="4367144"/>
          <a:ext cx="2030610" cy="166938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ECDFD4-6704-4A57-BAD8-8A5628598338}">
      <dsp:nvSpPr>
        <dsp:cNvPr id="0" name=""/>
        <dsp:cNvSpPr/>
      </dsp:nvSpPr>
      <dsp:spPr>
        <a:xfrm>
          <a:off x="5193506" y="4581486"/>
          <a:ext cx="2030610" cy="166938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Matrix Reasoning</a:t>
          </a:r>
        </a:p>
        <a:p>
          <a:pPr marL="0" lvl="0" indent="0" algn="ctr" defTabSz="533400">
            <a:lnSpc>
              <a:spcPct val="90000"/>
            </a:lnSpc>
            <a:spcBef>
              <a:spcPct val="0"/>
            </a:spcBef>
            <a:spcAft>
              <a:spcPct val="35000"/>
            </a:spcAft>
            <a:buNone/>
          </a:pPr>
          <a:r>
            <a:rPr lang="en-US" sz="1200" b="1" kern="1200" dirty="0"/>
            <a:t>Figure Weights</a:t>
          </a:r>
        </a:p>
        <a:p>
          <a:pPr marL="0" lvl="0" indent="0" algn="ctr" defTabSz="533400">
            <a:lnSpc>
              <a:spcPct val="90000"/>
            </a:lnSpc>
            <a:spcBef>
              <a:spcPct val="0"/>
            </a:spcBef>
            <a:spcAft>
              <a:spcPct val="35000"/>
            </a:spcAft>
            <a:buNone/>
          </a:pPr>
          <a:r>
            <a:rPr lang="en-US" sz="1200" kern="1200" dirty="0"/>
            <a:t>Arithmetic</a:t>
          </a:r>
        </a:p>
        <a:p>
          <a:pPr marL="0" lvl="0" indent="0" algn="ctr" defTabSz="533400">
            <a:lnSpc>
              <a:spcPct val="90000"/>
            </a:lnSpc>
            <a:spcBef>
              <a:spcPct val="0"/>
            </a:spcBef>
            <a:spcAft>
              <a:spcPct val="35000"/>
            </a:spcAft>
            <a:buNone/>
          </a:pPr>
          <a:r>
            <a:rPr lang="en-US" sz="1200" kern="1200" dirty="0">
              <a:solidFill>
                <a:srgbClr val="FF0000"/>
              </a:solidFill>
            </a:rPr>
            <a:t>Set Relations</a:t>
          </a:r>
        </a:p>
      </dsp:txBody>
      <dsp:txXfrm>
        <a:off x="5242401" y="4630381"/>
        <a:ext cx="1932820" cy="1571593"/>
      </dsp:txXfrm>
    </dsp:sp>
    <dsp:sp modelId="{29963D16-CBA8-482F-ADE0-C49FB1788B8C}">
      <dsp:nvSpPr>
        <dsp:cNvPr id="0" name=""/>
        <dsp:cNvSpPr/>
      </dsp:nvSpPr>
      <dsp:spPr>
        <a:xfrm>
          <a:off x="7449740" y="2487137"/>
          <a:ext cx="2030610" cy="12894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913E20-8B98-4D52-BFD3-2E9A27C6CFD8}">
      <dsp:nvSpPr>
        <dsp:cNvPr id="0" name=""/>
        <dsp:cNvSpPr/>
      </dsp:nvSpPr>
      <dsp:spPr>
        <a:xfrm>
          <a:off x="7675364" y="2701479"/>
          <a:ext cx="2030610" cy="128943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Working Memory</a:t>
          </a:r>
        </a:p>
      </dsp:txBody>
      <dsp:txXfrm>
        <a:off x="7713130" y="2739245"/>
        <a:ext cx="1955078" cy="1213905"/>
      </dsp:txXfrm>
    </dsp:sp>
    <dsp:sp modelId="{CC922627-538C-44A0-B3F9-6C7A4559EE05}">
      <dsp:nvSpPr>
        <dsp:cNvPr id="0" name=""/>
        <dsp:cNvSpPr/>
      </dsp:nvSpPr>
      <dsp:spPr>
        <a:xfrm>
          <a:off x="7449740" y="4367144"/>
          <a:ext cx="2030610" cy="166938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9EE252-C084-4F82-9DAC-D67F6CBB9B14}">
      <dsp:nvSpPr>
        <dsp:cNvPr id="0" name=""/>
        <dsp:cNvSpPr/>
      </dsp:nvSpPr>
      <dsp:spPr>
        <a:xfrm>
          <a:off x="7675364" y="4581486"/>
          <a:ext cx="2030610" cy="166938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Digit Sequencing</a:t>
          </a:r>
        </a:p>
        <a:p>
          <a:pPr marL="0" lvl="0" indent="0" algn="ctr" defTabSz="533400">
            <a:lnSpc>
              <a:spcPct val="90000"/>
            </a:lnSpc>
            <a:spcBef>
              <a:spcPct val="0"/>
            </a:spcBef>
            <a:spcAft>
              <a:spcPct val="35000"/>
            </a:spcAft>
            <a:buNone/>
          </a:pPr>
          <a:r>
            <a:rPr lang="en-US" sz="1200" b="0" kern="1200" dirty="0">
              <a:solidFill>
                <a:srgbClr val="FF0000"/>
              </a:solidFill>
            </a:rPr>
            <a:t>Running Digits</a:t>
          </a:r>
        </a:p>
        <a:p>
          <a:pPr marL="0" lvl="0" indent="0" algn="ctr" defTabSz="533400">
            <a:lnSpc>
              <a:spcPct val="90000"/>
            </a:lnSpc>
            <a:spcBef>
              <a:spcPct val="0"/>
            </a:spcBef>
            <a:spcAft>
              <a:spcPct val="35000"/>
            </a:spcAft>
            <a:buNone/>
          </a:pPr>
          <a:r>
            <a:rPr lang="en-US" sz="1200" b="0" kern="1200" dirty="0"/>
            <a:t>Digits Forward</a:t>
          </a:r>
        </a:p>
        <a:p>
          <a:pPr marL="0" lvl="0" indent="0" algn="ctr" defTabSz="533400">
            <a:lnSpc>
              <a:spcPct val="90000"/>
            </a:lnSpc>
            <a:spcBef>
              <a:spcPct val="0"/>
            </a:spcBef>
            <a:spcAft>
              <a:spcPct val="35000"/>
            </a:spcAft>
            <a:buNone/>
          </a:pPr>
          <a:r>
            <a:rPr lang="en-US" sz="1200" b="0" kern="1200" dirty="0"/>
            <a:t>Letter-Number Sequencing</a:t>
          </a:r>
        </a:p>
        <a:p>
          <a:pPr marL="0" lvl="0" indent="0" algn="ctr" defTabSz="533400">
            <a:lnSpc>
              <a:spcPct val="90000"/>
            </a:lnSpc>
            <a:spcBef>
              <a:spcPct val="0"/>
            </a:spcBef>
            <a:spcAft>
              <a:spcPct val="35000"/>
            </a:spcAft>
            <a:buNone/>
          </a:pPr>
          <a:r>
            <a:rPr lang="en-US" sz="1200" b="0" kern="1200" dirty="0">
              <a:solidFill>
                <a:srgbClr val="FF0000"/>
              </a:solidFill>
            </a:rPr>
            <a:t>Symbol Span</a:t>
          </a:r>
        </a:p>
        <a:p>
          <a:pPr marL="0" lvl="0" indent="0" algn="ctr" defTabSz="533400">
            <a:lnSpc>
              <a:spcPct val="90000"/>
            </a:lnSpc>
            <a:spcBef>
              <a:spcPct val="0"/>
            </a:spcBef>
            <a:spcAft>
              <a:spcPct val="35000"/>
            </a:spcAft>
            <a:buNone/>
          </a:pPr>
          <a:r>
            <a:rPr lang="en-US" sz="1200" b="0" kern="1200" dirty="0">
              <a:solidFill>
                <a:srgbClr val="FF0000"/>
              </a:solidFill>
            </a:rPr>
            <a:t>Spatial Addition</a:t>
          </a:r>
        </a:p>
        <a:p>
          <a:pPr marL="0" lvl="0" indent="0" algn="ctr" defTabSz="533400">
            <a:lnSpc>
              <a:spcPct val="90000"/>
            </a:lnSpc>
            <a:spcBef>
              <a:spcPct val="0"/>
            </a:spcBef>
            <a:spcAft>
              <a:spcPct val="35000"/>
            </a:spcAft>
            <a:buNone/>
          </a:pPr>
          <a:endParaRPr lang="en-US" sz="1100" kern="1200" dirty="0"/>
        </a:p>
      </dsp:txBody>
      <dsp:txXfrm>
        <a:off x="7724259" y="4630381"/>
        <a:ext cx="1932820" cy="1571593"/>
      </dsp:txXfrm>
    </dsp:sp>
    <dsp:sp modelId="{702045A6-6F99-4BFC-BFD6-C9855DD088E7}">
      <dsp:nvSpPr>
        <dsp:cNvPr id="0" name=""/>
        <dsp:cNvSpPr/>
      </dsp:nvSpPr>
      <dsp:spPr>
        <a:xfrm>
          <a:off x="9931598" y="2487137"/>
          <a:ext cx="2030610" cy="12894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F82543-6165-437B-BF10-2C6DB0A62E9F}">
      <dsp:nvSpPr>
        <dsp:cNvPr id="0" name=""/>
        <dsp:cNvSpPr/>
      </dsp:nvSpPr>
      <dsp:spPr>
        <a:xfrm>
          <a:off x="10157221" y="2701479"/>
          <a:ext cx="2030610" cy="128943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Processing Speed</a:t>
          </a:r>
        </a:p>
      </dsp:txBody>
      <dsp:txXfrm>
        <a:off x="10194987" y="2739245"/>
        <a:ext cx="1955078" cy="1213905"/>
      </dsp:txXfrm>
    </dsp:sp>
    <dsp:sp modelId="{043774E6-56D0-4F82-9A50-C79E38478E2B}">
      <dsp:nvSpPr>
        <dsp:cNvPr id="0" name=""/>
        <dsp:cNvSpPr/>
      </dsp:nvSpPr>
      <dsp:spPr>
        <a:xfrm>
          <a:off x="9931598" y="4367144"/>
          <a:ext cx="2030610" cy="12894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2908E4-922D-4EB9-94AA-3A213CAEBB42}">
      <dsp:nvSpPr>
        <dsp:cNvPr id="0" name=""/>
        <dsp:cNvSpPr/>
      </dsp:nvSpPr>
      <dsp:spPr>
        <a:xfrm>
          <a:off x="10157221" y="4581486"/>
          <a:ext cx="2030610" cy="128943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Coding</a:t>
          </a:r>
        </a:p>
        <a:p>
          <a:pPr marL="0" lvl="0" indent="0" algn="ctr" defTabSz="533400">
            <a:lnSpc>
              <a:spcPct val="90000"/>
            </a:lnSpc>
            <a:spcBef>
              <a:spcPct val="0"/>
            </a:spcBef>
            <a:spcAft>
              <a:spcPct val="35000"/>
            </a:spcAft>
            <a:buNone/>
          </a:pPr>
          <a:r>
            <a:rPr lang="en-US" sz="1200" b="0" kern="1200" dirty="0"/>
            <a:t>Symbol Search</a:t>
          </a:r>
        </a:p>
        <a:p>
          <a:pPr marL="0" lvl="0" indent="0" algn="ctr" defTabSz="533400">
            <a:lnSpc>
              <a:spcPct val="90000"/>
            </a:lnSpc>
            <a:spcBef>
              <a:spcPct val="0"/>
            </a:spcBef>
            <a:spcAft>
              <a:spcPct val="35000"/>
            </a:spcAft>
            <a:buNone/>
          </a:pPr>
          <a:r>
            <a:rPr lang="en-US" sz="1200" kern="1200" dirty="0">
              <a:solidFill>
                <a:srgbClr val="FF0000"/>
              </a:solidFill>
            </a:rPr>
            <a:t>Naming Speed Quantity</a:t>
          </a:r>
        </a:p>
      </dsp:txBody>
      <dsp:txXfrm>
        <a:off x="10194987" y="4619252"/>
        <a:ext cx="1955078" cy="12139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E49476BF-E3F5-4C68-8B99-ED9E92740FE2}" type="datetimeFigureOut">
              <a:rPr lang="en-US" smtClean="0"/>
              <a:t>6/8/2025</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09B97F25-F191-4245-B889-0A3B48EBF484}" type="slidenum">
              <a:rPr lang="en-US" smtClean="0"/>
              <a:t>‹#›</a:t>
            </a:fld>
            <a:endParaRPr lang="en-US"/>
          </a:p>
        </p:txBody>
      </p:sp>
    </p:spTree>
    <p:extLst>
      <p:ext uri="{BB962C8B-B14F-4D97-AF65-F5344CB8AC3E}">
        <p14:creationId xmlns:p14="http://schemas.microsoft.com/office/powerpoint/2010/main" val="3279162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WAIS-5 (Wechsler Adult Intelligence Scale, Fifth Edition) includes specific measures to assess mild intellectual disability (MID). It evaluates core cognitive functions such as verbal comprehension, perceptual reasoning, working memory, and processing speed. The sample data for individuals with MID can help in understanding their intellectual capabilities and aid in designing appropriate educational and support interventions.</a:t>
            </a:r>
          </a:p>
        </p:txBody>
      </p:sp>
      <p:sp>
        <p:nvSpPr>
          <p:cNvPr id="4" name="Slide Number Placeholder 3"/>
          <p:cNvSpPr>
            <a:spLocks noGrp="1"/>
          </p:cNvSpPr>
          <p:nvPr>
            <p:ph type="sldNum" sz="quarter" idx="5"/>
          </p:nvPr>
        </p:nvSpPr>
        <p:spPr/>
        <p:txBody>
          <a:bodyPr/>
          <a:lstStyle/>
          <a:p>
            <a:fld id="{EB68BED1-3623-4336-9789-069E0DD41506}" type="slidenum">
              <a:rPr lang="en-US" smtClean="0"/>
              <a:t>50</a:t>
            </a:fld>
            <a:endParaRPr lang="en-US"/>
          </a:p>
        </p:txBody>
      </p:sp>
    </p:spTree>
    <p:extLst>
      <p:ext uri="{BB962C8B-B14F-4D97-AF65-F5344CB8AC3E}">
        <p14:creationId xmlns:p14="http://schemas.microsoft.com/office/powerpoint/2010/main" val="288621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604BF-DCDD-40A5-8E1B-6E19EE47627A}"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6066" name="Rectangle 2"/>
          <p:cNvSpPr>
            <a:spLocks noGrp="1" noRot="1" noChangeAspect="1" noChangeArrowheads="1" noTextEdit="1"/>
          </p:cNvSpPr>
          <p:nvPr>
            <p:ph type="sldImg"/>
          </p:nvPr>
        </p:nvSpPr>
        <p:spPr>
          <a:xfrm>
            <a:off x="381000" y="685800"/>
            <a:ext cx="6096000" cy="3429000"/>
          </a:xfrm>
          <a:ln/>
        </p:spPr>
      </p:sp>
      <p:sp>
        <p:nvSpPr>
          <p:cNvPr id="216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12246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4B78-75C0-987D-4D15-743F7171D1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7DB840-DC80-DDD5-D2CE-852257B780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E2FA06-85A3-79F9-A061-F985C6B14239}"/>
              </a:ext>
            </a:extLst>
          </p:cNvPr>
          <p:cNvSpPr>
            <a:spLocks noGrp="1"/>
          </p:cNvSpPr>
          <p:nvPr>
            <p:ph type="dt" sz="half" idx="10"/>
          </p:nvPr>
        </p:nvSpPr>
        <p:spPr/>
        <p:txBody>
          <a:bodyPr/>
          <a:lstStyle/>
          <a:p>
            <a:fld id="{BDFAC9F3-01A5-498D-8DC9-BFDD0E951C31}" type="datetimeFigureOut">
              <a:rPr lang="en-US" smtClean="0"/>
              <a:t>6/8/2025</a:t>
            </a:fld>
            <a:endParaRPr lang="en-US"/>
          </a:p>
        </p:txBody>
      </p:sp>
      <p:sp>
        <p:nvSpPr>
          <p:cNvPr id="5" name="Footer Placeholder 4">
            <a:extLst>
              <a:ext uri="{FF2B5EF4-FFF2-40B4-BE49-F238E27FC236}">
                <a16:creationId xmlns:a16="http://schemas.microsoft.com/office/drawing/2014/main" id="{806DB542-0B5B-65A5-6B31-761572C3F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42DAF-0C2B-21A6-BE87-175BA1154A3E}"/>
              </a:ext>
            </a:extLst>
          </p:cNvPr>
          <p:cNvSpPr>
            <a:spLocks noGrp="1"/>
          </p:cNvSpPr>
          <p:nvPr>
            <p:ph type="sldNum" sz="quarter" idx="12"/>
          </p:nvPr>
        </p:nvSpPr>
        <p:spPr/>
        <p:txBody>
          <a:bodyPr/>
          <a:lstStyle/>
          <a:p>
            <a:fld id="{65ED7012-FF44-46A0-8886-BD0F781CA71B}" type="slidenum">
              <a:rPr lang="en-US" smtClean="0"/>
              <a:t>‹#›</a:t>
            </a:fld>
            <a:endParaRPr lang="en-US"/>
          </a:p>
        </p:txBody>
      </p:sp>
    </p:spTree>
    <p:extLst>
      <p:ext uri="{BB962C8B-B14F-4D97-AF65-F5344CB8AC3E}">
        <p14:creationId xmlns:p14="http://schemas.microsoft.com/office/powerpoint/2010/main" val="2705184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BD5D4-D4F4-4FE5-46D1-1E8EBBF31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4906E8-5D07-4896-6575-540F7F37A8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6D72F-61A8-8904-7D49-B6CAD6E97B08}"/>
              </a:ext>
            </a:extLst>
          </p:cNvPr>
          <p:cNvSpPr>
            <a:spLocks noGrp="1"/>
          </p:cNvSpPr>
          <p:nvPr>
            <p:ph type="dt" sz="half" idx="10"/>
          </p:nvPr>
        </p:nvSpPr>
        <p:spPr/>
        <p:txBody>
          <a:bodyPr/>
          <a:lstStyle/>
          <a:p>
            <a:fld id="{BDFAC9F3-01A5-498D-8DC9-BFDD0E951C31}" type="datetimeFigureOut">
              <a:rPr lang="en-US" smtClean="0"/>
              <a:t>6/8/2025</a:t>
            </a:fld>
            <a:endParaRPr lang="en-US"/>
          </a:p>
        </p:txBody>
      </p:sp>
      <p:sp>
        <p:nvSpPr>
          <p:cNvPr id="5" name="Footer Placeholder 4">
            <a:extLst>
              <a:ext uri="{FF2B5EF4-FFF2-40B4-BE49-F238E27FC236}">
                <a16:creationId xmlns:a16="http://schemas.microsoft.com/office/drawing/2014/main" id="{F8195F24-8A33-11F7-8441-553FEE73E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D5A69-58DE-A72E-9FC2-6D7BF0C9AFAC}"/>
              </a:ext>
            </a:extLst>
          </p:cNvPr>
          <p:cNvSpPr>
            <a:spLocks noGrp="1"/>
          </p:cNvSpPr>
          <p:nvPr>
            <p:ph type="sldNum" sz="quarter" idx="12"/>
          </p:nvPr>
        </p:nvSpPr>
        <p:spPr/>
        <p:txBody>
          <a:bodyPr/>
          <a:lstStyle/>
          <a:p>
            <a:fld id="{65ED7012-FF44-46A0-8886-BD0F781CA71B}" type="slidenum">
              <a:rPr lang="en-US" smtClean="0"/>
              <a:t>‹#›</a:t>
            </a:fld>
            <a:endParaRPr lang="en-US"/>
          </a:p>
        </p:txBody>
      </p:sp>
    </p:spTree>
    <p:extLst>
      <p:ext uri="{BB962C8B-B14F-4D97-AF65-F5344CB8AC3E}">
        <p14:creationId xmlns:p14="http://schemas.microsoft.com/office/powerpoint/2010/main" val="1583251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65FC3-C7DA-4742-7A6F-DB3ED19B5D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6CA1D-7219-141B-1ADD-CF32A2681F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969F5-93DE-2B5A-2E8B-0379C94B7D9D}"/>
              </a:ext>
            </a:extLst>
          </p:cNvPr>
          <p:cNvSpPr>
            <a:spLocks noGrp="1"/>
          </p:cNvSpPr>
          <p:nvPr>
            <p:ph type="dt" sz="half" idx="10"/>
          </p:nvPr>
        </p:nvSpPr>
        <p:spPr/>
        <p:txBody>
          <a:bodyPr/>
          <a:lstStyle/>
          <a:p>
            <a:fld id="{BDFAC9F3-01A5-498D-8DC9-BFDD0E951C31}" type="datetimeFigureOut">
              <a:rPr lang="en-US" smtClean="0"/>
              <a:t>6/8/2025</a:t>
            </a:fld>
            <a:endParaRPr lang="en-US"/>
          </a:p>
        </p:txBody>
      </p:sp>
      <p:sp>
        <p:nvSpPr>
          <p:cNvPr id="5" name="Footer Placeholder 4">
            <a:extLst>
              <a:ext uri="{FF2B5EF4-FFF2-40B4-BE49-F238E27FC236}">
                <a16:creationId xmlns:a16="http://schemas.microsoft.com/office/drawing/2014/main" id="{DC719467-E565-D703-DBDE-96B71ACFD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7133C-BABE-E03E-6D34-C7A1AEDF1C5A}"/>
              </a:ext>
            </a:extLst>
          </p:cNvPr>
          <p:cNvSpPr>
            <a:spLocks noGrp="1"/>
          </p:cNvSpPr>
          <p:nvPr>
            <p:ph type="sldNum" sz="quarter" idx="12"/>
          </p:nvPr>
        </p:nvSpPr>
        <p:spPr/>
        <p:txBody>
          <a:bodyPr/>
          <a:lstStyle/>
          <a:p>
            <a:fld id="{65ED7012-FF44-46A0-8886-BD0F781CA71B}" type="slidenum">
              <a:rPr lang="en-US" smtClean="0"/>
              <a:t>‹#›</a:t>
            </a:fld>
            <a:endParaRPr lang="en-US"/>
          </a:p>
        </p:txBody>
      </p:sp>
    </p:spTree>
    <p:extLst>
      <p:ext uri="{BB962C8B-B14F-4D97-AF65-F5344CB8AC3E}">
        <p14:creationId xmlns:p14="http://schemas.microsoft.com/office/powerpoint/2010/main" val="1215877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11" name="Rectangle 10"/>
          <p:cNvSpPr/>
          <p:nvPr>
            <p:custDataLst>
              <p:tags r:id="rId1"/>
            </p:custDataLst>
          </p:nvPr>
        </p:nvSpPr>
        <p:spPr>
          <a:xfrm>
            <a:off x="2118" y="1484787"/>
            <a:ext cx="12192000" cy="53751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custDataLst>
              <p:tags r:id="rId2"/>
            </p:custDataLst>
          </p:nvPr>
        </p:nvSpPr>
        <p:spPr>
          <a:solidFill>
            <a:srgbClr val="797A7F">
              <a:alpha val="10000"/>
            </a:srgbClr>
          </a:solidFill>
        </p:spPr>
        <p:txBody>
          <a:bodyPr/>
          <a:lstStyle/>
          <a:p>
            <a:r>
              <a:rPr lang="en-US"/>
              <a:t>Click to edit Master title style</a:t>
            </a:r>
            <a:endParaRPr lang="en-IN" dirty="0"/>
          </a:p>
        </p:txBody>
      </p:sp>
      <p:sp>
        <p:nvSpPr>
          <p:cNvPr id="3" name="Content Placeholder 2"/>
          <p:cNvSpPr>
            <a:spLocks noGrp="1"/>
          </p:cNvSpPr>
          <p:nvPr>
            <p:ph sz="half" idx="1"/>
          </p:nvPr>
        </p:nvSpPr>
        <p:spPr>
          <a:xfrm>
            <a:off x="838310" y="1828377"/>
            <a:ext cx="5181074" cy="4336294"/>
          </a:xfrm>
        </p:spPr>
        <p:txBody>
          <a:bodyPr>
            <a:normAutofit/>
          </a:bodyPr>
          <a:lstStyle>
            <a:lvl1pPr>
              <a:defRPr sz="2799"/>
            </a:lvl1pPr>
            <a:lvl2pPr>
              <a:defRPr sz="2400"/>
            </a:lvl2pPr>
            <a:lvl3pPr>
              <a:defRPr sz="2000"/>
            </a:lvl3pPr>
            <a:lvl4pPr>
              <a:defRPr sz="18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4" name="Content Placeholder 3"/>
          <p:cNvSpPr>
            <a:spLocks noGrp="1"/>
          </p:cNvSpPr>
          <p:nvPr>
            <p:ph sz="half" idx="2"/>
          </p:nvPr>
        </p:nvSpPr>
        <p:spPr>
          <a:xfrm>
            <a:off x="6181667" y="1828377"/>
            <a:ext cx="5181074" cy="4336294"/>
          </a:xfrm>
        </p:spPr>
        <p:txBody>
          <a:bodyPr>
            <a:normAutofit/>
          </a:bodyPr>
          <a:lstStyle>
            <a:lvl1pPr>
              <a:defRPr sz="2799"/>
            </a:lvl1pPr>
            <a:lvl2pPr>
              <a:defRPr sz="2400"/>
            </a:lvl2pPr>
            <a:lvl3pPr>
              <a:defRPr sz="2000"/>
            </a:lvl3pPr>
            <a:lvl4pPr>
              <a:defRPr sz="18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5" name="Date Placeholder 4"/>
          <p:cNvSpPr>
            <a:spLocks noGrp="1"/>
          </p:cNvSpPr>
          <p:nvPr>
            <p:ph type="dt" sz="half" idx="10"/>
          </p:nvPr>
        </p:nvSpPr>
        <p:spPr/>
        <p:txBody>
          <a:bodyPr/>
          <a:lstStyle/>
          <a:p>
            <a:pPr defTabSz="1218926"/>
            <a:fld id="{275B5A12-BF40-487B-9B07-94374245DEF5}" type="datetimeFigureOut">
              <a:rPr lang="en-US" smtClean="0">
                <a:solidFill>
                  <a:prstClr val="black"/>
                </a:solidFill>
              </a:rPr>
              <a:pPr defTabSz="1218926"/>
              <a:t>6/8/2025</a:t>
            </a:fld>
            <a:endParaRPr lang="en-US">
              <a:solidFill>
                <a:prstClr val="black"/>
              </a:solidFill>
            </a:endParaRPr>
          </a:p>
        </p:txBody>
      </p:sp>
      <p:sp>
        <p:nvSpPr>
          <p:cNvPr id="6" name="Footer Placeholder 5"/>
          <p:cNvSpPr>
            <a:spLocks noGrp="1"/>
          </p:cNvSpPr>
          <p:nvPr>
            <p:ph type="ftr" sz="quarter" idx="11"/>
          </p:nvPr>
        </p:nvSpPr>
        <p:spPr/>
        <p:txBody>
          <a:bodyPr/>
          <a:lstStyle/>
          <a:p>
            <a:pPr defTabSz="1218926"/>
            <a:endParaRPr lang="en-US">
              <a:solidFill>
                <a:prstClr val="black"/>
              </a:solidFill>
            </a:endParaRPr>
          </a:p>
        </p:txBody>
      </p:sp>
      <p:sp>
        <p:nvSpPr>
          <p:cNvPr id="7" name="Slide Number Placeholder 6"/>
          <p:cNvSpPr>
            <a:spLocks noGrp="1"/>
          </p:cNvSpPr>
          <p:nvPr>
            <p:ph type="sldNum" sz="quarter" idx="12"/>
          </p:nvPr>
        </p:nvSpPr>
        <p:spPr/>
        <p:txBody>
          <a:bodyPr/>
          <a:lstStyle/>
          <a:p>
            <a:pPr defTabSz="1218926"/>
            <a:fld id="{83A646B2-FA89-47DE-9A40-3BEE6D901A6D}" type="slidenum">
              <a:rPr lang="en-US" smtClean="0">
                <a:solidFill>
                  <a:prstClr val="black"/>
                </a:solidFill>
              </a:rPr>
              <a:pPr defTabSz="1218926"/>
              <a:t>‹#›</a:t>
            </a:fld>
            <a:endParaRPr lang="en-US">
              <a:solidFill>
                <a:prstClr val="black"/>
              </a:solidFill>
            </a:endParaRPr>
          </a:p>
        </p:txBody>
      </p:sp>
    </p:spTree>
    <p:extLst>
      <p:ext uri="{BB962C8B-B14F-4D97-AF65-F5344CB8AC3E}">
        <p14:creationId xmlns:p14="http://schemas.microsoft.com/office/powerpoint/2010/main" val="19311944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D0B-9DF1-91E3-E369-018BA4E4F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A4954E-5B56-E3DC-B6B7-2750344890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06A5D-F096-6F79-F491-ED8F02891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A690CB-94A4-F564-9B88-E9E68CE62F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D5BB31-F7ED-4EA3-AB33-FBC2A89D131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CDBE5DE-EE33-96A1-4A3A-32BDEA4C50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B86B3D4-38B3-A7C2-50C0-9801F6FF15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9E6AB-4A75-4B0A-B1D0-4CEAA59433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231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ED39-C40D-1D73-D000-89A21F7FDD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A9574F-11BF-710F-9CA7-D0CAB63911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6DACC0-0947-7D92-AA5D-01C4247D01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D5BB31-F7ED-4EA3-AB33-FBC2A89D131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D7C8C9B-1035-B4A7-1944-1CBE1BEC05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C22F1A8-636E-4AAE-9B44-FF45C18C87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9E6AB-4A75-4B0A-B1D0-4CEAA59433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35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1804-1792-58C2-5FE1-670EAFB6E6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074F18-B39C-C9AB-C81E-990CFF53C4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E5739-A6D7-FBD5-98FA-C6C1A800CABF}"/>
              </a:ext>
            </a:extLst>
          </p:cNvPr>
          <p:cNvSpPr>
            <a:spLocks noGrp="1"/>
          </p:cNvSpPr>
          <p:nvPr>
            <p:ph type="dt" sz="half" idx="10"/>
          </p:nvPr>
        </p:nvSpPr>
        <p:spPr/>
        <p:txBody>
          <a:bodyPr/>
          <a:lstStyle/>
          <a:p>
            <a:fld id="{BDFAC9F3-01A5-498D-8DC9-BFDD0E951C31}" type="datetimeFigureOut">
              <a:rPr lang="en-US" smtClean="0"/>
              <a:t>6/8/2025</a:t>
            </a:fld>
            <a:endParaRPr lang="en-US"/>
          </a:p>
        </p:txBody>
      </p:sp>
      <p:sp>
        <p:nvSpPr>
          <p:cNvPr id="5" name="Footer Placeholder 4">
            <a:extLst>
              <a:ext uri="{FF2B5EF4-FFF2-40B4-BE49-F238E27FC236}">
                <a16:creationId xmlns:a16="http://schemas.microsoft.com/office/drawing/2014/main" id="{A73B4C05-DAE9-168D-344D-BEDDFC194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C1C33-0762-4A08-5BB8-E2ADCCB5A3C4}"/>
              </a:ext>
            </a:extLst>
          </p:cNvPr>
          <p:cNvSpPr>
            <a:spLocks noGrp="1"/>
          </p:cNvSpPr>
          <p:nvPr>
            <p:ph type="sldNum" sz="quarter" idx="12"/>
          </p:nvPr>
        </p:nvSpPr>
        <p:spPr/>
        <p:txBody>
          <a:bodyPr/>
          <a:lstStyle/>
          <a:p>
            <a:fld id="{65ED7012-FF44-46A0-8886-BD0F781CA71B}" type="slidenum">
              <a:rPr lang="en-US" smtClean="0"/>
              <a:t>‹#›</a:t>
            </a:fld>
            <a:endParaRPr lang="en-US"/>
          </a:p>
        </p:txBody>
      </p:sp>
    </p:spTree>
    <p:extLst>
      <p:ext uri="{BB962C8B-B14F-4D97-AF65-F5344CB8AC3E}">
        <p14:creationId xmlns:p14="http://schemas.microsoft.com/office/powerpoint/2010/main" val="193650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0EF8-9BD7-5056-2BE5-7D204DC23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DD5171-E03F-D49B-55EB-9D6927DEB2C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E1F9E7-B375-A8C2-C003-D40FF2AC252A}"/>
              </a:ext>
            </a:extLst>
          </p:cNvPr>
          <p:cNvSpPr>
            <a:spLocks noGrp="1"/>
          </p:cNvSpPr>
          <p:nvPr>
            <p:ph type="dt" sz="half" idx="10"/>
          </p:nvPr>
        </p:nvSpPr>
        <p:spPr/>
        <p:txBody>
          <a:bodyPr/>
          <a:lstStyle/>
          <a:p>
            <a:fld id="{BDFAC9F3-01A5-498D-8DC9-BFDD0E951C31}" type="datetimeFigureOut">
              <a:rPr lang="en-US" smtClean="0"/>
              <a:t>6/8/2025</a:t>
            </a:fld>
            <a:endParaRPr lang="en-US"/>
          </a:p>
        </p:txBody>
      </p:sp>
      <p:sp>
        <p:nvSpPr>
          <p:cNvPr id="5" name="Footer Placeholder 4">
            <a:extLst>
              <a:ext uri="{FF2B5EF4-FFF2-40B4-BE49-F238E27FC236}">
                <a16:creationId xmlns:a16="http://schemas.microsoft.com/office/drawing/2014/main" id="{C2C6DD80-8CCE-576E-6E74-582B515CE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CA598-07FA-494C-C33D-8A33D7BE38FE}"/>
              </a:ext>
            </a:extLst>
          </p:cNvPr>
          <p:cNvSpPr>
            <a:spLocks noGrp="1"/>
          </p:cNvSpPr>
          <p:nvPr>
            <p:ph type="sldNum" sz="quarter" idx="12"/>
          </p:nvPr>
        </p:nvSpPr>
        <p:spPr/>
        <p:txBody>
          <a:bodyPr/>
          <a:lstStyle/>
          <a:p>
            <a:fld id="{65ED7012-FF44-46A0-8886-BD0F781CA71B}" type="slidenum">
              <a:rPr lang="en-US" smtClean="0"/>
              <a:t>‹#›</a:t>
            </a:fld>
            <a:endParaRPr lang="en-US"/>
          </a:p>
        </p:txBody>
      </p:sp>
    </p:spTree>
    <p:extLst>
      <p:ext uri="{BB962C8B-B14F-4D97-AF65-F5344CB8AC3E}">
        <p14:creationId xmlns:p14="http://schemas.microsoft.com/office/powerpoint/2010/main" val="357876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51686-37E0-02B2-6094-C16BF38DDF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F42B8-EB16-F469-2F3A-317EF0A014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51A9A6-B76A-3923-02FA-AF6E425A2A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311C58-CC5F-C29F-2BE3-E69BEFCE9B89}"/>
              </a:ext>
            </a:extLst>
          </p:cNvPr>
          <p:cNvSpPr>
            <a:spLocks noGrp="1"/>
          </p:cNvSpPr>
          <p:nvPr>
            <p:ph type="dt" sz="half" idx="10"/>
          </p:nvPr>
        </p:nvSpPr>
        <p:spPr/>
        <p:txBody>
          <a:bodyPr/>
          <a:lstStyle/>
          <a:p>
            <a:fld id="{BDFAC9F3-01A5-498D-8DC9-BFDD0E951C31}" type="datetimeFigureOut">
              <a:rPr lang="en-US" smtClean="0"/>
              <a:t>6/8/2025</a:t>
            </a:fld>
            <a:endParaRPr lang="en-US"/>
          </a:p>
        </p:txBody>
      </p:sp>
      <p:sp>
        <p:nvSpPr>
          <p:cNvPr id="6" name="Footer Placeholder 5">
            <a:extLst>
              <a:ext uri="{FF2B5EF4-FFF2-40B4-BE49-F238E27FC236}">
                <a16:creationId xmlns:a16="http://schemas.microsoft.com/office/drawing/2014/main" id="{5A180E67-C2F2-1B0A-F866-50E88CC398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F243C-627C-D1B0-50EC-B7D27B779D4C}"/>
              </a:ext>
            </a:extLst>
          </p:cNvPr>
          <p:cNvSpPr>
            <a:spLocks noGrp="1"/>
          </p:cNvSpPr>
          <p:nvPr>
            <p:ph type="sldNum" sz="quarter" idx="12"/>
          </p:nvPr>
        </p:nvSpPr>
        <p:spPr/>
        <p:txBody>
          <a:bodyPr/>
          <a:lstStyle/>
          <a:p>
            <a:fld id="{65ED7012-FF44-46A0-8886-BD0F781CA71B}" type="slidenum">
              <a:rPr lang="en-US" smtClean="0"/>
              <a:t>‹#›</a:t>
            </a:fld>
            <a:endParaRPr lang="en-US"/>
          </a:p>
        </p:txBody>
      </p:sp>
    </p:spTree>
    <p:extLst>
      <p:ext uri="{BB962C8B-B14F-4D97-AF65-F5344CB8AC3E}">
        <p14:creationId xmlns:p14="http://schemas.microsoft.com/office/powerpoint/2010/main" val="3842198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DC9CA-74EB-0D06-54C7-F0A3898788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6873C6-14CA-3848-E961-B2238B9564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35C455-D5E4-D882-8A28-989BFC9799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B4E485-040F-3132-D40B-3771596016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A75429-EBB5-B538-2B59-18113838B9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A286E2-3071-36B3-C23C-A77EA194E3CE}"/>
              </a:ext>
            </a:extLst>
          </p:cNvPr>
          <p:cNvSpPr>
            <a:spLocks noGrp="1"/>
          </p:cNvSpPr>
          <p:nvPr>
            <p:ph type="dt" sz="half" idx="10"/>
          </p:nvPr>
        </p:nvSpPr>
        <p:spPr/>
        <p:txBody>
          <a:bodyPr/>
          <a:lstStyle/>
          <a:p>
            <a:fld id="{BDFAC9F3-01A5-498D-8DC9-BFDD0E951C31}" type="datetimeFigureOut">
              <a:rPr lang="en-US" smtClean="0"/>
              <a:t>6/8/2025</a:t>
            </a:fld>
            <a:endParaRPr lang="en-US"/>
          </a:p>
        </p:txBody>
      </p:sp>
      <p:sp>
        <p:nvSpPr>
          <p:cNvPr id="8" name="Footer Placeholder 7">
            <a:extLst>
              <a:ext uri="{FF2B5EF4-FFF2-40B4-BE49-F238E27FC236}">
                <a16:creationId xmlns:a16="http://schemas.microsoft.com/office/drawing/2014/main" id="{6F6E0D88-F0EA-3109-0706-4E0C15E478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1F288D-D352-FC9C-8BE8-087D78B1CD98}"/>
              </a:ext>
            </a:extLst>
          </p:cNvPr>
          <p:cNvSpPr>
            <a:spLocks noGrp="1"/>
          </p:cNvSpPr>
          <p:nvPr>
            <p:ph type="sldNum" sz="quarter" idx="12"/>
          </p:nvPr>
        </p:nvSpPr>
        <p:spPr/>
        <p:txBody>
          <a:bodyPr/>
          <a:lstStyle/>
          <a:p>
            <a:fld id="{65ED7012-FF44-46A0-8886-BD0F781CA71B}" type="slidenum">
              <a:rPr lang="en-US" smtClean="0"/>
              <a:t>‹#›</a:t>
            </a:fld>
            <a:endParaRPr lang="en-US"/>
          </a:p>
        </p:txBody>
      </p:sp>
    </p:spTree>
    <p:extLst>
      <p:ext uri="{BB962C8B-B14F-4D97-AF65-F5344CB8AC3E}">
        <p14:creationId xmlns:p14="http://schemas.microsoft.com/office/powerpoint/2010/main" val="254862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D9540-DBE0-F190-DDC9-98A6849878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735200-4958-4684-3AE8-40CAA93C32EF}"/>
              </a:ext>
            </a:extLst>
          </p:cNvPr>
          <p:cNvSpPr>
            <a:spLocks noGrp="1"/>
          </p:cNvSpPr>
          <p:nvPr>
            <p:ph type="dt" sz="half" idx="10"/>
          </p:nvPr>
        </p:nvSpPr>
        <p:spPr/>
        <p:txBody>
          <a:bodyPr/>
          <a:lstStyle/>
          <a:p>
            <a:fld id="{BDFAC9F3-01A5-498D-8DC9-BFDD0E951C31}" type="datetimeFigureOut">
              <a:rPr lang="en-US" smtClean="0"/>
              <a:t>6/8/2025</a:t>
            </a:fld>
            <a:endParaRPr lang="en-US"/>
          </a:p>
        </p:txBody>
      </p:sp>
      <p:sp>
        <p:nvSpPr>
          <p:cNvPr id="4" name="Footer Placeholder 3">
            <a:extLst>
              <a:ext uri="{FF2B5EF4-FFF2-40B4-BE49-F238E27FC236}">
                <a16:creationId xmlns:a16="http://schemas.microsoft.com/office/drawing/2014/main" id="{B7F4C364-2018-0440-F147-E57A8C75E9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57162F-EC6F-133E-B964-65F611C02BE0}"/>
              </a:ext>
            </a:extLst>
          </p:cNvPr>
          <p:cNvSpPr>
            <a:spLocks noGrp="1"/>
          </p:cNvSpPr>
          <p:nvPr>
            <p:ph type="sldNum" sz="quarter" idx="12"/>
          </p:nvPr>
        </p:nvSpPr>
        <p:spPr/>
        <p:txBody>
          <a:bodyPr/>
          <a:lstStyle/>
          <a:p>
            <a:fld id="{65ED7012-FF44-46A0-8886-BD0F781CA71B}" type="slidenum">
              <a:rPr lang="en-US" smtClean="0"/>
              <a:t>‹#›</a:t>
            </a:fld>
            <a:endParaRPr lang="en-US"/>
          </a:p>
        </p:txBody>
      </p:sp>
    </p:spTree>
    <p:extLst>
      <p:ext uri="{BB962C8B-B14F-4D97-AF65-F5344CB8AC3E}">
        <p14:creationId xmlns:p14="http://schemas.microsoft.com/office/powerpoint/2010/main" val="3886180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4335C9-5621-6CD8-225D-BE9556FFC595}"/>
              </a:ext>
            </a:extLst>
          </p:cNvPr>
          <p:cNvSpPr>
            <a:spLocks noGrp="1"/>
          </p:cNvSpPr>
          <p:nvPr>
            <p:ph type="dt" sz="half" idx="10"/>
          </p:nvPr>
        </p:nvSpPr>
        <p:spPr/>
        <p:txBody>
          <a:bodyPr/>
          <a:lstStyle/>
          <a:p>
            <a:fld id="{BDFAC9F3-01A5-498D-8DC9-BFDD0E951C31}" type="datetimeFigureOut">
              <a:rPr lang="en-US" smtClean="0"/>
              <a:t>6/8/2025</a:t>
            </a:fld>
            <a:endParaRPr lang="en-US"/>
          </a:p>
        </p:txBody>
      </p:sp>
      <p:sp>
        <p:nvSpPr>
          <p:cNvPr id="3" name="Footer Placeholder 2">
            <a:extLst>
              <a:ext uri="{FF2B5EF4-FFF2-40B4-BE49-F238E27FC236}">
                <a16:creationId xmlns:a16="http://schemas.microsoft.com/office/drawing/2014/main" id="{4B6EE59A-3D9A-8CFD-5A84-8928DC3A27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435999-C9A7-37CD-58F5-2036364A2C84}"/>
              </a:ext>
            </a:extLst>
          </p:cNvPr>
          <p:cNvSpPr>
            <a:spLocks noGrp="1"/>
          </p:cNvSpPr>
          <p:nvPr>
            <p:ph type="sldNum" sz="quarter" idx="12"/>
          </p:nvPr>
        </p:nvSpPr>
        <p:spPr/>
        <p:txBody>
          <a:bodyPr/>
          <a:lstStyle/>
          <a:p>
            <a:fld id="{65ED7012-FF44-46A0-8886-BD0F781CA71B}" type="slidenum">
              <a:rPr lang="en-US" smtClean="0"/>
              <a:t>‹#›</a:t>
            </a:fld>
            <a:endParaRPr lang="en-US"/>
          </a:p>
        </p:txBody>
      </p:sp>
    </p:spTree>
    <p:extLst>
      <p:ext uri="{BB962C8B-B14F-4D97-AF65-F5344CB8AC3E}">
        <p14:creationId xmlns:p14="http://schemas.microsoft.com/office/powerpoint/2010/main" val="365285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C7F4-F147-EE52-6EF1-E02C2CABE4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F80130-C20E-08ED-0CCE-F806E0E22B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D4B402-02C2-DA82-EB9A-F6A6D4EA33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E535F-0554-13D1-BEAC-4EE80796ECD3}"/>
              </a:ext>
            </a:extLst>
          </p:cNvPr>
          <p:cNvSpPr>
            <a:spLocks noGrp="1"/>
          </p:cNvSpPr>
          <p:nvPr>
            <p:ph type="dt" sz="half" idx="10"/>
          </p:nvPr>
        </p:nvSpPr>
        <p:spPr/>
        <p:txBody>
          <a:bodyPr/>
          <a:lstStyle/>
          <a:p>
            <a:fld id="{BDFAC9F3-01A5-498D-8DC9-BFDD0E951C31}" type="datetimeFigureOut">
              <a:rPr lang="en-US" smtClean="0"/>
              <a:t>6/8/2025</a:t>
            </a:fld>
            <a:endParaRPr lang="en-US"/>
          </a:p>
        </p:txBody>
      </p:sp>
      <p:sp>
        <p:nvSpPr>
          <p:cNvPr id="6" name="Footer Placeholder 5">
            <a:extLst>
              <a:ext uri="{FF2B5EF4-FFF2-40B4-BE49-F238E27FC236}">
                <a16:creationId xmlns:a16="http://schemas.microsoft.com/office/drawing/2014/main" id="{481C5FBC-EBAF-2B86-6F97-1191A83186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A215D-2A84-90EA-D695-D7D15CE84DC6}"/>
              </a:ext>
            </a:extLst>
          </p:cNvPr>
          <p:cNvSpPr>
            <a:spLocks noGrp="1"/>
          </p:cNvSpPr>
          <p:nvPr>
            <p:ph type="sldNum" sz="quarter" idx="12"/>
          </p:nvPr>
        </p:nvSpPr>
        <p:spPr/>
        <p:txBody>
          <a:bodyPr/>
          <a:lstStyle/>
          <a:p>
            <a:fld id="{65ED7012-FF44-46A0-8886-BD0F781CA71B}" type="slidenum">
              <a:rPr lang="en-US" smtClean="0"/>
              <a:t>‹#›</a:t>
            </a:fld>
            <a:endParaRPr lang="en-US"/>
          </a:p>
        </p:txBody>
      </p:sp>
    </p:spTree>
    <p:extLst>
      <p:ext uri="{BB962C8B-B14F-4D97-AF65-F5344CB8AC3E}">
        <p14:creationId xmlns:p14="http://schemas.microsoft.com/office/powerpoint/2010/main" val="3372019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126F-D997-A2C2-1545-B0CDA1B69C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0ED716-329B-4033-ED5C-658486E1F7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95F311-D9BA-62B2-982E-7C00A03018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C79362-931F-8ACA-1F28-20D1223C0A3C}"/>
              </a:ext>
            </a:extLst>
          </p:cNvPr>
          <p:cNvSpPr>
            <a:spLocks noGrp="1"/>
          </p:cNvSpPr>
          <p:nvPr>
            <p:ph type="dt" sz="half" idx="10"/>
          </p:nvPr>
        </p:nvSpPr>
        <p:spPr/>
        <p:txBody>
          <a:bodyPr/>
          <a:lstStyle/>
          <a:p>
            <a:fld id="{BDFAC9F3-01A5-498D-8DC9-BFDD0E951C31}" type="datetimeFigureOut">
              <a:rPr lang="en-US" smtClean="0"/>
              <a:t>6/8/2025</a:t>
            </a:fld>
            <a:endParaRPr lang="en-US"/>
          </a:p>
        </p:txBody>
      </p:sp>
      <p:sp>
        <p:nvSpPr>
          <p:cNvPr id="6" name="Footer Placeholder 5">
            <a:extLst>
              <a:ext uri="{FF2B5EF4-FFF2-40B4-BE49-F238E27FC236}">
                <a16:creationId xmlns:a16="http://schemas.microsoft.com/office/drawing/2014/main" id="{719FC76A-F156-41FE-8A56-E7A589DCB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56564-0005-49D2-CDD0-08F7E1C566E6}"/>
              </a:ext>
            </a:extLst>
          </p:cNvPr>
          <p:cNvSpPr>
            <a:spLocks noGrp="1"/>
          </p:cNvSpPr>
          <p:nvPr>
            <p:ph type="sldNum" sz="quarter" idx="12"/>
          </p:nvPr>
        </p:nvSpPr>
        <p:spPr/>
        <p:txBody>
          <a:bodyPr/>
          <a:lstStyle/>
          <a:p>
            <a:fld id="{65ED7012-FF44-46A0-8886-BD0F781CA71B}" type="slidenum">
              <a:rPr lang="en-US" smtClean="0"/>
              <a:t>‹#›</a:t>
            </a:fld>
            <a:endParaRPr lang="en-US"/>
          </a:p>
        </p:txBody>
      </p:sp>
    </p:spTree>
    <p:extLst>
      <p:ext uri="{BB962C8B-B14F-4D97-AF65-F5344CB8AC3E}">
        <p14:creationId xmlns:p14="http://schemas.microsoft.com/office/powerpoint/2010/main" val="1509037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73A8F-DF02-E20D-CC13-E3414B5577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4DD4D-3895-6755-B2F0-CB92812E9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7E5C7-E335-346B-C357-6D618E002A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FAC9F3-01A5-498D-8DC9-BFDD0E951C31}" type="datetimeFigureOut">
              <a:rPr lang="en-US" smtClean="0"/>
              <a:t>6/8/2025</a:t>
            </a:fld>
            <a:endParaRPr lang="en-US"/>
          </a:p>
        </p:txBody>
      </p:sp>
      <p:sp>
        <p:nvSpPr>
          <p:cNvPr id="5" name="Footer Placeholder 4">
            <a:extLst>
              <a:ext uri="{FF2B5EF4-FFF2-40B4-BE49-F238E27FC236}">
                <a16:creationId xmlns:a16="http://schemas.microsoft.com/office/drawing/2014/main" id="{B91A5829-6451-CE4F-932B-7EFDFBF747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36FE21-59EC-EBAD-2879-645AE2132C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ED7012-FF44-46A0-8886-BD0F781CA71B}" type="slidenum">
              <a:rPr lang="en-US" smtClean="0"/>
              <a:t>‹#›</a:t>
            </a:fld>
            <a:endParaRPr lang="en-US"/>
          </a:p>
        </p:txBody>
      </p:sp>
    </p:spTree>
    <p:extLst>
      <p:ext uri="{BB962C8B-B14F-4D97-AF65-F5344CB8AC3E}">
        <p14:creationId xmlns:p14="http://schemas.microsoft.com/office/powerpoint/2010/main" val="863813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3"/>
            </p:custDataLst>
          </p:nvPr>
        </p:nvSpPr>
        <p:spPr>
          <a:xfrm>
            <a:off x="1" y="2953"/>
            <a:ext cx="12192000" cy="1481832"/>
          </a:xfrm>
          <a:prstGeom prst="rect">
            <a:avLst/>
          </a:prstGeom>
        </p:spPr>
        <p:txBody>
          <a:bodyPr vert="horz" lIns="121917" tIns="60958" rIns="121917" bIns="60958" rtlCol="0" anchor="ctr">
            <a:normAutofit/>
          </a:bodyPr>
          <a:lstStyle/>
          <a:p>
            <a:r>
              <a:rPr lang="en-US"/>
              <a:t>Click to edit Master title style</a:t>
            </a:r>
            <a:endParaRPr lang="en-IN" dirty="0"/>
          </a:p>
        </p:txBody>
      </p:sp>
      <p:sp>
        <p:nvSpPr>
          <p:cNvPr id="3" name="Text Placeholder 2"/>
          <p:cNvSpPr>
            <a:spLocks noGrp="1"/>
          </p:cNvSpPr>
          <p:nvPr>
            <p:ph type="body" idx="1"/>
            <p:custDataLst>
              <p:tags r:id="rId4"/>
            </p:custDataLst>
          </p:nvPr>
        </p:nvSpPr>
        <p:spPr>
          <a:xfrm>
            <a:off x="837515" y="1824778"/>
            <a:ext cx="10516969" cy="4351392"/>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4" name="Date Placeholder 3"/>
          <p:cNvSpPr>
            <a:spLocks noGrp="1"/>
          </p:cNvSpPr>
          <p:nvPr>
            <p:ph type="dt" sz="half" idx="2"/>
          </p:nvPr>
        </p:nvSpPr>
        <p:spPr>
          <a:xfrm>
            <a:off x="838731" y="6448252"/>
            <a:ext cx="2844800" cy="365125"/>
          </a:xfrm>
          <a:prstGeom prst="rect">
            <a:avLst/>
          </a:prstGeom>
        </p:spPr>
        <p:txBody>
          <a:bodyPr vert="horz" lIns="121917" tIns="60958" rIns="121917" bIns="60958" rtlCol="0" anchor="ctr"/>
          <a:lstStyle>
            <a:lvl1pPr algn="l">
              <a:defRPr sz="1600">
                <a:solidFill>
                  <a:schemeClr val="tx1"/>
                </a:solidFill>
              </a:defRPr>
            </a:lvl1pPr>
          </a:lstStyle>
          <a:p>
            <a:fld id="{275B5A12-BF40-487B-9B07-94374245DEF5}" type="datetimeFigureOut">
              <a:rPr lang="en-US" smtClean="0"/>
              <a:t>6/8/2025</a:t>
            </a:fld>
            <a:endParaRPr lang="en-US"/>
          </a:p>
        </p:txBody>
      </p:sp>
      <p:sp>
        <p:nvSpPr>
          <p:cNvPr id="5" name="Footer Placeholder 4"/>
          <p:cNvSpPr>
            <a:spLocks noGrp="1"/>
          </p:cNvSpPr>
          <p:nvPr>
            <p:ph type="ftr" sz="quarter" idx="3"/>
          </p:nvPr>
        </p:nvSpPr>
        <p:spPr>
          <a:xfrm>
            <a:off x="4165601" y="6448252"/>
            <a:ext cx="3860800" cy="365125"/>
          </a:xfrm>
          <a:prstGeom prst="rect">
            <a:avLst/>
          </a:prstGeom>
        </p:spPr>
        <p:txBody>
          <a:bodyPr vert="horz" lIns="121917" tIns="60958" rIns="121917" bIns="60958" rtlCol="0" anchor="ctr"/>
          <a:lstStyle>
            <a:lvl1pPr algn="ctr">
              <a:defRPr sz="1600">
                <a:solidFill>
                  <a:schemeClr val="tx1"/>
                </a:solidFill>
              </a:defRPr>
            </a:lvl1pPr>
          </a:lstStyle>
          <a:p>
            <a:endParaRPr lang="en-US"/>
          </a:p>
        </p:txBody>
      </p:sp>
      <p:sp>
        <p:nvSpPr>
          <p:cNvPr id="6" name="Slide Number Placeholder 5"/>
          <p:cNvSpPr>
            <a:spLocks noGrp="1"/>
          </p:cNvSpPr>
          <p:nvPr>
            <p:ph type="sldNum" sz="quarter" idx="4"/>
          </p:nvPr>
        </p:nvSpPr>
        <p:spPr>
          <a:xfrm>
            <a:off x="8544590" y="6448252"/>
            <a:ext cx="2844800" cy="365125"/>
          </a:xfrm>
          <a:prstGeom prst="rect">
            <a:avLst/>
          </a:prstGeom>
        </p:spPr>
        <p:txBody>
          <a:bodyPr vert="horz" lIns="121917" tIns="60958" rIns="121917" bIns="60958" rtlCol="0" anchor="ctr"/>
          <a:lstStyle>
            <a:lvl1pPr algn="r">
              <a:defRPr sz="1600">
                <a:solidFill>
                  <a:schemeClr val="tx1"/>
                </a:solidFill>
              </a:defRPr>
            </a:lvl1pPr>
          </a:lstStyle>
          <a:p>
            <a:fld id="{83A646B2-FA89-47DE-9A40-3BEE6D901A6D}" type="slidenum">
              <a:rPr lang="en-US" smtClean="0"/>
              <a:t>‹#›</a:t>
            </a:fld>
            <a:endParaRPr lang="en-US"/>
          </a:p>
        </p:txBody>
      </p:sp>
    </p:spTree>
    <p:extLst>
      <p:ext uri="{BB962C8B-B14F-4D97-AF65-F5344CB8AC3E}">
        <p14:creationId xmlns:p14="http://schemas.microsoft.com/office/powerpoint/2010/main" val="3802450859"/>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xStyles>
    <p:titleStyle>
      <a:lvl1pPr algn="ctr" defTabSz="1218926" rtl="0" eaLnBrk="1" latinLnBrk="0" hangingPunct="1">
        <a:spcBef>
          <a:spcPct val="0"/>
        </a:spcBef>
        <a:buNone/>
        <a:defRPr sz="4399" kern="1200">
          <a:solidFill>
            <a:schemeClr val="bg2"/>
          </a:solidFill>
          <a:latin typeface="+mj-lt"/>
          <a:ea typeface="+mj-ea"/>
          <a:cs typeface="+mj-cs"/>
        </a:defRPr>
      </a:lvl1pPr>
    </p:titleStyle>
    <p:bodyStyle>
      <a:lvl1pPr marL="457098" indent="-457098" algn="l" defTabSz="1218926" rtl="0" eaLnBrk="1" latinLnBrk="0" hangingPunct="1">
        <a:spcBef>
          <a:spcPts val="1200"/>
        </a:spcBef>
        <a:buFont typeface="Arial" pitchFamily="34" charset="0"/>
        <a:buChar char="•"/>
        <a:defRPr sz="2799" kern="1200">
          <a:solidFill>
            <a:schemeClr val="tx1"/>
          </a:solidFill>
          <a:latin typeface="+mn-lt"/>
          <a:ea typeface="+mn-ea"/>
          <a:cs typeface="+mn-cs"/>
        </a:defRPr>
      </a:lvl1pPr>
      <a:lvl2pPr marL="990377" indent="-380914" algn="l" defTabSz="1218926" rtl="0" eaLnBrk="1" latinLnBrk="0" hangingPunct="1">
        <a:spcBef>
          <a:spcPts val="1200"/>
        </a:spcBef>
        <a:buFont typeface="Arial" pitchFamily="34" charset="0"/>
        <a:buChar char="–"/>
        <a:defRPr sz="2400" kern="1200">
          <a:solidFill>
            <a:schemeClr val="tx1"/>
          </a:solidFill>
          <a:latin typeface="+mn-lt"/>
          <a:ea typeface="+mn-ea"/>
          <a:cs typeface="+mn-cs"/>
        </a:defRPr>
      </a:lvl2pPr>
      <a:lvl3pPr marL="1523657" indent="-304731" algn="l" defTabSz="1218926" rtl="0" eaLnBrk="1" latinLnBrk="0" hangingPunct="1">
        <a:spcBef>
          <a:spcPts val="1200"/>
        </a:spcBef>
        <a:buFont typeface="Arial" pitchFamily="34" charset="0"/>
        <a:buChar char="•"/>
        <a:defRPr sz="2000" kern="1200">
          <a:solidFill>
            <a:schemeClr val="tx1"/>
          </a:solidFill>
          <a:latin typeface="+mn-lt"/>
          <a:ea typeface="+mn-ea"/>
          <a:cs typeface="+mn-cs"/>
        </a:defRPr>
      </a:lvl3pPr>
      <a:lvl4pPr marL="2133120" indent="-304731" algn="l" defTabSz="1218926" rtl="0" eaLnBrk="1" latinLnBrk="0" hangingPunct="1">
        <a:spcBef>
          <a:spcPts val="1200"/>
        </a:spcBef>
        <a:buFont typeface="Arial" pitchFamily="34" charset="0"/>
        <a:buChar char="–"/>
        <a:defRPr sz="1800" kern="1200">
          <a:solidFill>
            <a:schemeClr val="tx1"/>
          </a:solidFill>
          <a:latin typeface="+mn-lt"/>
          <a:ea typeface="+mn-ea"/>
          <a:cs typeface="+mn-cs"/>
        </a:defRPr>
      </a:lvl4pPr>
      <a:lvl5pPr marL="2742582" indent="-304731" algn="l" defTabSz="1218926" rtl="0" eaLnBrk="1" latinLnBrk="0" hangingPunct="1">
        <a:spcBef>
          <a:spcPts val="1200"/>
        </a:spcBef>
        <a:buFont typeface="Arial" pitchFamily="34" charset="0"/>
        <a:buChar char="»"/>
        <a:defRPr sz="1800"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86FF14-FE2C-EFD4-E902-F2AC37F2A8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108CD1-1299-17FA-9AC0-414E0579C0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9BDBA-5BD3-0841-0042-1774B1C0B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D5BB31-F7ED-4EA3-AB33-FBC2A89D1311}" type="datetimeFigureOut">
              <a:rPr lang="en-US" smtClean="0"/>
              <a:t>6/8/2025</a:t>
            </a:fld>
            <a:endParaRPr lang="en-US"/>
          </a:p>
        </p:txBody>
      </p:sp>
      <p:sp>
        <p:nvSpPr>
          <p:cNvPr id="5" name="Footer Placeholder 4">
            <a:extLst>
              <a:ext uri="{FF2B5EF4-FFF2-40B4-BE49-F238E27FC236}">
                <a16:creationId xmlns:a16="http://schemas.microsoft.com/office/drawing/2014/main" id="{8E1D44DF-52F6-8D9A-D569-E05CCB113F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869B04-1133-BAB1-6780-B46F04C8B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9E6AB-4A75-4B0A-B1D0-4CEAA5943377}" type="slidenum">
              <a:rPr lang="en-US" smtClean="0"/>
              <a:t>‹#›</a:t>
            </a:fld>
            <a:endParaRPr lang="en-US"/>
          </a:p>
        </p:txBody>
      </p:sp>
    </p:spTree>
    <p:extLst>
      <p:ext uri="{BB962C8B-B14F-4D97-AF65-F5344CB8AC3E}">
        <p14:creationId xmlns:p14="http://schemas.microsoft.com/office/powerpoint/2010/main" val="1645586231"/>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igitalcommons.law.uga.edu/glr/vol58/iss2/3/"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researchgate.net/publication/384402526_Equivalence_of_Q-interactive_R_and_Paper_Administration_of_Cognitive_Tasks_WAIS_R_-5_Q-interactive_Technical_Report_16"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doi.org/10.3390/jintelligence12110118"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007/s40817-022-00137-x"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hyperlink" Target="https://doi.org/10.1007/s40817-022-00137-x"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assessingpsyche.wordpress.com/2011/03/29/a-geometric-representation-of-composite-scores/" TargetMode="External"/><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doi.org/10.3390/jintelligence12110118" TargetMode="Externa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s://doi.org/10.1016/j.intell.2018.01.003"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doi.org/10.1016/j.intell.2018.01.003"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s://doi.org/10.1016/j.intell.2018.01.003"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doi.org/10.1016/j.intell.2018.01.003"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hyperlink" Target="https://www.researchgate.net/publication/384402526_Equivalence_of_Q-interactive_R_and_Paper_Administration_of_Cognitive_Tasks_WAIS_R_-5_Q-interactive_Technical_Report_16"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hyperlink" Target="https://doi.org/10.1017/s1355617722000054" TargetMode="External"/><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hyperlink" Target="https://doi.org/10.1093/arclin/acv008" TargetMode="External"/><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16/s0160-2896(97)90014-3"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doi.org/10.3389/fnhum.2019.00352" TargetMode="External"/><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hyperlink" Target="https://doi.org/10.3389/fnhum.2019.00352" TargetMode="External"/><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92.xml.rels><?xml version="1.0" encoding="UTF-8" standalone="yes"?>
<Relationships xmlns="http://schemas.openxmlformats.org/package/2006/relationships"><Relationship Id="rId3" Type="http://schemas.openxmlformats.org/officeDocument/2006/relationships/hyperlink" Target="https://doi.org/10.1093/arclin/act045" TargetMode="External"/><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DE61CF-4DEA-6F2E-4762-B3D9561A07E0}"/>
              </a:ext>
            </a:extLst>
          </p:cNvPr>
          <p:cNvSpPr>
            <a:spLocks noGrp="1"/>
          </p:cNvSpPr>
          <p:nvPr>
            <p:ph type="ctrTitle"/>
          </p:nvPr>
        </p:nvSpPr>
        <p:spPr>
          <a:xfrm>
            <a:off x="713678" y="818984"/>
            <a:ext cx="10891023" cy="3178689"/>
          </a:xfrm>
        </p:spPr>
        <p:txBody>
          <a:bodyPr>
            <a:normAutofit/>
          </a:bodyPr>
          <a:lstStyle/>
          <a:p>
            <a:pPr algn="l"/>
            <a:r>
              <a:rPr lang="en-US" sz="4800" dirty="0">
                <a:solidFill>
                  <a:srgbClr val="FFFFFF"/>
                </a:solidFill>
              </a:rPr>
              <a:t>Wechsler Adult Intelligence Scale, </a:t>
            </a:r>
            <a:br>
              <a:rPr lang="en-US" sz="4800" dirty="0">
                <a:solidFill>
                  <a:srgbClr val="FFFFFF"/>
                </a:solidFill>
              </a:rPr>
            </a:br>
            <a:r>
              <a:rPr lang="en-US" sz="4800" dirty="0">
                <a:solidFill>
                  <a:srgbClr val="FFFFFF"/>
                </a:solidFill>
              </a:rPr>
              <a:t>5</a:t>
            </a:r>
            <a:r>
              <a:rPr lang="en-US" sz="4800" baseline="30000" dirty="0">
                <a:solidFill>
                  <a:srgbClr val="FFFFFF"/>
                </a:solidFill>
              </a:rPr>
              <a:t>th</a:t>
            </a:r>
            <a:r>
              <a:rPr lang="en-US" sz="4800" dirty="0">
                <a:solidFill>
                  <a:srgbClr val="FFFFFF"/>
                </a:solidFill>
              </a:rPr>
              <a:t> Edition (WAIS 5)</a:t>
            </a:r>
          </a:p>
        </p:txBody>
      </p:sp>
      <p:sp>
        <p:nvSpPr>
          <p:cNvPr id="65" name="Rectangle 64">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FDFD0AF-69DA-89CB-EAA2-585664417F69}"/>
              </a:ext>
            </a:extLst>
          </p:cNvPr>
          <p:cNvSpPr>
            <a:spLocks noGrp="1"/>
          </p:cNvSpPr>
          <p:nvPr>
            <p:ph type="subTitle" idx="1"/>
          </p:nvPr>
        </p:nvSpPr>
        <p:spPr>
          <a:xfrm>
            <a:off x="4285397" y="4960961"/>
            <a:ext cx="7055893" cy="1078054"/>
          </a:xfrm>
        </p:spPr>
        <p:txBody>
          <a:bodyPr>
            <a:normAutofit/>
          </a:bodyPr>
          <a:lstStyle/>
          <a:p>
            <a:pPr algn="l"/>
            <a:r>
              <a:rPr lang="en-US" sz="1700" dirty="0">
                <a:solidFill>
                  <a:srgbClr val="FFFFFF"/>
                </a:solidFill>
              </a:rPr>
              <a:t>Dale G. Watson, Ph.D.</a:t>
            </a:r>
          </a:p>
          <a:p>
            <a:pPr algn="l"/>
            <a:r>
              <a:rPr lang="en-US" sz="1700" dirty="0">
                <a:solidFill>
                  <a:srgbClr val="FFFFFF"/>
                </a:solidFill>
              </a:rPr>
              <a:t>Habeas Corpus Resource Center</a:t>
            </a:r>
          </a:p>
          <a:p>
            <a:pPr algn="l"/>
            <a:r>
              <a:rPr lang="en-US" sz="1700" strike="sngStrike" dirty="0">
                <a:solidFill>
                  <a:srgbClr val="FFFFFF"/>
                </a:solidFill>
              </a:rPr>
              <a:t>March 19, 2025 </a:t>
            </a:r>
            <a:r>
              <a:rPr lang="en-US" sz="1700" dirty="0">
                <a:solidFill>
                  <a:srgbClr val="FFFFFF"/>
                </a:solidFill>
              </a:rPr>
              <a:t>June 12, 2025</a:t>
            </a:r>
          </a:p>
        </p:txBody>
      </p:sp>
    </p:spTree>
    <p:extLst>
      <p:ext uri="{BB962C8B-B14F-4D97-AF65-F5344CB8AC3E}">
        <p14:creationId xmlns:p14="http://schemas.microsoft.com/office/powerpoint/2010/main" val="608820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549DC6-AB41-E20A-89DB-12F491364385}"/>
              </a:ext>
            </a:extLst>
          </p:cNvPr>
          <p:cNvSpPr>
            <a:spLocks noGrp="1"/>
          </p:cNvSpPr>
          <p:nvPr>
            <p:ph type="title"/>
          </p:nvPr>
        </p:nvSpPr>
        <p:spPr/>
        <p:txBody>
          <a:bodyPr/>
          <a:lstStyle/>
          <a:p>
            <a:r>
              <a:rPr lang="en-US" dirty="0"/>
              <a:t>Theories of Intelligence</a:t>
            </a:r>
          </a:p>
        </p:txBody>
      </p:sp>
      <p:sp>
        <p:nvSpPr>
          <p:cNvPr id="7" name="Text Placeholder 6">
            <a:extLst>
              <a:ext uri="{FF2B5EF4-FFF2-40B4-BE49-F238E27FC236}">
                <a16:creationId xmlns:a16="http://schemas.microsoft.com/office/drawing/2014/main" id="{11FC8619-1D21-5EBC-8ADB-0EEE2A83F01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262585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82EA5-B964-4657-A072-28EEA5EB6F6B}"/>
              </a:ext>
            </a:extLst>
          </p:cNvPr>
          <p:cNvSpPr>
            <a:spLocks noGrp="1"/>
          </p:cNvSpPr>
          <p:nvPr>
            <p:ph type="title"/>
          </p:nvPr>
        </p:nvSpPr>
        <p:spPr/>
        <p:txBody>
          <a:bodyPr/>
          <a:lstStyle/>
          <a:p>
            <a:r>
              <a:rPr lang="en-US" dirty="0"/>
              <a:t>NIH Toolbox</a:t>
            </a:r>
          </a:p>
        </p:txBody>
      </p:sp>
      <p:sp>
        <p:nvSpPr>
          <p:cNvPr id="3" name="Content Placeholder 2">
            <a:extLst>
              <a:ext uri="{FF2B5EF4-FFF2-40B4-BE49-F238E27FC236}">
                <a16:creationId xmlns:a16="http://schemas.microsoft.com/office/drawing/2014/main" id="{722538E9-DD09-59EF-EA2E-72912C2576F4}"/>
              </a:ext>
            </a:extLst>
          </p:cNvPr>
          <p:cNvSpPr>
            <a:spLocks noGrp="1"/>
          </p:cNvSpPr>
          <p:nvPr>
            <p:ph idx="1"/>
          </p:nvPr>
        </p:nvSpPr>
        <p:spPr/>
        <p:txBody>
          <a:bodyPr>
            <a:normAutofit fontScale="92500" lnSpcReduction="20000"/>
          </a:bodyPr>
          <a:lstStyle/>
          <a:p>
            <a:pPr>
              <a:buNone/>
            </a:pPr>
            <a:r>
              <a:rPr lang="en-US" b="1" dirty="0"/>
              <a:t>Advantages of the NIH Toolbox EF Measures</a:t>
            </a:r>
          </a:p>
          <a:p>
            <a:r>
              <a:rPr lang="en-US" b="1" dirty="0"/>
              <a:t>Standardization</a:t>
            </a:r>
            <a:r>
              <a:rPr lang="en-US" dirty="0"/>
              <a:t>: Nationally representative normative data across the lifespan (ages 3-85) </a:t>
            </a:r>
          </a:p>
          <a:p>
            <a:r>
              <a:rPr lang="en-US" b="1" dirty="0"/>
              <a:t>Efficiency</a:t>
            </a:r>
            <a:r>
              <a:rPr lang="en-US" dirty="0"/>
              <a:t>: Administration typically takes 5-7 minutes per test</a:t>
            </a:r>
          </a:p>
          <a:p>
            <a:pPr>
              <a:buFont typeface="Arial" panose="020B0604020202020204" pitchFamily="34" charset="0"/>
              <a:buChar char="•"/>
            </a:pPr>
            <a:r>
              <a:rPr lang="en-US" b="1" dirty="0"/>
              <a:t>Accessibility</a:t>
            </a:r>
            <a:r>
              <a:rPr lang="en-US" dirty="0"/>
              <a:t>: Available in both English and Spanish</a:t>
            </a:r>
          </a:p>
          <a:p>
            <a:pPr>
              <a:buFont typeface="Arial" panose="020B0604020202020204" pitchFamily="34" charset="0"/>
              <a:buChar char="•"/>
            </a:pPr>
            <a:r>
              <a:rPr lang="en-US" b="1" dirty="0"/>
              <a:t>Sensitivity</a:t>
            </a:r>
            <a:r>
              <a:rPr lang="en-US" dirty="0"/>
              <a:t>: Capable of detecting subtle executive function differences</a:t>
            </a:r>
          </a:p>
          <a:p>
            <a:pPr>
              <a:buFont typeface="Arial" panose="020B0604020202020204" pitchFamily="34" charset="0"/>
              <a:buChar char="•"/>
            </a:pPr>
            <a:r>
              <a:rPr lang="en-US" b="1" dirty="0"/>
              <a:t>Technological integration</a:t>
            </a:r>
            <a:r>
              <a:rPr lang="en-US" dirty="0"/>
              <a:t>: Results can be automatically scored</a:t>
            </a:r>
          </a:p>
          <a:p>
            <a:r>
              <a:rPr lang="en-US" dirty="0"/>
              <a:t>The NIH Toolbox Cognition Battery has been widely adopted in both clinical and research settings, including major initiatives like the Adolescent Brain Cognitive Development (ABCD) study, making it one of the most influential newer approaches to executive function assessment.</a:t>
            </a:r>
          </a:p>
          <a:p>
            <a:endParaRPr lang="en-US" dirty="0"/>
          </a:p>
        </p:txBody>
      </p:sp>
    </p:spTree>
    <p:extLst>
      <p:ext uri="{BB962C8B-B14F-4D97-AF65-F5344CB8AC3E}">
        <p14:creationId xmlns:p14="http://schemas.microsoft.com/office/powerpoint/2010/main" val="37341145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730D7B-CC6E-8D95-864E-B25260A9ACE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40A7190-01C3-EB5F-290B-2565AB617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54C627-4092-19EB-64E7-663CA04B72A9}"/>
              </a:ext>
            </a:extLst>
          </p:cNvPr>
          <p:cNvSpPr>
            <a:spLocks noGrp="1"/>
          </p:cNvSpPr>
          <p:nvPr>
            <p:ph type="title"/>
          </p:nvPr>
        </p:nvSpPr>
        <p:spPr>
          <a:xfrm>
            <a:off x="6849375" y="1311217"/>
            <a:ext cx="4175184" cy="2484407"/>
          </a:xfrm>
        </p:spPr>
        <p:txBody>
          <a:bodyPr vert="horz" lIns="91440" tIns="45720" rIns="91440" bIns="45720" rtlCol="0" anchor="b">
            <a:normAutofit/>
          </a:bodyPr>
          <a:lstStyle/>
          <a:p>
            <a:r>
              <a:rPr lang="en-US" sz="4000" b="1"/>
              <a:t>Delis Rating of Executive Functions, Adult</a:t>
            </a:r>
            <a:br>
              <a:rPr lang="en-US" sz="4000" b="1"/>
            </a:br>
            <a:r>
              <a:rPr lang="en-US" sz="4000" b="1"/>
              <a:t>D–REF Adult</a:t>
            </a:r>
          </a:p>
        </p:txBody>
      </p:sp>
      <p:sp>
        <p:nvSpPr>
          <p:cNvPr id="4" name="Content Placeholder 3">
            <a:extLst>
              <a:ext uri="{FF2B5EF4-FFF2-40B4-BE49-F238E27FC236}">
                <a16:creationId xmlns:a16="http://schemas.microsoft.com/office/drawing/2014/main" id="{7353712D-1F87-D97F-7082-605AAB6B47E9}"/>
              </a:ext>
            </a:extLst>
          </p:cNvPr>
          <p:cNvSpPr>
            <a:spLocks noGrp="1"/>
          </p:cNvSpPr>
          <p:nvPr>
            <p:ph sz="half" idx="1"/>
          </p:nvPr>
        </p:nvSpPr>
        <p:spPr>
          <a:xfrm>
            <a:off x="6849374" y="3950901"/>
            <a:ext cx="3640347" cy="1449238"/>
          </a:xfrm>
        </p:spPr>
        <p:txBody>
          <a:bodyPr vert="horz" lIns="91440" tIns="45720" rIns="91440" bIns="45720" rtlCol="0" anchor="t">
            <a:normAutofit/>
          </a:bodyPr>
          <a:lstStyle/>
          <a:p>
            <a:pPr marL="0" indent="0">
              <a:lnSpc>
                <a:spcPct val="120000"/>
              </a:lnSpc>
              <a:buNone/>
            </a:pPr>
            <a:r>
              <a:rPr lang="en-US" sz="1800"/>
              <a:t>Self-Report and Other-Report of Executive Functions</a:t>
            </a:r>
          </a:p>
        </p:txBody>
      </p:sp>
      <p:pic>
        <p:nvPicPr>
          <p:cNvPr id="7" name="Content Placeholder 6">
            <a:extLst>
              <a:ext uri="{FF2B5EF4-FFF2-40B4-BE49-F238E27FC236}">
                <a16:creationId xmlns:a16="http://schemas.microsoft.com/office/drawing/2014/main" id="{8D90EEAE-6C89-4ED1-5F9B-2D7435B692E3}"/>
              </a:ext>
            </a:extLst>
          </p:cNvPr>
          <p:cNvPicPr>
            <a:picLocks noGrp="1" noChangeAspect="1"/>
          </p:cNvPicPr>
          <p:nvPr>
            <p:ph sz="half" idx="2"/>
          </p:nvPr>
        </p:nvPicPr>
        <p:blipFill>
          <a:blip r:embed="rId2"/>
          <a:stretch>
            <a:fillRect/>
          </a:stretch>
        </p:blipFill>
        <p:spPr>
          <a:xfrm>
            <a:off x="1563421" y="385462"/>
            <a:ext cx="4823693" cy="6067539"/>
          </a:xfrm>
          <a:prstGeom prst="rect">
            <a:avLst/>
          </a:prstGeom>
        </p:spPr>
      </p:pic>
    </p:spTree>
    <p:extLst>
      <p:ext uri="{BB962C8B-B14F-4D97-AF65-F5344CB8AC3E}">
        <p14:creationId xmlns:p14="http://schemas.microsoft.com/office/powerpoint/2010/main" val="32058496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4E432E-19A3-8A72-9E55-E99E8DFB3A00}"/>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40A7190-01C3-EB5F-290B-2565AB617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152090-4881-940C-75BF-9BFFF4B2DA7D}"/>
              </a:ext>
            </a:extLst>
          </p:cNvPr>
          <p:cNvSpPr>
            <a:spLocks noGrp="1"/>
          </p:cNvSpPr>
          <p:nvPr>
            <p:ph type="title"/>
          </p:nvPr>
        </p:nvSpPr>
        <p:spPr>
          <a:xfrm>
            <a:off x="6849375" y="1311217"/>
            <a:ext cx="4175184" cy="2484407"/>
          </a:xfrm>
        </p:spPr>
        <p:txBody>
          <a:bodyPr vert="horz" lIns="91440" tIns="45720" rIns="91440" bIns="45720" rtlCol="0" anchor="b">
            <a:normAutofit/>
          </a:bodyPr>
          <a:lstStyle/>
          <a:p>
            <a:r>
              <a:rPr lang="en-US" sz="4000" b="1"/>
              <a:t>Delis Rating of Executive Functions, Adult</a:t>
            </a:r>
            <a:br>
              <a:rPr lang="en-US" sz="4000" b="1"/>
            </a:br>
            <a:r>
              <a:rPr lang="en-US" sz="4000" b="1"/>
              <a:t>D–REF Adult</a:t>
            </a:r>
          </a:p>
        </p:txBody>
      </p:sp>
      <p:sp>
        <p:nvSpPr>
          <p:cNvPr id="4" name="Content Placeholder 3">
            <a:extLst>
              <a:ext uri="{FF2B5EF4-FFF2-40B4-BE49-F238E27FC236}">
                <a16:creationId xmlns:a16="http://schemas.microsoft.com/office/drawing/2014/main" id="{CC6239DC-24A1-A20E-20D8-B8779C10F09E}"/>
              </a:ext>
            </a:extLst>
          </p:cNvPr>
          <p:cNvSpPr>
            <a:spLocks noGrp="1"/>
          </p:cNvSpPr>
          <p:nvPr>
            <p:ph sz="half" idx="1"/>
          </p:nvPr>
        </p:nvSpPr>
        <p:spPr>
          <a:xfrm>
            <a:off x="6849374" y="3950901"/>
            <a:ext cx="3640347" cy="1449238"/>
          </a:xfrm>
        </p:spPr>
        <p:txBody>
          <a:bodyPr vert="horz" lIns="91440" tIns="45720" rIns="91440" bIns="45720" rtlCol="0" anchor="t">
            <a:normAutofit/>
          </a:bodyPr>
          <a:lstStyle/>
          <a:p>
            <a:pPr marL="0" indent="0">
              <a:lnSpc>
                <a:spcPct val="120000"/>
              </a:lnSpc>
              <a:buNone/>
            </a:pPr>
            <a:r>
              <a:rPr lang="en-US" sz="1800"/>
              <a:t>Self-Report and Other-Report of Executive Functions</a:t>
            </a:r>
          </a:p>
        </p:txBody>
      </p:sp>
      <p:pic>
        <p:nvPicPr>
          <p:cNvPr id="9" name="Content Placeholder 8">
            <a:extLst>
              <a:ext uri="{FF2B5EF4-FFF2-40B4-BE49-F238E27FC236}">
                <a16:creationId xmlns:a16="http://schemas.microsoft.com/office/drawing/2014/main" id="{2D13014C-FCAC-C845-33F9-585E4CEAA3C1}"/>
              </a:ext>
            </a:extLst>
          </p:cNvPr>
          <p:cNvPicPr>
            <a:picLocks noGrp="1" noChangeAspect="1"/>
          </p:cNvPicPr>
          <p:nvPr>
            <p:ph sz="half" idx="2"/>
          </p:nvPr>
        </p:nvPicPr>
        <p:blipFill>
          <a:blip r:embed="rId2"/>
          <a:stretch>
            <a:fillRect/>
          </a:stretch>
        </p:blipFill>
        <p:spPr>
          <a:xfrm>
            <a:off x="1268083" y="827316"/>
            <a:ext cx="5119032" cy="5183830"/>
          </a:xfrm>
          <a:prstGeom prst="rect">
            <a:avLst/>
          </a:prstGeom>
        </p:spPr>
      </p:pic>
      <p:sp>
        <p:nvSpPr>
          <p:cNvPr id="10" name="Oval 9">
            <a:extLst>
              <a:ext uri="{FF2B5EF4-FFF2-40B4-BE49-F238E27FC236}">
                <a16:creationId xmlns:a16="http://schemas.microsoft.com/office/drawing/2014/main" id="{7BBE6916-3F77-468F-1157-22C0AFDFABB8}"/>
              </a:ext>
            </a:extLst>
          </p:cNvPr>
          <p:cNvSpPr/>
          <p:nvPr/>
        </p:nvSpPr>
        <p:spPr>
          <a:xfrm>
            <a:off x="1018478" y="1984917"/>
            <a:ext cx="2497873" cy="95157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Oval 10">
            <a:extLst>
              <a:ext uri="{FF2B5EF4-FFF2-40B4-BE49-F238E27FC236}">
                <a16:creationId xmlns:a16="http://schemas.microsoft.com/office/drawing/2014/main" id="{D021710A-63B4-0CD4-4E39-ED2A5F0C5626}"/>
              </a:ext>
            </a:extLst>
          </p:cNvPr>
          <p:cNvSpPr/>
          <p:nvPr/>
        </p:nvSpPr>
        <p:spPr>
          <a:xfrm>
            <a:off x="955288" y="4103650"/>
            <a:ext cx="2497873" cy="11671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94916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13E2D-55FC-5F31-D730-5707DDC79874}"/>
              </a:ext>
            </a:extLst>
          </p:cNvPr>
          <p:cNvSpPr>
            <a:spLocks noGrp="1"/>
          </p:cNvSpPr>
          <p:nvPr>
            <p:ph type="title"/>
          </p:nvPr>
        </p:nvSpPr>
        <p:spPr>
          <a:xfrm>
            <a:off x="612648" y="603504"/>
            <a:ext cx="5862396" cy="1527048"/>
          </a:xfrm>
        </p:spPr>
        <p:txBody>
          <a:bodyPr vert="horz" lIns="91440" tIns="45720" rIns="91440" bIns="45720" rtlCol="0" anchor="b">
            <a:normAutofit/>
          </a:bodyPr>
          <a:lstStyle/>
          <a:p>
            <a:r>
              <a:rPr kumimoji="0" lang="en-US" sz="3300" b="1" i="0" u="none" strike="noStrike" kern="1200" cap="none" spc="0" normalizeH="0" baseline="0" noProof="0">
                <a:ln>
                  <a:noFill/>
                </a:ln>
                <a:solidFill>
                  <a:schemeClr val="tx1"/>
                </a:solidFill>
                <a:effectLst/>
                <a:uLnTx/>
                <a:uFillTx/>
                <a:latin typeface="+mj-lt"/>
                <a:ea typeface="+mj-ea"/>
                <a:cs typeface="+mj-cs"/>
              </a:rPr>
              <a:t>Delis-Kaplan Executive Function System Advanced </a:t>
            </a:r>
            <a:br>
              <a:rPr kumimoji="0" lang="en-US" sz="3300" b="1" i="0" u="none" strike="noStrike" kern="1200" cap="none" spc="0" normalizeH="0" baseline="0" noProof="0">
                <a:ln>
                  <a:noFill/>
                </a:ln>
                <a:solidFill>
                  <a:schemeClr val="tx1"/>
                </a:solidFill>
                <a:effectLst/>
                <a:uLnTx/>
                <a:uFillTx/>
                <a:latin typeface="+mj-lt"/>
                <a:ea typeface="+mj-ea"/>
                <a:cs typeface="+mj-cs"/>
              </a:rPr>
            </a:br>
            <a:r>
              <a:rPr kumimoji="0" lang="en-US" sz="3300" b="1" i="0" u="none" strike="noStrike" kern="1200" cap="none" spc="0" normalizeH="0" baseline="0" noProof="0">
                <a:ln>
                  <a:noFill/>
                </a:ln>
                <a:solidFill>
                  <a:schemeClr val="tx1"/>
                </a:solidFill>
                <a:effectLst/>
                <a:uLnTx/>
                <a:uFillTx/>
                <a:latin typeface="+mj-lt"/>
                <a:ea typeface="+mj-ea"/>
                <a:cs typeface="+mj-cs"/>
              </a:rPr>
              <a:t>(D-KEFS™ Advanced) (2025)</a:t>
            </a:r>
            <a:endParaRPr lang="en-US" sz="3300" b="1"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C25F5910-7C72-5D75-B0F6-477F0E5E88D2}"/>
              </a:ext>
            </a:extLst>
          </p:cNvPr>
          <p:cNvSpPr>
            <a:spLocks noGrp="1"/>
          </p:cNvSpPr>
          <p:nvPr>
            <p:ph sz="half" idx="1"/>
          </p:nvPr>
        </p:nvSpPr>
        <p:spPr>
          <a:xfrm>
            <a:off x="612648" y="2212848"/>
            <a:ext cx="5862396" cy="4096512"/>
          </a:xfrm>
        </p:spPr>
        <p:txBody>
          <a:bodyPr vert="horz" lIns="91440" tIns="45720" rIns="91440" bIns="45720" rtlCol="0">
            <a:normAutofit/>
          </a:bodyPr>
          <a:lstStyle/>
          <a:p>
            <a:pPr>
              <a:lnSpc>
                <a:spcPct val="110000"/>
              </a:lnSpc>
            </a:pPr>
            <a:r>
              <a:rPr lang="en-US" sz="1700"/>
              <a:t>The D-KEFS Advanced includes six tests that assess working memory, concept formation, cognitive shifting, fluency of thinking, planning, organization, inhibition, feedback utilization, behavioral initiation, and problem-solving.</a:t>
            </a:r>
          </a:p>
          <a:p>
            <a:pPr>
              <a:lnSpc>
                <a:spcPct val="110000"/>
              </a:lnSpc>
            </a:pPr>
            <a:r>
              <a:rPr lang="en-US" sz="1700"/>
              <a:t>D-KEFS Advanced Trail Making Test</a:t>
            </a:r>
          </a:p>
          <a:p>
            <a:pPr>
              <a:lnSpc>
                <a:spcPct val="110000"/>
              </a:lnSpc>
            </a:pPr>
            <a:r>
              <a:rPr lang="en-US" sz="1700"/>
              <a:t>D-KEFS Advanced Verbal Fluency Test</a:t>
            </a:r>
          </a:p>
          <a:p>
            <a:pPr>
              <a:lnSpc>
                <a:spcPct val="110000"/>
              </a:lnSpc>
            </a:pPr>
            <a:r>
              <a:rPr lang="en-US" sz="1700"/>
              <a:t>D-KEFS Advanced Color-Word Interference Test</a:t>
            </a:r>
          </a:p>
          <a:p>
            <a:pPr>
              <a:lnSpc>
                <a:spcPct val="110000"/>
              </a:lnSpc>
            </a:pPr>
            <a:r>
              <a:rPr lang="en-US" sz="1700"/>
              <a:t>D-KEFS Advanced Tower Test</a:t>
            </a:r>
          </a:p>
          <a:p>
            <a:pPr>
              <a:lnSpc>
                <a:spcPct val="110000"/>
              </a:lnSpc>
            </a:pPr>
            <a:r>
              <a:rPr lang="en-US" sz="1700"/>
              <a:t>D-KEFS Advanced Social Sorting Test</a:t>
            </a:r>
          </a:p>
          <a:p>
            <a:pPr>
              <a:lnSpc>
                <a:spcPct val="110000"/>
              </a:lnSpc>
            </a:pPr>
            <a:r>
              <a:rPr lang="en-US" sz="1700"/>
              <a:t>D-KEFS Advanced Risk-Reward Decision Test</a:t>
            </a:r>
          </a:p>
        </p:txBody>
      </p:sp>
      <p:pic>
        <p:nvPicPr>
          <p:cNvPr id="6" name="Content Placeholder 5">
            <a:extLst>
              <a:ext uri="{FF2B5EF4-FFF2-40B4-BE49-F238E27FC236}">
                <a16:creationId xmlns:a16="http://schemas.microsoft.com/office/drawing/2014/main" id="{3B208D78-1940-D197-ACB0-FA6F87D73853}"/>
              </a:ext>
            </a:extLst>
          </p:cNvPr>
          <p:cNvPicPr>
            <a:picLocks noGrp="1" noChangeAspect="1"/>
          </p:cNvPicPr>
          <p:nvPr>
            <p:ph sz="half" idx="2"/>
          </p:nvPr>
        </p:nvPicPr>
        <p:blipFill>
          <a:blip r:embed="rId2"/>
          <a:stretch>
            <a:fillRect/>
          </a:stretch>
        </p:blipFill>
        <p:spPr>
          <a:xfrm>
            <a:off x="7091395" y="2413262"/>
            <a:ext cx="4681506" cy="2059862"/>
          </a:xfrm>
          <a:prstGeom prst="rect">
            <a:avLst/>
          </a:prstGeom>
        </p:spPr>
      </p:pic>
    </p:spTree>
    <p:extLst>
      <p:ext uri="{BB962C8B-B14F-4D97-AF65-F5344CB8AC3E}">
        <p14:creationId xmlns:p14="http://schemas.microsoft.com/office/powerpoint/2010/main" val="29578560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215B63-8415-0B76-222C-B9CCA533948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F478912-6EFD-EF99-4320-41E18FA23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AD83BB-BDEB-2C51-D719-D9E58ED49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D05557-E3D2-0B99-B530-2D933CAC5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03E16F-FA72-C46C-41DC-A10F1C3E1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534014A-7023-D2B8-9993-807DE1D01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C2E5C9B-1364-D61E-756E-2F2548E7A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E2B757DB-013A-70D3-A8A8-E170CB88D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C80C8B2-8327-0797-A67A-B2BFC852DB34}"/>
              </a:ext>
            </a:extLst>
          </p:cNvPr>
          <p:cNvSpPr>
            <a:spLocks noGrp="1"/>
          </p:cNvSpPr>
          <p:nvPr>
            <p:ph type="title"/>
          </p:nvPr>
        </p:nvSpPr>
        <p:spPr>
          <a:xfrm>
            <a:off x="597597" y="847492"/>
            <a:ext cx="10987668" cy="5388024"/>
          </a:xfrm>
        </p:spPr>
        <p:txBody>
          <a:bodyPr vert="horz" lIns="91440" tIns="45720" rIns="91440" bIns="45720" rtlCol="0" anchor="ctr">
            <a:normAutofit fontScale="90000"/>
          </a:bodyPr>
          <a:lstStyle/>
          <a:p>
            <a:pPr lvl="0" algn="ctr"/>
            <a:r>
              <a:rPr lang="en-US" sz="4800" kern="1200" dirty="0">
                <a:solidFill>
                  <a:srgbClr val="FFFFFF"/>
                </a:solidFill>
                <a:latin typeface="+mj-lt"/>
                <a:ea typeface="+mj-ea"/>
                <a:cs typeface="+mj-cs"/>
              </a:rPr>
              <a:t>Can you talk to us about performance validity tests and symptom validity tests (sometimes referred to as malingering tests or effort tests)? What are some norming or other issues with any of these tests we should be aware of, particularly when it comes to clients with an intellectual disability? What about when it comes to clients with severe executive functioning deficits? Dementia? Other conditions?</a:t>
            </a:r>
            <a:br>
              <a:rPr lang="en-US" sz="4800"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spTree>
    <p:extLst>
      <p:ext uri="{BB962C8B-B14F-4D97-AF65-F5344CB8AC3E}">
        <p14:creationId xmlns:p14="http://schemas.microsoft.com/office/powerpoint/2010/main" val="16093032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4EA904-1DBB-A5BD-5F58-4D21935FA45D}"/>
              </a:ext>
            </a:extLst>
          </p:cNvPr>
          <p:cNvSpPr>
            <a:spLocks noGrp="1"/>
          </p:cNvSpPr>
          <p:nvPr>
            <p:ph type="title"/>
          </p:nvPr>
        </p:nvSpPr>
        <p:spPr/>
        <p:txBody>
          <a:bodyPr/>
          <a:lstStyle/>
          <a:p>
            <a:r>
              <a:rPr lang="en-US" dirty="0"/>
              <a:t>Review of common PVTs in ID</a:t>
            </a:r>
          </a:p>
        </p:txBody>
      </p:sp>
      <p:sp>
        <p:nvSpPr>
          <p:cNvPr id="5" name="Content Placeholder 4">
            <a:extLst>
              <a:ext uri="{FF2B5EF4-FFF2-40B4-BE49-F238E27FC236}">
                <a16:creationId xmlns:a16="http://schemas.microsoft.com/office/drawing/2014/main" id="{7F24D530-AF3F-1F4A-5910-D54CF167F440}"/>
              </a:ext>
            </a:extLst>
          </p:cNvPr>
          <p:cNvSpPr>
            <a:spLocks noGrp="1"/>
          </p:cNvSpPr>
          <p:nvPr>
            <p:ph sz="half" idx="1"/>
          </p:nvPr>
        </p:nvSpPr>
        <p:spPr/>
        <p:txBody>
          <a:bodyPr/>
          <a:lstStyle/>
          <a:p>
            <a:r>
              <a:rPr lang="en-US" dirty="0"/>
              <a:t>Victor, T. L., &amp; Boone, K. B. (2021). Identification of feigned intellectual disability. In Kyle Brauer Boone (Ed.), </a:t>
            </a:r>
            <a:r>
              <a:rPr lang="en-US" i="1" dirty="0"/>
              <a:t>Assessment of feigned cognitive impairment a neuropsychological perspective</a:t>
            </a:r>
            <a:r>
              <a:rPr lang="en-US" dirty="0"/>
              <a:t> (pp. 453–480). essay, The Guilford Press. </a:t>
            </a:r>
          </a:p>
          <a:p>
            <a:endParaRPr lang="en-US" dirty="0"/>
          </a:p>
        </p:txBody>
      </p:sp>
      <p:pic>
        <p:nvPicPr>
          <p:cNvPr id="8" name="Content Placeholder 7">
            <a:extLst>
              <a:ext uri="{FF2B5EF4-FFF2-40B4-BE49-F238E27FC236}">
                <a16:creationId xmlns:a16="http://schemas.microsoft.com/office/drawing/2014/main" id="{B7B0C7A5-53EB-B085-2B42-C1B8C907EA8D}"/>
              </a:ext>
            </a:extLst>
          </p:cNvPr>
          <p:cNvPicPr>
            <a:picLocks noGrp="1" noChangeAspect="1"/>
          </p:cNvPicPr>
          <p:nvPr>
            <p:ph sz="half" idx="2"/>
          </p:nvPr>
        </p:nvPicPr>
        <p:blipFill>
          <a:blip r:embed="rId2"/>
          <a:stretch>
            <a:fillRect/>
          </a:stretch>
        </p:blipFill>
        <p:spPr>
          <a:xfrm>
            <a:off x="7299700" y="1825625"/>
            <a:ext cx="2926599" cy="4351338"/>
          </a:xfrm>
        </p:spPr>
      </p:pic>
    </p:spTree>
    <p:extLst>
      <p:ext uri="{BB962C8B-B14F-4D97-AF65-F5344CB8AC3E}">
        <p14:creationId xmlns:p14="http://schemas.microsoft.com/office/powerpoint/2010/main" val="15629243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4AE79AE-8537-3340-13F4-BD39ED322CB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Word Memory Test: Updated Cutoffs</a:t>
            </a:r>
          </a:p>
        </p:txBody>
      </p:sp>
      <p:pic>
        <p:nvPicPr>
          <p:cNvPr id="8" name="Content Placeholder 7">
            <a:extLst>
              <a:ext uri="{FF2B5EF4-FFF2-40B4-BE49-F238E27FC236}">
                <a16:creationId xmlns:a16="http://schemas.microsoft.com/office/drawing/2014/main" id="{829647A7-DE5A-CA18-E3C0-7053CD144DEB}"/>
              </a:ext>
            </a:extLst>
          </p:cNvPr>
          <p:cNvPicPr>
            <a:picLocks noGrp="1" noChangeAspect="1"/>
          </p:cNvPicPr>
          <p:nvPr>
            <p:ph idx="1"/>
          </p:nvPr>
        </p:nvPicPr>
        <p:blipFill>
          <a:blip r:embed="rId2"/>
          <a:stretch>
            <a:fillRect/>
          </a:stretch>
        </p:blipFill>
        <p:spPr>
          <a:xfrm>
            <a:off x="4232019" y="961812"/>
            <a:ext cx="6801360" cy="4930987"/>
          </a:xfrm>
          <a:prstGeom prst="rect">
            <a:avLst/>
          </a:prstGeom>
        </p:spPr>
      </p:pic>
    </p:spTree>
    <p:extLst>
      <p:ext uri="{BB962C8B-B14F-4D97-AF65-F5344CB8AC3E}">
        <p14:creationId xmlns:p14="http://schemas.microsoft.com/office/powerpoint/2010/main" val="3467073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CE139-4B71-4DDA-520C-939BC78FD3E1}"/>
              </a:ext>
            </a:extLst>
          </p:cNvPr>
          <p:cNvSpPr>
            <a:spLocks noGrp="1"/>
          </p:cNvSpPr>
          <p:nvPr>
            <p:ph type="title"/>
          </p:nvPr>
        </p:nvSpPr>
        <p:spPr/>
        <p:txBody>
          <a:bodyPr/>
          <a:lstStyle/>
          <a:p>
            <a:r>
              <a:rPr lang="en-US" dirty="0"/>
              <a:t>Leonhard (2023): Review of statistical and methodological issues…</a:t>
            </a:r>
          </a:p>
        </p:txBody>
      </p:sp>
      <p:sp>
        <p:nvSpPr>
          <p:cNvPr id="3" name="Content Placeholder 2">
            <a:extLst>
              <a:ext uri="{FF2B5EF4-FFF2-40B4-BE49-F238E27FC236}">
                <a16:creationId xmlns:a16="http://schemas.microsoft.com/office/drawing/2014/main" id="{E6B902CC-0BF0-CD52-3A10-6DA74FFDE733}"/>
              </a:ext>
            </a:extLst>
          </p:cNvPr>
          <p:cNvSpPr>
            <a:spLocks noGrp="1"/>
          </p:cNvSpPr>
          <p:nvPr>
            <p:ph sz="half" idx="1"/>
          </p:nvPr>
        </p:nvSpPr>
        <p:spPr/>
        <p:txBody>
          <a:bodyPr>
            <a:normAutofit lnSpcReduction="10000"/>
          </a:bodyPr>
          <a:lstStyle/>
          <a:p>
            <a:r>
              <a:rPr lang="en-US" dirty="0"/>
              <a:t>Leonhard argued that virtually ALL of the PVT literature is inadequate because of the problem of establishing a “gold standard” in research studies for determining who is malingering and who is not.</a:t>
            </a:r>
          </a:p>
          <a:p>
            <a:r>
              <a:rPr lang="en-US" dirty="0"/>
              <a:t>Simulation studies and “known group” designs are inadequate.</a:t>
            </a:r>
          </a:p>
          <a:p>
            <a:r>
              <a:rPr lang="en-US" dirty="0"/>
              <a:t>Argues that such a standard is foundational to any research.</a:t>
            </a:r>
          </a:p>
        </p:txBody>
      </p:sp>
      <p:pic>
        <p:nvPicPr>
          <p:cNvPr id="6" name="Content Placeholder 5">
            <a:extLst>
              <a:ext uri="{FF2B5EF4-FFF2-40B4-BE49-F238E27FC236}">
                <a16:creationId xmlns:a16="http://schemas.microsoft.com/office/drawing/2014/main" id="{186E0D71-06AE-0214-D68B-C3577D56CA42}"/>
              </a:ext>
            </a:extLst>
          </p:cNvPr>
          <p:cNvPicPr>
            <a:picLocks noGrp="1" noChangeAspect="1"/>
          </p:cNvPicPr>
          <p:nvPr>
            <p:ph sz="half" idx="2"/>
          </p:nvPr>
        </p:nvPicPr>
        <p:blipFill>
          <a:blip r:embed="rId2"/>
          <a:stretch>
            <a:fillRect/>
          </a:stretch>
        </p:blipFill>
        <p:spPr>
          <a:xfrm>
            <a:off x="6172200" y="1956944"/>
            <a:ext cx="5181600" cy="4088699"/>
          </a:xfrm>
        </p:spPr>
      </p:pic>
    </p:spTree>
    <p:extLst>
      <p:ext uri="{BB962C8B-B14F-4D97-AF65-F5344CB8AC3E}">
        <p14:creationId xmlns:p14="http://schemas.microsoft.com/office/powerpoint/2010/main" val="36232502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CE139-4B71-4DDA-520C-939BC78FD3E1}"/>
              </a:ext>
            </a:extLst>
          </p:cNvPr>
          <p:cNvSpPr>
            <a:spLocks noGrp="1"/>
          </p:cNvSpPr>
          <p:nvPr>
            <p:ph type="title"/>
          </p:nvPr>
        </p:nvSpPr>
        <p:spPr/>
        <p:txBody>
          <a:bodyPr/>
          <a:lstStyle/>
          <a:p>
            <a:r>
              <a:rPr lang="en-US" dirty="0"/>
              <a:t>Leonhard (2023): Review of statistical and methodological issues…</a:t>
            </a:r>
          </a:p>
        </p:txBody>
      </p:sp>
      <p:sp>
        <p:nvSpPr>
          <p:cNvPr id="3" name="Content Placeholder 2">
            <a:extLst>
              <a:ext uri="{FF2B5EF4-FFF2-40B4-BE49-F238E27FC236}">
                <a16:creationId xmlns:a16="http://schemas.microsoft.com/office/drawing/2014/main" id="{E6B902CC-0BF0-CD52-3A10-6DA74FFDE733}"/>
              </a:ext>
            </a:extLst>
          </p:cNvPr>
          <p:cNvSpPr>
            <a:spLocks noGrp="1"/>
          </p:cNvSpPr>
          <p:nvPr>
            <p:ph sz="half" idx="1"/>
          </p:nvPr>
        </p:nvSpPr>
        <p:spPr/>
        <p:txBody>
          <a:bodyPr/>
          <a:lstStyle/>
          <a:p>
            <a:r>
              <a:rPr lang="en-US" dirty="0"/>
              <a:t>Leonhard also argued that “chaining” of the results of one test to another (as Larrabee did) is an example of “Idiot’s Bayes.”</a:t>
            </a:r>
          </a:p>
          <a:p>
            <a:r>
              <a:rPr lang="en-US" dirty="0"/>
              <a:t>That all of the PVTs are actually just one test in the guise of different measures.</a:t>
            </a:r>
          </a:p>
          <a:p>
            <a:r>
              <a:rPr lang="en-US" dirty="0"/>
              <a:t>Bayesian analysis requires independent measures.</a:t>
            </a:r>
          </a:p>
        </p:txBody>
      </p:sp>
      <p:pic>
        <p:nvPicPr>
          <p:cNvPr id="6" name="Content Placeholder 5">
            <a:extLst>
              <a:ext uri="{FF2B5EF4-FFF2-40B4-BE49-F238E27FC236}">
                <a16:creationId xmlns:a16="http://schemas.microsoft.com/office/drawing/2014/main" id="{186E0D71-06AE-0214-D68B-C3577D56CA42}"/>
              </a:ext>
            </a:extLst>
          </p:cNvPr>
          <p:cNvPicPr>
            <a:picLocks noGrp="1" noChangeAspect="1"/>
          </p:cNvPicPr>
          <p:nvPr>
            <p:ph sz="half" idx="2"/>
          </p:nvPr>
        </p:nvPicPr>
        <p:blipFill>
          <a:blip r:embed="rId2"/>
          <a:stretch>
            <a:fillRect/>
          </a:stretch>
        </p:blipFill>
        <p:spPr>
          <a:xfrm>
            <a:off x="6172200" y="1825625"/>
            <a:ext cx="5181600" cy="4088699"/>
          </a:xfrm>
        </p:spPr>
      </p:pic>
    </p:spTree>
    <p:extLst>
      <p:ext uri="{BB962C8B-B14F-4D97-AF65-F5344CB8AC3E}">
        <p14:creationId xmlns:p14="http://schemas.microsoft.com/office/powerpoint/2010/main" val="36389461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10B7-6473-56D6-4CF7-E7E084C9A194}"/>
              </a:ext>
            </a:extLst>
          </p:cNvPr>
          <p:cNvSpPr>
            <a:spLocks noGrp="1"/>
          </p:cNvSpPr>
          <p:nvPr>
            <p:ph type="title"/>
          </p:nvPr>
        </p:nvSpPr>
        <p:spPr/>
        <p:txBody>
          <a:bodyPr/>
          <a:lstStyle/>
          <a:p>
            <a:r>
              <a:rPr lang="en-US" dirty="0"/>
              <a:t>Leonhard &amp; Leonhard (2023)</a:t>
            </a:r>
          </a:p>
        </p:txBody>
      </p:sp>
      <p:sp>
        <p:nvSpPr>
          <p:cNvPr id="3" name="Content Placeholder 2">
            <a:extLst>
              <a:ext uri="{FF2B5EF4-FFF2-40B4-BE49-F238E27FC236}">
                <a16:creationId xmlns:a16="http://schemas.microsoft.com/office/drawing/2014/main" id="{FB57794A-6BE0-1776-9191-B8FD95858C7E}"/>
              </a:ext>
            </a:extLst>
          </p:cNvPr>
          <p:cNvSpPr>
            <a:spLocks noGrp="1"/>
          </p:cNvSpPr>
          <p:nvPr>
            <p:ph sz="half" idx="1"/>
          </p:nvPr>
        </p:nvSpPr>
        <p:spPr/>
        <p:txBody>
          <a:bodyPr/>
          <a:lstStyle/>
          <a:p>
            <a:r>
              <a:rPr lang="en-US" dirty="0">
                <a:effectLst/>
              </a:rPr>
              <a:t>Leonhard, </a:t>
            </a:r>
            <a:r>
              <a:rPr lang="en-US" dirty="0" err="1">
                <a:effectLst/>
              </a:rPr>
              <a:t>Chunlin</a:t>
            </a:r>
            <a:r>
              <a:rPr lang="en-US" dirty="0">
                <a:effectLst/>
              </a:rPr>
              <a:t>, &amp; Leonhard, C. (n.d.). </a:t>
            </a:r>
            <a:r>
              <a:rPr lang="en-US" i="1" dirty="0">
                <a:effectLst/>
              </a:rPr>
              <a:t>Neuropsychological malingering determination: The illusion of scientific lie detection</a:t>
            </a:r>
            <a:r>
              <a:rPr lang="en-US" dirty="0">
                <a:effectLst/>
              </a:rPr>
              <a:t>. Digital Commons @ University of Georgia School of Law. </a:t>
            </a:r>
            <a:r>
              <a:rPr lang="en-US" dirty="0">
                <a:effectLst/>
                <a:hlinkClick r:id="rId2"/>
              </a:rPr>
              <a:t>https://digitalcommons.law.uga.edu/glr/vol58/iss2/3/</a:t>
            </a:r>
            <a:r>
              <a:rPr lang="en-US" dirty="0">
                <a:effectLst/>
              </a:rPr>
              <a:t>   </a:t>
            </a:r>
          </a:p>
          <a:p>
            <a:endParaRPr lang="en-US" dirty="0"/>
          </a:p>
        </p:txBody>
      </p:sp>
      <p:pic>
        <p:nvPicPr>
          <p:cNvPr id="6" name="Content Placeholder 5">
            <a:extLst>
              <a:ext uri="{FF2B5EF4-FFF2-40B4-BE49-F238E27FC236}">
                <a16:creationId xmlns:a16="http://schemas.microsoft.com/office/drawing/2014/main" id="{2034A6AA-ADFC-EBD6-6D24-3504935EC591}"/>
              </a:ext>
            </a:extLst>
          </p:cNvPr>
          <p:cNvPicPr>
            <a:picLocks noGrp="1" noChangeAspect="1"/>
          </p:cNvPicPr>
          <p:nvPr>
            <p:ph sz="half" idx="2"/>
          </p:nvPr>
        </p:nvPicPr>
        <p:blipFill>
          <a:blip r:embed="rId3"/>
          <a:stretch>
            <a:fillRect/>
          </a:stretch>
        </p:blipFill>
        <p:spPr>
          <a:xfrm>
            <a:off x="7309781" y="1825625"/>
            <a:ext cx="2906437" cy="4351338"/>
          </a:xfrm>
        </p:spPr>
      </p:pic>
    </p:spTree>
    <p:extLst>
      <p:ext uri="{BB962C8B-B14F-4D97-AF65-F5344CB8AC3E}">
        <p14:creationId xmlns:p14="http://schemas.microsoft.com/office/powerpoint/2010/main" val="338767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EC3A-1CE3-F3C3-A858-97C6D511DA9D}"/>
              </a:ext>
            </a:extLst>
          </p:cNvPr>
          <p:cNvSpPr>
            <a:spLocks noGrp="1"/>
          </p:cNvSpPr>
          <p:nvPr>
            <p:ph type="title"/>
          </p:nvPr>
        </p:nvSpPr>
        <p:spPr/>
        <p:txBody>
          <a:bodyPr/>
          <a:lstStyle/>
          <a:p>
            <a:r>
              <a:rPr lang="en-US" dirty="0"/>
              <a:t>CHC Theory</a:t>
            </a:r>
          </a:p>
        </p:txBody>
      </p:sp>
      <p:sp>
        <p:nvSpPr>
          <p:cNvPr id="4" name="Text Placeholder 3">
            <a:extLst>
              <a:ext uri="{FF2B5EF4-FFF2-40B4-BE49-F238E27FC236}">
                <a16:creationId xmlns:a16="http://schemas.microsoft.com/office/drawing/2014/main" id="{452FBF9E-78C9-6F72-854F-02EF9449FC3D}"/>
              </a:ext>
            </a:extLst>
          </p:cNvPr>
          <p:cNvSpPr>
            <a:spLocks noGrp="1"/>
          </p:cNvSpPr>
          <p:nvPr>
            <p:ph type="body" idx="1"/>
          </p:nvPr>
        </p:nvSpPr>
        <p:spPr/>
        <p:txBody>
          <a:bodyPr/>
          <a:lstStyle/>
          <a:p>
            <a:r>
              <a:rPr lang="en-US" dirty="0" err="1"/>
              <a:t>Catell</a:t>
            </a:r>
            <a:r>
              <a:rPr lang="en-US" dirty="0"/>
              <a:t>, Horn, &amp; Carroll</a:t>
            </a:r>
          </a:p>
        </p:txBody>
      </p:sp>
    </p:spTree>
    <p:extLst>
      <p:ext uri="{BB962C8B-B14F-4D97-AF65-F5344CB8AC3E}">
        <p14:creationId xmlns:p14="http://schemas.microsoft.com/office/powerpoint/2010/main" val="16045031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4BDED-C17F-F813-44FD-F3F9B4FA4E60}"/>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a:t>Counter-Point</a:t>
            </a:r>
          </a:p>
        </p:txBody>
      </p:sp>
      <p:pic>
        <p:nvPicPr>
          <p:cNvPr id="5" name="Picture 4" descr="Close-up of hopscotch on a sidewalk">
            <a:extLst>
              <a:ext uri="{FF2B5EF4-FFF2-40B4-BE49-F238E27FC236}">
                <a16:creationId xmlns:a16="http://schemas.microsoft.com/office/drawing/2014/main" id="{B66FED94-DFA4-0991-3B47-1D87FE78EB56}"/>
              </a:ext>
            </a:extLst>
          </p:cNvPr>
          <p:cNvPicPr>
            <a:picLocks noChangeAspect="1"/>
          </p:cNvPicPr>
          <p:nvPr/>
        </p:nvPicPr>
        <p:blipFill rotWithShape="1">
          <a:blip r:embed="rId2"/>
          <a:srcRect l="19604" r="2235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771622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91A5D053-5A17-A0D6-4B6E-040BEB9FDD32}"/>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Jewsbury’s refutation of Leonhard</a:t>
            </a:r>
          </a:p>
        </p:txBody>
      </p:sp>
      <p:cxnSp>
        <p:nvCxnSpPr>
          <p:cNvPr id="20" name="Straight Connector 1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050DACC4-A413-6B00-73E7-6A74CBA09C35}"/>
              </a:ext>
            </a:extLst>
          </p:cNvPr>
          <p:cNvSpPr>
            <a:spLocks noGrp="1"/>
          </p:cNvSpPr>
          <p:nvPr>
            <p:ph sz="half" idx="1"/>
          </p:nvPr>
        </p:nvSpPr>
        <p:spPr>
          <a:xfrm>
            <a:off x="897769" y="1909192"/>
            <a:ext cx="4586513" cy="3647710"/>
          </a:xfrm>
        </p:spPr>
        <p:txBody>
          <a:bodyPr vert="horz" lIns="91440" tIns="45720" rIns="91440" bIns="45720" rtlCol="0">
            <a:normAutofit/>
          </a:bodyPr>
          <a:lstStyle/>
          <a:p>
            <a:r>
              <a:rPr lang="en-US" sz="2000" b="0" i="0" u="none" strike="noStrike" baseline="0" dirty="0">
                <a:solidFill>
                  <a:schemeClr val="bg1"/>
                </a:solidFill>
              </a:rPr>
              <a:t>“Leonhard (2023a) overstates the importance of independence between test results in determining incremental validity and redundancy between tests when suggesting that tests should be combined or eliminated based on correlations alone.”</a:t>
            </a:r>
          </a:p>
          <a:p>
            <a:endParaRPr lang="en-US" sz="2000" dirty="0">
              <a:solidFill>
                <a:schemeClr val="bg1"/>
              </a:solidFill>
            </a:endParaRPr>
          </a:p>
          <a:p>
            <a:r>
              <a:rPr lang="en-US" sz="2000" b="0" i="0" u="none" strike="noStrike" baseline="0" dirty="0">
                <a:solidFill>
                  <a:schemeClr val="bg1"/>
                </a:solidFill>
              </a:rPr>
              <a:t>“The simple Bayes method is a mathematically valid method to calculate posterior probabilities based on multiple test results.”</a:t>
            </a:r>
          </a:p>
          <a:p>
            <a:endParaRPr lang="en-US" sz="2000" dirty="0">
              <a:solidFill>
                <a:schemeClr val="bg1"/>
              </a:solidFill>
            </a:endParaRPr>
          </a:p>
        </p:txBody>
      </p:sp>
      <p:cxnSp>
        <p:nvCxnSpPr>
          <p:cNvPr id="22" name="Straight Connector 2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Content Placeholder 12">
            <a:extLst>
              <a:ext uri="{FF2B5EF4-FFF2-40B4-BE49-F238E27FC236}">
                <a16:creationId xmlns:a16="http://schemas.microsoft.com/office/drawing/2014/main" id="{F38D64BE-754E-2509-9D21-D84F2742D730}"/>
              </a:ext>
            </a:extLst>
          </p:cNvPr>
          <p:cNvPicPr>
            <a:picLocks noGrp="1" noChangeAspect="1"/>
          </p:cNvPicPr>
          <p:nvPr>
            <p:ph sz="half" idx="2"/>
          </p:nvPr>
        </p:nvPicPr>
        <p:blipFill>
          <a:blip r:embed="rId2"/>
          <a:stretch>
            <a:fillRect/>
          </a:stretch>
        </p:blipFill>
        <p:spPr>
          <a:xfrm>
            <a:off x="6525453" y="1366718"/>
            <a:ext cx="5666547" cy="4124564"/>
          </a:xfrm>
          <a:prstGeom prst="rect">
            <a:avLst/>
          </a:prstGeom>
        </p:spPr>
      </p:pic>
      <p:sp>
        <p:nvSpPr>
          <p:cNvPr id="14" name="TextBox 13">
            <a:extLst>
              <a:ext uri="{FF2B5EF4-FFF2-40B4-BE49-F238E27FC236}">
                <a16:creationId xmlns:a16="http://schemas.microsoft.com/office/drawing/2014/main" id="{95FF5386-AD39-8513-7B92-990BE43F0852}"/>
              </a:ext>
            </a:extLst>
          </p:cNvPr>
          <p:cNvSpPr txBox="1"/>
          <p:nvPr/>
        </p:nvSpPr>
        <p:spPr>
          <a:xfrm>
            <a:off x="831873" y="6051176"/>
            <a:ext cx="10436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Jewsbury</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P.A. (2023). Invited commentary: Bayesian inference with multiple tests.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Neuropsychology Review</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33:643-652).</a:t>
            </a:r>
          </a:p>
        </p:txBody>
      </p:sp>
    </p:spTree>
    <p:extLst>
      <p:ext uri="{BB962C8B-B14F-4D97-AF65-F5344CB8AC3E}">
        <p14:creationId xmlns:p14="http://schemas.microsoft.com/office/powerpoint/2010/main" val="11156446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91A5D053-5A17-A0D6-4B6E-040BEB9FDD32}"/>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Jewsbury’s refutation of Leonhard</a:t>
            </a:r>
          </a:p>
        </p:txBody>
      </p:sp>
      <p:cxnSp>
        <p:nvCxnSpPr>
          <p:cNvPr id="20" name="Straight Connector 1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050DACC4-A413-6B00-73E7-6A74CBA09C35}"/>
              </a:ext>
            </a:extLst>
          </p:cNvPr>
          <p:cNvSpPr>
            <a:spLocks noGrp="1"/>
          </p:cNvSpPr>
          <p:nvPr>
            <p:ph sz="half" idx="1"/>
          </p:nvPr>
        </p:nvSpPr>
        <p:spPr>
          <a:xfrm>
            <a:off x="897769" y="1909192"/>
            <a:ext cx="4586513" cy="3647710"/>
          </a:xfrm>
        </p:spPr>
        <p:txBody>
          <a:bodyPr vert="horz" lIns="91440" tIns="45720" rIns="91440" bIns="45720" rtlCol="0">
            <a:normAutofit/>
          </a:bodyPr>
          <a:lstStyle/>
          <a:p>
            <a:r>
              <a:rPr lang="en-US" dirty="0" err="1">
                <a:solidFill>
                  <a:schemeClr val="bg1"/>
                </a:solidFill>
              </a:rPr>
              <a:t>Jewsbury</a:t>
            </a:r>
            <a:r>
              <a:rPr lang="en-US" dirty="0">
                <a:solidFill>
                  <a:schemeClr val="bg1"/>
                </a:solidFill>
              </a:rPr>
              <a:t> agreed with Leonhard that Larrabee’s chaining of PVTs was invalid.</a:t>
            </a:r>
          </a:p>
          <a:p>
            <a:r>
              <a:rPr lang="en-US" dirty="0">
                <a:solidFill>
                  <a:schemeClr val="bg1"/>
                </a:solidFill>
              </a:rPr>
              <a:t>Should NOT ignore PVTs that are passed (contradicting Larrabee).</a:t>
            </a:r>
          </a:p>
        </p:txBody>
      </p:sp>
      <p:cxnSp>
        <p:nvCxnSpPr>
          <p:cNvPr id="22" name="Straight Connector 2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Content Placeholder 12">
            <a:extLst>
              <a:ext uri="{FF2B5EF4-FFF2-40B4-BE49-F238E27FC236}">
                <a16:creationId xmlns:a16="http://schemas.microsoft.com/office/drawing/2014/main" id="{F38D64BE-754E-2509-9D21-D84F2742D730}"/>
              </a:ext>
            </a:extLst>
          </p:cNvPr>
          <p:cNvPicPr>
            <a:picLocks noGrp="1" noChangeAspect="1"/>
          </p:cNvPicPr>
          <p:nvPr>
            <p:ph sz="half" idx="2"/>
          </p:nvPr>
        </p:nvPicPr>
        <p:blipFill>
          <a:blip r:embed="rId2"/>
          <a:stretch>
            <a:fillRect/>
          </a:stretch>
        </p:blipFill>
        <p:spPr>
          <a:xfrm>
            <a:off x="6525453" y="1366718"/>
            <a:ext cx="5666547" cy="4124564"/>
          </a:xfrm>
          <a:prstGeom prst="rect">
            <a:avLst/>
          </a:prstGeom>
        </p:spPr>
      </p:pic>
      <p:sp>
        <p:nvSpPr>
          <p:cNvPr id="14" name="TextBox 13">
            <a:extLst>
              <a:ext uri="{FF2B5EF4-FFF2-40B4-BE49-F238E27FC236}">
                <a16:creationId xmlns:a16="http://schemas.microsoft.com/office/drawing/2014/main" id="{95FF5386-AD39-8513-7B92-990BE43F0852}"/>
              </a:ext>
            </a:extLst>
          </p:cNvPr>
          <p:cNvSpPr txBox="1"/>
          <p:nvPr/>
        </p:nvSpPr>
        <p:spPr>
          <a:xfrm>
            <a:off x="831873" y="6051176"/>
            <a:ext cx="10436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Jewsbury</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P.A. (2023). Invited commentary: Bayesian inference with multiple tests.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Neuropsychology Review</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33:643-652).</a:t>
            </a:r>
          </a:p>
        </p:txBody>
      </p:sp>
    </p:spTree>
    <p:extLst>
      <p:ext uri="{BB962C8B-B14F-4D97-AF65-F5344CB8AC3E}">
        <p14:creationId xmlns:p14="http://schemas.microsoft.com/office/powerpoint/2010/main" val="20335188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AE96C0-EE21-FEB4-6B9E-DF87A03A6580}"/>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0CECF88-7E5E-E05A-E7F9-1397A74F8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42BC3476-B7F0-979C-8B74-18340084ACAC}"/>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dirty="0">
                <a:solidFill>
                  <a:schemeClr val="bg1"/>
                </a:solidFill>
              </a:rPr>
              <a:t>Rohling et al. (2025) refutation of Leonhard</a:t>
            </a:r>
            <a:endParaRPr lang="en-US" sz="3800" kern="1200" dirty="0">
              <a:solidFill>
                <a:schemeClr val="bg1"/>
              </a:solidFill>
              <a:latin typeface="+mj-lt"/>
              <a:ea typeface="+mj-ea"/>
              <a:cs typeface="+mj-cs"/>
            </a:endParaRPr>
          </a:p>
        </p:txBody>
      </p:sp>
      <p:cxnSp>
        <p:nvCxnSpPr>
          <p:cNvPr id="20" name="Straight Connector 19">
            <a:extLst>
              <a:ext uri="{FF2B5EF4-FFF2-40B4-BE49-F238E27FC236}">
                <a16:creationId xmlns:a16="http://schemas.microsoft.com/office/drawing/2014/main" id="{37D3242B-1A1B-B0ED-6DD2-ECCA270BBD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28023480-8310-EE96-2705-BBB172116A0C}"/>
              </a:ext>
            </a:extLst>
          </p:cNvPr>
          <p:cNvSpPr>
            <a:spLocks noGrp="1"/>
          </p:cNvSpPr>
          <p:nvPr>
            <p:ph sz="half" idx="1"/>
          </p:nvPr>
        </p:nvSpPr>
        <p:spPr>
          <a:xfrm>
            <a:off x="897769" y="1909192"/>
            <a:ext cx="4586513" cy="3647710"/>
          </a:xfrm>
        </p:spPr>
        <p:txBody>
          <a:bodyPr vert="horz" lIns="91440" tIns="45720" rIns="91440" bIns="45720" rtlCol="0">
            <a:normAutofit fontScale="92500" lnSpcReduction="20000"/>
          </a:bodyPr>
          <a:lstStyle/>
          <a:p>
            <a:r>
              <a:rPr lang="en-US" dirty="0">
                <a:solidFill>
                  <a:schemeClr val="bg1"/>
                </a:solidFill>
              </a:rPr>
              <a:t>PVTs are designed to ensure that performance data reflect an examinee's true abilities, not to determine "veracity."</a:t>
            </a:r>
          </a:p>
          <a:p>
            <a:r>
              <a:rPr lang="en-US" dirty="0">
                <a:solidFill>
                  <a:schemeClr val="bg1"/>
                </a:solidFill>
              </a:rPr>
              <a:t>PVTs are not just one test repeated over and over.</a:t>
            </a:r>
          </a:p>
          <a:p>
            <a:r>
              <a:rPr lang="en-US" dirty="0">
                <a:solidFill>
                  <a:schemeClr val="bg1"/>
                </a:solidFill>
              </a:rPr>
              <a:t>Use of multiple PVTs improves accuracy.</a:t>
            </a:r>
          </a:p>
          <a:p>
            <a:r>
              <a:rPr lang="en-US" dirty="0">
                <a:solidFill>
                  <a:schemeClr val="bg1"/>
                </a:solidFill>
              </a:rPr>
              <a:t>&gt; 2 PVT failures is a good indication of invalidity.</a:t>
            </a:r>
          </a:p>
        </p:txBody>
      </p:sp>
      <p:cxnSp>
        <p:nvCxnSpPr>
          <p:cNvPr id="22" name="Straight Connector 21">
            <a:extLst>
              <a:ext uri="{FF2B5EF4-FFF2-40B4-BE49-F238E27FC236}">
                <a16:creationId xmlns:a16="http://schemas.microsoft.com/office/drawing/2014/main" id="{2E375F47-2F93-5C6D-9F95-B21F40B3E5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9E91DFA-13E7-F12A-81A3-E19BD2981493}"/>
              </a:ext>
            </a:extLst>
          </p:cNvPr>
          <p:cNvSpPr txBox="1"/>
          <p:nvPr/>
        </p:nvSpPr>
        <p:spPr>
          <a:xfrm>
            <a:off x="831873" y="6051176"/>
            <a:ext cx="104367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Rohling, M. L., Larrabee, G. J., &amp; Davis, J. J. (2025). Collinearity, tetrachoric correlation, and Criterion Group assignment of Examinees Failing Only One performance validity test (Pvt): Testing Leonhard’s (2023) PVT Critique. The Clinical Neuropsychologist, 1–17. https://doi.org/10.1080/13854046.2025.2508472 </a:t>
            </a:r>
          </a:p>
        </p:txBody>
      </p:sp>
      <p:pic>
        <p:nvPicPr>
          <p:cNvPr id="4" name="Content Placeholder 5">
            <a:extLst>
              <a:ext uri="{FF2B5EF4-FFF2-40B4-BE49-F238E27FC236}">
                <a16:creationId xmlns:a16="http://schemas.microsoft.com/office/drawing/2014/main" id="{F910A316-04DD-80C4-1F7F-237ACEAF2FF0}"/>
              </a:ext>
            </a:extLst>
          </p:cNvPr>
          <p:cNvPicPr>
            <a:picLocks noGrp="1" noChangeAspect="1"/>
          </p:cNvPicPr>
          <p:nvPr>
            <p:ph sz="half" idx="2"/>
          </p:nvPr>
        </p:nvPicPr>
        <p:blipFill>
          <a:blip r:embed="rId2"/>
          <a:stretch>
            <a:fillRect/>
          </a:stretch>
        </p:blipFill>
        <p:spPr>
          <a:xfrm>
            <a:off x="6868611" y="1061545"/>
            <a:ext cx="3700952" cy="4573535"/>
          </a:xfrm>
        </p:spPr>
      </p:pic>
    </p:spTree>
    <p:extLst>
      <p:ext uri="{BB962C8B-B14F-4D97-AF65-F5344CB8AC3E}">
        <p14:creationId xmlns:p14="http://schemas.microsoft.com/office/powerpoint/2010/main" val="17148382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DC733A-5E3D-8DAB-878E-C7559DAF068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0829A2C-E255-DFDB-23D3-E1473C563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EB3430-D5E6-AF7D-BC7C-22F41CF35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839535-FF74-65A2-2461-56C72A67C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BE81DC-4685-4D9B-4D03-280286C51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84F1C30-4305-C2AF-5704-9335033A8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447B2DD-A638-B35F-0AB7-0E5DF108F3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145D0F7F-C12A-F37E-58E3-6E9D1909D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6B9FEE-80CF-81A6-2545-9877096CBEEB}"/>
              </a:ext>
            </a:extLst>
          </p:cNvPr>
          <p:cNvSpPr>
            <a:spLocks noGrp="1"/>
          </p:cNvSpPr>
          <p:nvPr>
            <p:ph type="title"/>
          </p:nvPr>
        </p:nvSpPr>
        <p:spPr>
          <a:xfrm>
            <a:off x="758283" y="1077950"/>
            <a:ext cx="10987668" cy="4936273"/>
          </a:xfrm>
        </p:spPr>
        <p:txBody>
          <a:bodyPr vert="horz" lIns="91440" tIns="45720" rIns="91440" bIns="45720" rtlCol="0" anchor="ctr">
            <a:noAutofit/>
          </a:bodyPr>
          <a:lstStyle/>
          <a:p>
            <a:pPr lvl="0"/>
            <a:r>
              <a:rPr lang="en-US" sz="3200" kern="1200" dirty="0">
                <a:solidFill>
                  <a:srgbClr val="FFFFFF"/>
                </a:solidFill>
                <a:latin typeface="+mj-lt"/>
                <a:ea typeface="+mj-ea"/>
                <a:cs typeface="+mj-cs"/>
              </a:rPr>
              <a:t>What are the biggest barriers for courts and juries to understand the work you do and the results of your assessments? </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What could/should attorneys be doing to fill those gaps in understanding?</a:t>
            </a:r>
          </a:p>
        </p:txBody>
      </p:sp>
    </p:spTree>
    <p:extLst>
      <p:ext uri="{BB962C8B-B14F-4D97-AF65-F5344CB8AC3E}">
        <p14:creationId xmlns:p14="http://schemas.microsoft.com/office/powerpoint/2010/main" val="38490624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43A8-7F0B-89FE-CCAB-888AA3020AE3}"/>
              </a:ext>
            </a:extLst>
          </p:cNvPr>
          <p:cNvSpPr>
            <a:spLocks noGrp="1"/>
          </p:cNvSpPr>
          <p:nvPr>
            <p:ph type="title"/>
          </p:nvPr>
        </p:nvSpPr>
        <p:spPr/>
        <p:txBody>
          <a:bodyPr>
            <a:normAutofit fontScale="90000"/>
          </a:bodyPr>
          <a:lstStyle/>
          <a:p>
            <a:r>
              <a:rPr lang="en-US" dirty="0"/>
              <a:t>Testimony That Sticks: The Art of Communicating Psychology and Neuropsychology to Juries</a:t>
            </a:r>
          </a:p>
        </p:txBody>
      </p:sp>
      <p:sp>
        <p:nvSpPr>
          <p:cNvPr id="3" name="Content Placeholder 2">
            <a:extLst>
              <a:ext uri="{FF2B5EF4-FFF2-40B4-BE49-F238E27FC236}">
                <a16:creationId xmlns:a16="http://schemas.microsoft.com/office/drawing/2014/main" id="{37754CAA-7D90-483D-89E0-EB6D4D22FB9E}"/>
              </a:ext>
            </a:extLst>
          </p:cNvPr>
          <p:cNvSpPr>
            <a:spLocks noGrp="1"/>
          </p:cNvSpPr>
          <p:nvPr>
            <p:ph sz="half" idx="1"/>
          </p:nvPr>
        </p:nvSpPr>
        <p:spPr/>
        <p:txBody>
          <a:bodyPr/>
          <a:lstStyle/>
          <a:p>
            <a:r>
              <a:rPr lang="en-US" dirty="0"/>
              <a:t>Postal, K. (2019). </a:t>
            </a:r>
            <a:r>
              <a:rPr lang="en-US" i="1" dirty="0"/>
              <a:t>Testimony that sticks: The art of communicating psychology and neuropsychology to juries</a:t>
            </a:r>
            <a:r>
              <a:rPr lang="en-US" dirty="0"/>
              <a:t>. Oxford University Press. </a:t>
            </a:r>
          </a:p>
          <a:p>
            <a:endParaRPr lang="en-US" dirty="0"/>
          </a:p>
        </p:txBody>
      </p:sp>
      <p:pic>
        <p:nvPicPr>
          <p:cNvPr id="6" name="Content Placeholder 5">
            <a:extLst>
              <a:ext uri="{FF2B5EF4-FFF2-40B4-BE49-F238E27FC236}">
                <a16:creationId xmlns:a16="http://schemas.microsoft.com/office/drawing/2014/main" id="{C37F7006-CA85-CBBC-CAAE-614A43508D50}"/>
              </a:ext>
            </a:extLst>
          </p:cNvPr>
          <p:cNvPicPr>
            <a:picLocks noGrp="1" noChangeAspect="1"/>
          </p:cNvPicPr>
          <p:nvPr>
            <p:ph sz="half" idx="2"/>
          </p:nvPr>
        </p:nvPicPr>
        <p:blipFill>
          <a:blip r:embed="rId2"/>
          <a:stretch>
            <a:fillRect/>
          </a:stretch>
        </p:blipFill>
        <p:spPr>
          <a:xfrm>
            <a:off x="7325958" y="1825625"/>
            <a:ext cx="2874084" cy="4351338"/>
          </a:xfrm>
        </p:spPr>
      </p:pic>
    </p:spTree>
    <p:extLst>
      <p:ext uri="{BB962C8B-B14F-4D97-AF65-F5344CB8AC3E}">
        <p14:creationId xmlns:p14="http://schemas.microsoft.com/office/powerpoint/2010/main" val="32898497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874F74-1673-BEC7-E4E8-FD10FBF966F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7F24D3-4402-ECA4-A22A-7982E654D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706BAE-CCB8-B7A3-8D75-82BF3D20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EE6456-A177-93A1-CB42-FC6641A855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25B0BB-4877-613B-60EB-6F5E311E0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EB85BEE-83E5-D22E-C7EC-8D4910389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F4AFF90-D75F-4CB1-A105-AD5DA35D3A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B48B59B-8CFD-0C97-716B-1A997B1C4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42AA651-EE5D-598F-E077-75A3C70D1E88}"/>
              </a:ext>
            </a:extLst>
          </p:cNvPr>
          <p:cNvSpPr>
            <a:spLocks noGrp="1"/>
          </p:cNvSpPr>
          <p:nvPr>
            <p:ph type="title"/>
          </p:nvPr>
        </p:nvSpPr>
        <p:spPr>
          <a:xfrm>
            <a:off x="624469" y="1030406"/>
            <a:ext cx="10987668" cy="3081242"/>
          </a:xfrm>
        </p:spPr>
        <p:txBody>
          <a:bodyPr vert="horz" lIns="91440" tIns="45720" rIns="91440" bIns="45720" rtlCol="0" anchor="ctr">
            <a:normAutofit fontScale="90000"/>
          </a:bodyPr>
          <a:lstStyle/>
          <a:p>
            <a:pPr lvl="0" algn="ctr"/>
            <a:r>
              <a:rPr lang="en-US" sz="4800" kern="1200" dirty="0">
                <a:solidFill>
                  <a:srgbClr val="FFFFFF"/>
                </a:solidFill>
                <a:latin typeface="+mj-lt"/>
                <a:ea typeface="+mj-ea"/>
                <a:cs typeface="+mj-cs"/>
              </a:rPr>
              <a:t>While you are administering a </a:t>
            </a:r>
            <a:r>
              <a:rPr lang="en-US" sz="4800" kern="1200" dirty="0" err="1">
                <a:solidFill>
                  <a:srgbClr val="FFFFFF"/>
                </a:solidFill>
                <a:latin typeface="+mj-lt"/>
                <a:ea typeface="+mj-ea"/>
                <a:cs typeface="+mj-cs"/>
              </a:rPr>
              <a:t>neuropsych</a:t>
            </a:r>
            <a:r>
              <a:rPr lang="en-US" sz="4800" kern="1200" dirty="0">
                <a:solidFill>
                  <a:srgbClr val="FFFFFF"/>
                </a:solidFill>
                <a:latin typeface="+mj-lt"/>
                <a:ea typeface="+mj-ea"/>
                <a:cs typeface="+mj-cs"/>
              </a:rPr>
              <a:t> test or number of tests, can you generally get an impression on what the results of the assessment will be in real time ahead of scoring?</a:t>
            </a:r>
          </a:p>
        </p:txBody>
      </p:sp>
    </p:spTree>
    <p:extLst>
      <p:ext uri="{BB962C8B-B14F-4D97-AF65-F5344CB8AC3E}">
        <p14:creationId xmlns:p14="http://schemas.microsoft.com/office/powerpoint/2010/main" val="37970973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88C32E-43ED-77D8-D91E-449E4A7E995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019BF0F-05B2-FC59-8B48-21C5F79439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72AD50-08A4-32A9-1F64-6963C5E67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4821D8-C357-EA40-7E26-4F6FEAFB5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A786D5-7BBC-8D77-FF8D-01B606AAB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B0AA73-7F0F-B3F5-40E5-CABB04924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7252249-B494-C704-EE7D-4686DFBAB0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F9B3244-84B1-6BE2-C001-A41E31F2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A0455CF-5ADA-53EC-98F0-DCF58F03BD82}"/>
              </a:ext>
            </a:extLst>
          </p:cNvPr>
          <p:cNvSpPr>
            <a:spLocks noGrp="1"/>
          </p:cNvSpPr>
          <p:nvPr>
            <p:ph type="title"/>
          </p:nvPr>
        </p:nvSpPr>
        <p:spPr>
          <a:xfrm>
            <a:off x="624469" y="1030406"/>
            <a:ext cx="10987668" cy="3081242"/>
          </a:xfrm>
        </p:spPr>
        <p:txBody>
          <a:bodyPr vert="horz" lIns="91440" tIns="45720" rIns="91440" bIns="45720" rtlCol="0" anchor="ctr">
            <a:normAutofit/>
          </a:bodyPr>
          <a:lstStyle/>
          <a:p>
            <a:pPr lvl="0" algn="ctr"/>
            <a:r>
              <a:rPr lang="en-US" sz="4800" kern="1200" dirty="0">
                <a:solidFill>
                  <a:srgbClr val="FFFFFF"/>
                </a:solidFill>
                <a:latin typeface="+mj-lt"/>
                <a:ea typeface="+mj-ea"/>
                <a:cs typeface="+mj-cs"/>
              </a:rPr>
              <a:t>How much of the scoring is subjective to the examiner? Can you give some examples of where variability in scoring may or may not exist?</a:t>
            </a:r>
          </a:p>
        </p:txBody>
      </p:sp>
    </p:spTree>
    <p:extLst>
      <p:ext uri="{BB962C8B-B14F-4D97-AF65-F5344CB8AC3E}">
        <p14:creationId xmlns:p14="http://schemas.microsoft.com/office/powerpoint/2010/main" val="3231528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AD4AA-C068-5786-5C24-D8F0EC5085C8}"/>
              </a:ext>
            </a:extLst>
          </p:cNvPr>
          <p:cNvSpPr>
            <a:spLocks noGrp="1"/>
          </p:cNvSpPr>
          <p:nvPr>
            <p:ph type="title"/>
          </p:nvPr>
        </p:nvSpPr>
        <p:spPr/>
        <p:txBody>
          <a:bodyPr/>
          <a:lstStyle/>
          <a:p>
            <a:r>
              <a:rPr lang="en-US" dirty="0"/>
              <a:t>Administration and scoring errors are common</a:t>
            </a:r>
          </a:p>
        </p:txBody>
      </p:sp>
      <p:sp>
        <p:nvSpPr>
          <p:cNvPr id="5" name="Content Placeholder 4">
            <a:extLst>
              <a:ext uri="{FF2B5EF4-FFF2-40B4-BE49-F238E27FC236}">
                <a16:creationId xmlns:a16="http://schemas.microsoft.com/office/drawing/2014/main" id="{B7257C47-C289-C001-327D-9A8F6C8588ED}"/>
              </a:ext>
            </a:extLst>
          </p:cNvPr>
          <p:cNvSpPr>
            <a:spLocks noGrp="1"/>
          </p:cNvSpPr>
          <p:nvPr>
            <p:ph idx="1"/>
          </p:nvPr>
        </p:nvSpPr>
        <p:spPr/>
        <p:txBody>
          <a:bodyPr>
            <a:normAutofit/>
          </a:bodyPr>
          <a:lstStyle/>
          <a:p>
            <a:r>
              <a:rPr lang="en-US" dirty="0"/>
              <a:t>Ramos, Alfonso and Schermerhorn (2009) summarized the extant research on examiner errors and reported that most research studies reported sufficient average examiner error to produce significant changes in IQ scores for individuals. </a:t>
            </a:r>
          </a:p>
          <a:p>
            <a:r>
              <a:rPr lang="en-US" dirty="0"/>
              <a:t>The most frequent types of errors reported included a failure to record responses, use of incorrect basal and ceiling rules, reporting an incorrect global IQ score, incorrect adding of subtest scores, incorrect assignment of points for specific items, and incorrect calculation of the individual’s age. </a:t>
            </a:r>
          </a:p>
        </p:txBody>
      </p:sp>
    </p:spTree>
    <p:extLst>
      <p:ext uri="{BB962C8B-B14F-4D97-AF65-F5344CB8AC3E}">
        <p14:creationId xmlns:p14="http://schemas.microsoft.com/office/powerpoint/2010/main" val="40325529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AD4AA-C068-5786-5C24-D8F0EC5085C8}"/>
              </a:ext>
            </a:extLst>
          </p:cNvPr>
          <p:cNvSpPr>
            <a:spLocks noGrp="1"/>
          </p:cNvSpPr>
          <p:nvPr>
            <p:ph type="title"/>
          </p:nvPr>
        </p:nvSpPr>
        <p:spPr/>
        <p:txBody>
          <a:bodyPr/>
          <a:lstStyle/>
          <a:p>
            <a:r>
              <a:rPr lang="en-US" dirty="0"/>
              <a:t>Administration and scoring errors are common</a:t>
            </a:r>
          </a:p>
        </p:txBody>
      </p:sp>
      <p:sp>
        <p:nvSpPr>
          <p:cNvPr id="5" name="Content Placeholder 4">
            <a:extLst>
              <a:ext uri="{FF2B5EF4-FFF2-40B4-BE49-F238E27FC236}">
                <a16:creationId xmlns:a16="http://schemas.microsoft.com/office/drawing/2014/main" id="{B7257C47-C289-C001-327D-9A8F6C8588ED}"/>
              </a:ext>
            </a:extLst>
          </p:cNvPr>
          <p:cNvSpPr>
            <a:spLocks noGrp="1"/>
          </p:cNvSpPr>
          <p:nvPr>
            <p:ph idx="1"/>
          </p:nvPr>
        </p:nvSpPr>
        <p:spPr/>
        <p:txBody>
          <a:bodyPr>
            <a:normAutofit/>
          </a:bodyPr>
          <a:lstStyle/>
          <a:p>
            <a:r>
              <a:rPr lang="en-US"/>
              <a:t>On </a:t>
            </a:r>
            <a:r>
              <a:rPr lang="en-US" dirty="0"/>
              <a:t>Wechsler-related studies, Ramos et al.'s review found that studies have reported </a:t>
            </a:r>
            <a:r>
              <a:rPr lang="en-US" b="1" dirty="0"/>
              <a:t>average error rates from 7.8 to 25.8 errors per test record</a:t>
            </a:r>
            <a:r>
              <a:rPr lang="en-US" dirty="0"/>
              <a:t>, almost 90% of examiners making one error, and in one study 2/3 of the test records reviewed resulted in a change in the Full Scale IQ. </a:t>
            </a:r>
          </a:p>
          <a:p>
            <a:r>
              <a:rPr lang="en-US" dirty="0"/>
              <a:t>Examiner errors do not appear instrument specific as Ramos et </a:t>
            </a:r>
            <a:r>
              <a:rPr lang="en-US" dirty="0" err="1"/>
              <a:t>al’s</a:t>
            </a:r>
            <a:r>
              <a:rPr lang="en-US" dirty="0"/>
              <a:t> reported an average error rate of 4.63 errors per test record on the WJ III Tests of Cognitive Abilities.</a:t>
            </a:r>
          </a:p>
        </p:txBody>
      </p:sp>
    </p:spTree>
    <p:extLst>
      <p:ext uri="{BB962C8B-B14F-4D97-AF65-F5344CB8AC3E}">
        <p14:creationId xmlns:p14="http://schemas.microsoft.com/office/powerpoint/2010/main" val="3974580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EC3A-1CE3-F3C3-A858-97C6D511DA9D}"/>
              </a:ext>
            </a:extLst>
          </p:cNvPr>
          <p:cNvSpPr>
            <a:spLocks noGrp="1"/>
          </p:cNvSpPr>
          <p:nvPr>
            <p:ph type="title"/>
          </p:nvPr>
        </p:nvSpPr>
        <p:spPr/>
        <p:txBody>
          <a:bodyPr/>
          <a:lstStyle/>
          <a:p>
            <a:r>
              <a:rPr lang="en-US" dirty="0"/>
              <a:t>Cattell-Horn-Carroll (CHC) Theory of Intelligence: A psychometric theory</a:t>
            </a:r>
          </a:p>
        </p:txBody>
      </p:sp>
      <p:pic>
        <p:nvPicPr>
          <p:cNvPr id="5" name="Content Placeholder 4">
            <a:extLst>
              <a:ext uri="{FF2B5EF4-FFF2-40B4-BE49-F238E27FC236}">
                <a16:creationId xmlns:a16="http://schemas.microsoft.com/office/drawing/2014/main" id="{E0CEA0E1-93DC-A8BD-5F21-F949254409A7}"/>
              </a:ext>
            </a:extLst>
          </p:cNvPr>
          <p:cNvPicPr>
            <a:picLocks noGrp="1" noChangeAspect="1"/>
          </p:cNvPicPr>
          <p:nvPr>
            <p:ph idx="1"/>
          </p:nvPr>
        </p:nvPicPr>
        <p:blipFill>
          <a:blip r:embed="rId2"/>
          <a:stretch>
            <a:fillRect/>
          </a:stretch>
        </p:blipFill>
        <p:spPr>
          <a:xfrm>
            <a:off x="1881371" y="1636930"/>
            <a:ext cx="8561446" cy="4801905"/>
          </a:xfrm>
        </p:spPr>
      </p:pic>
    </p:spTree>
    <p:extLst>
      <p:ext uri="{BB962C8B-B14F-4D97-AF65-F5344CB8AC3E}">
        <p14:creationId xmlns:p14="http://schemas.microsoft.com/office/powerpoint/2010/main" val="15285797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E1DCE6-D307-2827-2A80-09BB2F242BC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C639DDC-1F80-30DC-C47D-C9C94B87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9CFC45-0EE3-F298-25CF-DF36D69C0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67AA1-AD16-7431-F2F7-656AD2CC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B34BE2-2D01-D4C3-9354-708EECF95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346DBAE-1657-1CD6-6D9A-57991D7B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4A10945-1001-5B97-A318-C25FBF77F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AD308D9-43D3-0B8E-CB00-946D59A7E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A649188-DD24-B75C-3F78-D0B16DCDC8CF}"/>
              </a:ext>
            </a:extLst>
          </p:cNvPr>
          <p:cNvSpPr>
            <a:spLocks noGrp="1"/>
          </p:cNvSpPr>
          <p:nvPr>
            <p:ph type="title"/>
          </p:nvPr>
        </p:nvSpPr>
        <p:spPr>
          <a:xfrm>
            <a:off x="624469" y="1030406"/>
            <a:ext cx="10987668" cy="3081242"/>
          </a:xfrm>
        </p:spPr>
        <p:txBody>
          <a:bodyPr vert="horz" lIns="91440" tIns="45720" rIns="91440" bIns="45720" rtlCol="0" anchor="ctr">
            <a:normAutofit fontScale="90000"/>
          </a:bodyPr>
          <a:lstStyle/>
          <a:p>
            <a:pPr lvl="0" algn="ctr"/>
            <a:r>
              <a:rPr lang="en-US" sz="4800" kern="1200" dirty="0">
                <a:solidFill>
                  <a:srgbClr val="FFFFFF"/>
                </a:solidFill>
                <a:latin typeface="+mj-lt"/>
                <a:ea typeface="+mj-ea"/>
                <a:cs typeface="+mj-cs"/>
              </a:rPr>
              <a:t>Of what value is past </a:t>
            </a:r>
            <a:r>
              <a:rPr lang="en-US" sz="4800" kern="1200" dirty="0" err="1">
                <a:solidFill>
                  <a:srgbClr val="FFFFFF"/>
                </a:solidFill>
                <a:latin typeface="+mj-lt"/>
                <a:ea typeface="+mj-ea"/>
                <a:cs typeface="+mj-cs"/>
              </a:rPr>
              <a:t>neuropsych</a:t>
            </a:r>
            <a:r>
              <a:rPr lang="en-US" sz="4800" kern="1200" dirty="0">
                <a:solidFill>
                  <a:srgbClr val="FFFFFF"/>
                </a:solidFill>
                <a:latin typeface="+mj-lt"/>
                <a:ea typeface="+mj-ea"/>
                <a:cs typeface="+mj-cs"/>
              </a:rPr>
              <a:t> testing and how do you go about comparing results of past and current testing? What limitations are there?  What do you want to know about past testing? Or not know? And when?</a:t>
            </a:r>
          </a:p>
        </p:txBody>
      </p:sp>
    </p:spTree>
    <p:extLst>
      <p:ext uri="{BB962C8B-B14F-4D97-AF65-F5344CB8AC3E}">
        <p14:creationId xmlns:p14="http://schemas.microsoft.com/office/powerpoint/2010/main" val="15932396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1BDAB7-2F8E-A853-E157-2BF1CABE02A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63248D-3D12-A0CE-03C8-C36CFFCC2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7334B8-6D4A-2F0A-35E4-927910DED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4B40B8-F49C-5746-50E0-B42777E4E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170CBA-8709-B12A-67B4-EE54A8ACD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BE0FBA6-58B4-3F5D-102B-60BED215E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99B85DA-2327-C515-4816-C9E997025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22D1A901-314E-213E-4615-F83C8C484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6EC78F5-3A2D-3F76-ED8D-7F2AC97E946A}"/>
              </a:ext>
            </a:extLst>
          </p:cNvPr>
          <p:cNvSpPr>
            <a:spLocks noGrp="1"/>
          </p:cNvSpPr>
          <p:nvPr>
            <p:ph type="title"/>
          </p:nvPr>
        </p:nvSpPr>
        <p:spPr>
          <a:xfrm>
            <a:off x="624469" y="1030406"/>
            <a:ext cx="10987668" cy="3081242"/>
          </a:xfrm>
        </p:spPr>
        <p:txBody>
          <a:bodyPr vert="horz" lIns="91440" tIns="45720" rIns="91440" bIns="45720" rtlCol="0" anchor="ctr">
            <a:normAutofit fontScale="90000"/>
          </a:bodyPr>
          <a:lstStyle/>
          <a:p>
            <a:pPr lvl="0" algn="ctr"/>
            <a:r>
              <a:rPr lang="en-US" sz="4800" kern="1200" dirty="0">
                <a:solidFill>
                  <a:srgbClr val="FFFFFF"/>
                </a:solidFill>
                <a:latin typeface="+mj-lt"/>
                <a:ea typeface="+mj-ea"/>
                <a:cs typeface="+mj-cs"/>
              </a:rPr>
              <a:t>What are the minimum materials required to produce an adequate neuropsychological report? If you could ask for any materials you wanted, what would you request and from whom? </a:t>
            </a:r>
          </a:p>
        </p:txBody>
      </p:sp>
    </p:spTree>
    <p:extLst>
      <p:ext uri="{BB962C8B-B14F-4D97-AF65-F5344CB8AC3E}">
        <p14:creationId xmlns:p14="http://schemas.microsoft.com/office/powerpoint/2010/main" val="4315355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BA01A7-E5D6-C241-744E-26A3E831141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AAB802D-6558-66B5-400D-D9E57D865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13C1CD-BF21-2373-A2EF-712EECFEC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A667EE-8ADF-76B5-BE11-099CBFEE8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244C19-94AE-E7F9-D149-C7258C4B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3CE0635-0B32-2B60-4685-F45395AD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71F6D21-0697-06FA-4D9F-E6E8B8733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BBFA1A49-07CF-CFBD-C2DD-EE92CE862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66BBE4-B3AD-EC65-7DD6-594CBA76D75F}"/>
              </a:ext>
            </a:extLst>
          </p:cNvPr>
          <p:cNvSpPr>
            <a:spLocks noGrp="1"/>
          </p:cNvSpPr>
          <p:nvPr>
            <p:ph type="title"/>
          </p:nvPr>
        </p:nvSpPr>
        <p:spPr>
          <a:xfrm>
            <a:off x="624469" y="1030406"/>
            <a:ext cx="10987668" cy="3081242"/>
          </a:xfrm>
        </p:spPr>
        <p:txBody>
          <a:bodyPr vert="horz" lIns="91440" tIns="45720" rIns="91440" bIns="45720" rtlCol="0" anchor="ctr">
            <a:normAutofit/>
          </a:bodyPr>
          <a:lstStyle/>
          <a:p>
            <a:pPr lvl="0" algn="ctr"/>
            <a:r>
              <a:rPr lang="en-US" sz="4800" kern="1200" dirty="0">
                <a:solidFill>
                  <a:srgbClr val="FFFFFF"/>
                </a:solidFill>
                <a:latin typeface="+mj-lt"/>
                <a:ea typeface="+mj-ea"/>
                <a:cs typeface="+mj-cs"/>
              </a:rPr>
              <a:t>How much time is required to conduct adequate testing with a client? </a:t>
            </a:r>
          </a:p>
        </p:txBody>
      </p:sp>
    </p:spTree>
    <p:extLst>
      <p:ext uri="{BB962C8B-B14F-4D97-AF65-F5344CB8AC3E}">
        <p14:creationId xmlns:p14="http://schemas.microsoft.com/office/powerpoint/2010/main" val="8318367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CCFA82-8564-4C55-BD21-A7A2FB29985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DB194B-3650-DCC2-5DA1-27F2FE26D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0A23DD-A6BA-6686-2C10-FB4DE6519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4DCCE2-8701-4DA9-7FD2-928CD9ED6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FEA997-A6ED-8C6B-B995-46F46C067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C0AD4FE-C4E5-1162-2249-981074840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B65B92F-8530-2F2D-3980-22B89DB8C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5ABDC36A-4B4E-151E-86B7-07FC2A61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7EEC059-40F5-DD56-DA10-8F161C022B98}"/>
              </a:ext>
            </a:extLst>
          </p:cNvPr>
          <p:cNvSpPr>
            <a:spLocks noGrp="1"/>
          </p:cNvSpPr>
          <p:nvPr>
            <p:ph type="title"/>
          </p:nvPr>
        </p:nvSpPr>
        <p:spPr>
          <a:xfrm>
            <a:off x="624469" y="1030406"/>
            <a:ext cx="10987668" cy="3081242"/>
          </a:xfrm>
        </p:spPr>
        <p:txBody>
          <a:bodyPr vert="horz" lIns="91440" tIns="45720" rIns="91440" bIns="45720" rtlCol="0" anchor="ctr">
            <a:normAutofit/>
          </a:bodyPr>
          <a:lstStyle/>
          <a:p>
            <a:pPr lvl="0" algn="ctr"/>
            <a:r>
              <a:rPr lang="en-US" sz="4800" kern="1200" dirty="0">
                <a:solidFill>
                  <a:srgbClr val="FFFFFF"/>
                </a:solidFill>
                <a:latin typeface="+mj-lt"/>
                <a:ea typeface="+mj-ea"/>
                <a:cs typeface="+mj-cs"/>
              </a:rPr>
              <a:t>How much time is required to conduct adequate testing with a client? </a:t>
            </a:r>
          </a:p>
        </p:txBody>
      </p:sp>
    </p:spTree>
    <p:extLst>
      <p:ext uri="{BB962C8B-B14F-4D97-AF65-F5344CB8AC3E}">
        <p14:creationId xmlns:p14="http://schemas.microsoft.com/office/powerpoint/2010/main" val="20495008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FC0744-50A5-16CE-0044-F25B957DEDB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0C0526D-9BDA-2A79-0AB7-498E5FBB0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D0E6E8-A003-2470-7EFF-FA999CFE1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A045A5-68F8-3100-4B77-EF6BDBD65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A86424-3B34-7E9A-CBDC-4B6B96874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FEE9636-7326-34E0-3722-A157682C7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F87FAFF-C15E-B29C-CD33-67DDBEA7F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629B166E-9868-59EB-D4AC-5C8FF68BF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51ED49A-303B-BB5C-03B6-712C57B446C6}"/>
              </a:ext>
            </a:extLst>
          </p:cNvPr>
          <p:cNvSpPr>
            <a:spLocks noGrp="1"/>
          </p:cNvSpPr>
          <p:nvPr>
            <p:ph type="title"/>
          </p:nvPr>
        </p:nvSpPr>
        <p:spPr>
          <a:xfrm>
            <a:off x="758283" y="1077950"/>
            <a:ext cx="10987668" cy="4936273"/>
          </a:xfrm>
        </p:spPr>
        <p:txBody>
          <a:bodyPr vert="horz" lIns="91440" tIns="45720" rIns="91440" bIns="45720" rtlCol="0" anchor="ctr">
            <a:noAutofit/>
          </a:bodyPr>
          <a:lstStyle/>
          <a:p>
            <a:pPr lvl="0"/>
            <a:r>
              <a:rPr lang="en-US" sz="3200" kern="1200" dirty="0">
                <a:solidFill>
                  <a:srgbClr val="FFFFFF"/>
                </a:solidFill>
                <a:latin typeface="+mj-lt"/>
                <a:ea typeface="+mj-ea"/>
                <a:cs typeface="+mj-cs"/>
              </a:rPr>
              <a:t>When a test is updated, how do you determine when to begin administering it? </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For example, would you begin using the WAIS-V as soon as it becomes available? </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If not, what does your community advise about stopping the administration of an old version of a test? </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Could using a new version instead of an old one result in potentially inflated scores based on an updated population norming?  </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What kind of considerations are relevant when determining which version to use?</a:t>
            </a:r>
          </a:p>
        </p:txBody>
      </p:sp>
    </p:spTree>
    <p:extLst>
      <p:ext uri="{BB962C8B-B14F-4D97-AF65-F5344CB8AC3E}">
        <p14:creationId xmlns:p14="http://schemas.microsoft.com/office/powerpoint/2010/main" val="18875783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8" name="Rectangle 21504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5042" name="Rectangle 2"/>
          <p:cNvSpPr>
            <a:spLocks noGrp="1" noChangeArrowheads="1"/>
          </p:cNvSpPr>
          <p:nvPr>
            <p:ph type="title"/>
          </p:nvPr>
        </p:nvSpPr>
        <p:spPr>
          <a:xfrm>
            <a:off x="838200" y="669925"/>
            <a:ext cx="5220936" cy="1325563"/>
          </a:xfrm>
        </p:spPr>
        <p:txBody>
          <a:bodyPr vert="horz" lIns="91440" tIns="45720" rIns="91440" bIns="45720" rtlCol="0" anchor="b">
            <a:normAutofit/>
          </a:bodyPr>
          <a:lstStyle/>
          <a:p>
            <a:pPr algn="r"/>
            <a:r>
              <a:rPr lang="en-US" sz="4400" kern="1200" dirty="0">
                <a:solidFill>
                  <a:schemeClr val="bg1"/>
                </a:solidFill>
                <a:latin typeface="+mj-lt"/>
                <a:ea typeface="+mj-ea"/>
                <a:cs typeface="+mj-cs"/>
              </a:rPr>
              <a:t>Dale G. Watson, Ph.D.</a:t>
            </a:r>
          </a:p>
        </p:txBody>
      </p:sp>
      <p:cxnSp>
        <p:nvCxnSpPr>
          <p:cNvPr id="215050" name="Straight Connector 21504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5043" name="Text Box 3"/>
          <p:cNvSpPr txBox="1">
            <a:spLocks noChangeArrowheads="1"/>
          </p:cNvSpPr>
          <p:nvPr/>
        </p:nvSpPr>
        <p:spPr bwMode="auto">
          <a:xfrm>
            <a:off x="1392667" y="2398957"/>
            <a:ext cx="9406666" cy="3526144"/>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Clinical and Forensic Neuropsychology</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3377 Deer Valley Road, PMB 310</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Antioch, CA 94531</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(866) 536-5301</a:t>
            </a: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watson.dale@comcast.net</a:t>
            </a:r>
          </a:p>
          <a:p>
            <a:pPr marL="0" marR="0" lvl="0" indent="0" algn="l" defTabSz="914400" rtl="0" eaLnBrk="1" fontAlgn="auto" latinLnBrk="0" hangingPunct="1">
              <a:lnSpc>
                <a:spcPct val="90000"/>
              </a:lnSpc>
              <a:spcBef>
                <a:spcPct val="5000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052" name="Rectangle 21505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896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24B392-3199-987E-7331-9160D0A32B89}"/>
              </a:ext>
            </a:extLst>
          </p:cNvPr>
          <p:cNvSpPr>
            <a:spLocks noGrp="1"/>
          </p:cNvSpPr>
          <p:nvPr>
            <p:ph type="title"/>
          </p:nvPr>
        </p:nvSpPr>
        <p:spPr/>
        <p:txBody>
          <a:bodyPr/>
          <a:lstStyle/>
          <a:p>
            <a:r>
              <a:rPr lang="en-US" dirty="0"/>
              <a:t>From localizationist to network theories</a:t>
            </a:r>
          </a:p>
        </p:txBody>
      </p:sp>
      <p:sp>
        <p:nvSpPr>
          <p:cNvPr id="5" name="Text Placeholder 4">
            <a:extLst>
              <a:ext uri="{FF2B5EF4-FFF2-40B4-BE49-F238E27FC236}">
                <a16:creationId xmlns:a16="http://schemas.microsoft.com/office/drawing/2014/main" id="{B584ACA1-5969-3239-63D1-D5588F8DE20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899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9" name="Rectangle 615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Rectangle 615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1" name="Rectangle 616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2" name="Rectangle 616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ACAD192D-4DD6-4A34-A09C-D218DA07A5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52735" y="457200"/>
            <a:ext cx="808653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48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AA0817E-63BB-06FB-46D1-16D35141674B}"/>
              </a:ext>
            </a:extLst>
          </p:cNvPr>
          <p:cNvSpPr>
            <a:spLocks noGrp="1"/>
          </p:cNvSpPr>
          <p:nvPr>
            <p:ph type="title"/>
          </p:nvPr>
        </p:nvSpPr>
        <p:spPr>
          <a:xfrm>
            <a:off x="1144506" y="457201"/>
            <a:ext cx="4065669" cy="1933574"/>
          </a:xfrm>
        </p:spPr>
        <p:txBody>
          <a:bodyPr vert="horz" lIns="91440" tIns="45720" rIns="91440" bIns="45720" rtlCol="0" anchor="b">
            <a:normAutofit/>
          </a:bodyPr>
          <a:lstStyle/>
          <a:p>
            <a:r>
              <a:rPr lang="en-US" sz="3400"/>
              <a:t>The structural basis of individual differences in intelligence</a:t>
            </a:r>
          </a:p>
        </p:txBody>
      </p:sp>
      <p:sp>
        <p:nvSpPr>
          <p:cNvPr id="9" name="TextBox 8">
            <a:extLst>
              <a:ext uri="{FF2B5EF4-FFF2-40B4-BE49-F238E27FC236}">
                <a16:creationId xmlns:a16="http://schemas.microsoft.com/office/drawing/2014/main" id="{7D599BF8-45B2-81EE-9007-4BF3BD6F7F77}"/>
              </a:ext>
            </a:extLst>
          </p:cNvPr>
          <p:cNvSpPr txBox="1"/>
          <p:nvPr/>
        </p:nvSpPr>
        <p:spPr>
          <a:xfrm>
            <a:off x="1144505" y="2714625"/>
            <a:ext cx="4065668" cy="30235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Grey matter (GM; left panel) and white matter (WM; right panel) correlates of general intelligence. Greater grey matter and white matter volumes in specific brain areas are associated with higher intelligence.</a:t>
            </a:r>
          </a:p>
        </p:txBody>
      </p:sp>
      <p:pic>
        <p:nvPicPr>
          <p:cNvPr id="8" name="Content Placeholder 7">
            <a:extLst>
              <a:ext uri="{FF2B5EF4-FFF2-40B4-BE49-F238E27FC236}">
                <a16:creationId xmlns:a16="http://schemas.microsoft.com/office/drawing/2014/main" id="{CD5FCC0F-EA5D-10F6-C39F-35F8AB814ABA}"/>
              </a:ext>
            </a:extLst>
          </p:cNvPr>
          <p:cNvPicPr>
            <a:picLocks noGrp="1" noChangeAspect="1"/>
          </p:cNvPicPr>
          <p:nvPr>
            <p:ph sz="half" idx="1"/>
          </p:nvPr>
        </p:nvPicPr>
        <p:blipFill>
          <a:blip r:embed="rId2"/>
          <a:stretch>
            <a:fillRect/>
          </a:stretch>
        </p:blipFill>
        <p:spPr>
          <a:xfrm>
            <a:off x="5892059" y="1028700"/>
            <a:ext cx="1965987" cy="4572064"/>
          </a:xfrm>
          <a:prstGeom prst="rect">
            <a:avLst/>
          </a:prstGeom>
        </p:spPr>
      </p:pic>
      <p:pic>
        <p:nvPicPr>
          <p:cNvPr id="11" name="Content Placeholder 10">
            <a:extLst>
              <a:ext uri="{FF2B5EF4-FFF2-40B4-BE49-F238E27FC236}">
                <a16:creationId xmlns:a16="http://schemas.microsoft.com/office/drawing/2014/main" id="{2444DF65-B998-4A4C-E541-36E8B61CB4B0}"/>
              </a:ext>
            </a:extLst>
          </p:cNvPr>
          <p:cNvPicPr>
            <a:picLocks noGrp="1" noChangeAspect="1"/>
          </p:cNvPicPr>
          <p:nvPr>
            <p:ph sz="half" idx="2"/>
          </p:nvPr>
        </p:nvPicPr>
        <p:blipFill>
          <a:blip r:embed="rId3"/>
          <a:stretch>
            <a:fillRect/>
          </a:stretch>
        </p:blipFill>
        <p:spPr>
          <a:xfrm>
            <a:off x="8265786" y="1226634"/>
            <a:ext cx="3379016" cy="4374130"/>
          </a:xfrm>
          <a:prstGeom prst="rect">
            <a:avLst/>
          </a:prstGeom>
        </p:spPr>
      </p:pic>
      <p:sp>
        <p:nvSpPr>
          <p:cNvPr id="31" name="Rectangle 30">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56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189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ADE18-1337-37D1-9452-C48B97BC4794}"/>
              </a:ext>
            </a:extLst>
          </p:cNvPr>
          <p:cNvSpPr>
            <a:spLocks noGrp="1"/>
          </p:cNvSpPr>
          <p:nvPr>
            <p:ph type="title"/>
          </p:nvPr>
        </p:nvSpPr>
        <p:spPr>
          <a:xfrm>
            <a:off x="5516494" y="224362"/>
            <a:ext cx="5916169" cy="1527048"/>
          </a:xfrm>
        </p:spPr>
        <p:txBody>
          <a:bodyPr anchor="b">
            <a:normAutofit/>
          </a:bodyPr>
          <a:lstStyle/>
          <a:p>
            <a:r>
              <a:rPr lang="en-US" dirty="0"/>
              <a:t>Network theory</a:t>
            </a:r>
          </a:p>
        </p:txBody>
      </p:sp>
      <p:pic>
        <p:nvPicPr>
          <p:cNvPr id="5" name="Picture 4" descr="Different colored dots on white wall">
            <a:extLst>
              <a:ext uri="{FF2B5EF4-FFF2-40B4-BE49-F238E27FC236}">
                <a16:creationId xmlns:a16="http://schemas.microsoft.com/office/drawing/2014/main" id="{7D34C531-52CC-79C1-383F-8F5875410F05}"/>
              </a:ext>
            </a:extLst>
          </p:cNvPr>
          <p:cNvPicPr>
            <a:picLocks noChangeAspect="1"/>
          </p:cNvPicPr>
          <p:nvPr/>
        </p:nvPicPr>
        <p:blipFill>
          <a:blip r:embed="rId2"/>
          <a:srcRect l="23285" r="25521"/>
          <a:stretch>
            <a:fillRect/>
          </a:stretch>
        </p:blipFill>
        <p:spPr>
          <a:xfrm>
            <a:off x="20" y="10"/>
            <a:ext cx="4910308" cy="6857990"/>
          </a:xfrm>
          <a:prstGeom prst="rect">
            <a:avLst/>
          </a:prstGeom>
        </p:spPr>
      </p:pic>
      <p:sp>
        <p:nvSpPr>
          <p:cNvPr id="3" name="Content Placeholder 2">
            <a:extLst>
              <a:ext uri="{FF2B5EF4-FFF2-40B4-BE49-F238E27FC236}">
                <a16:creationId xmlns:a16="http://schemas.microsoft.com/office/drawing/2014/main" id="{CAD17A07-16A1-FD92-AE32-D12A000699B7}"/>
              </a:ext>
            </a:extLst>
          </p:cNvPr>
          <p:cNvSpPr>
            <a:spLocks noGrp="1"/>
          </p:cNvSpPr>
          <p:nvPr>
            <p:ph idx="1"/>
          </p:nvPr>
        </p:nvSpPr>
        <p:spPr>
          <a:xfrm>
            <a:off x="5516494" y="1815193"/>
            <a:ext cx="5916169" cy="3470485"/>
          </a:xfrm>
        </p:spPr>
        <p:txBody>
          <a:bodyPr>
            <a:noAutofit/>
          </a:bodyPr>
          <a:lstStyle/>
          <a:p>
            <a:r>
              <a:rPr lang="en-US" sz="2000" dirty="0"/>
              <a:t>“For network intelligence theories, the brain is viewed as a system of networks in which information flows through pathways that connect the various regions. Intelligence is thought to be related to individual differences in functioning of different areas and networks of the brain.” </a:t>
            </a:r>
          </a:p>
          <a:p>
            <a:r>
              <a:rPr lang="en-US" sz="2000" dirty="0"/>
              <a:t>Nodes = areas that link similar tasks</a:t>
            </a:r>
          </a:p>
          <a:p>
            <a:r>
              <a:rPr lang="en-US" sz="2000" dirty="0"/>
              <a:t>Hubs = major nodes that interlink with other brain areas</a:t>
            </a:r>
          </a:p>
          <a:p>
            <a:r>
              <a:rPr lang="en-US" sz="2000" dirty="0"/>
              <a:t>Edges = the links between areas</a:t>
            </a:r>
          </a:p>
        </p:txBody>
      </p:sp>
      <p:sp>
        <p:nvSpPr>
          <p:cNvPr id="4" name="TextBox 3">
            <a:extLst>
              <a:ext uri="{FF2B5EF4-FFF2-40B4-BE49-F238E27FC236}">
                <a16:creationId xmlns:a16="http://schemas.microsoft.com/office/drawing/2014/main" id="{C7526F06-3571-ECDE-2CEC-EEB702A9C262}"/>
              </a:ext>
            </a:extLst>
          </p:cNvPr>
          <p:cNvSpPr txBox="1"/>
          <p:nvPr/>
        </p:nvSpPr>
        <p:spPr>
          <a:xfrm>
            <a:off x="5516494" y="5388327"/>
            <a:ext cx="6177418" cy="923330"/>
          </a:xfrm>
          <a:prstGeom prst="rect">
            <a:avLst/>
          </a:prstGeom>
          <a:noFill/>
        </p:spPr>
        <p:txBody>
          <a:bodyPr wrap="square" rtlCol="0">
            <a:spAutoFit/>
          </a:bodyPr>
          <a:lstStyle/>
          <a:p>
            <a:r>
              <a:rPr lang="en-US" dirty="0"/>
              <a:t>Wechsler, D., Raiford, S. E., &amp; Presnell, K. (2024). </a:t>
            </a:r>
            <a:r>
              <a:rPr lang="en-US" i="1" dirty="0"/>
              <a:t>Wechsler Adult Intelligence Scale: Technical and interpretive manual</a:t>
            </a:r>
            <a:r>
              <a:rPr lang="en-US" dirty="0"/>
              <a:t> (5th ed.). NCS Pearson, p. 17). </a:t>
            </a:r>
          </a:p>
        </p:txBody>
      </p:sp>
    </p:spTree>
    <p:extLst>
      <p:ext uri="{BB962C8B-B14F-4D97-AF65-F5344CB8AC3E}">
        <p14:creationId xmlns:p14="http://schemas.microsoft.com/office/powerpoint/2010/main" val="2257752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F8ECA2-2478-438B-9F9A-9F0D77788D7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3ECE20E-3AEF-4038-99CF-836915D5636D}"/>
              </a:ext>
            </a:extLst>
          </p:cNvPr>
          <p:cNvPicPr>
            <a:picLocks noGrp="1" noChangeAspect="1"/>
          </p:cNvPicPr>
          <p:nvPr>
            <p:ph idx="1"/>
          </p:nvPr>
        </p:nvPicPr>
        <p:blipFill>
          <a:blip r:embed="rId2"/>
          <a:stretch>
            <a:fillRect/>
          </a:stretch>
        </p:blipFill>
        <p:spPr>
          <a:xfrm>
            <a:off x="304140" y="365124"/>
            <a:ext cx="10342153" cy="6492875"/>
          </a:xfrm>
          <a:prstGeom prst="rect">
            <a:avLst/>
          </a:prstGeom>
        </p:spPr>
      </p:pic>
    </p:spTree>
    <p:extLst>
      <p:ext uri="{BB962C8B-B14F-4D97-AF65-F5344CB8AC3E}">
        <p14:creationId xmlns:p14="http://schemas.microsoft.com/office/powerpoint/2010/main" val="2778498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A87F4D-98A9-53E4-DEF6-5AFD753441B8}"/>
              </a:ext>
            </a:extLst>
          </p:cNvPr>
          <p:cNvSpPr>
            <a:spLocks noGrp="1"/>
          </p:cNvSpPr>
          <p:nvPr>
            <p:ph type="title"/>
          </p:nvPr>
        </p:nvSpPr>
        <p:spPr/>
        <p:txBody>
          <a:bodyPr/>
          <a:lstStyle/>
          <a:p>
            <a:r>
              <a:rPr lang="en-US" dirty="0"/>
              <a:t>Frontal-Parietal Integration Theory (P-FIT)</a:t>
            </a:r>
          </a:p>
        </p:txBody>
      </p:sp>
      <p:sp>
        <p:nvSpPr>
          <p:cNvPr id="5" name="Content Placeholder 4">
            <a:extLst>
              <a:ext uri="{FF2B5EF4-FFF2-40B4-BE49-F238E27FC236}">
                <a16:creationId xmlns:a16="http://schemas.microsoft.com/office/drawing/2014/main" id="{D1646C6D-1BCB-6B48-B5D2-30BC26B23B7D}"/>
              </a:ext>
            </a:extLst>
          </p:cNvPr>
          <p:cNvSpPr>
            <a:spLocks noGrp="1"/>
          </p:cNvSpPr>
          <p:nvPr>
            <p:ph sz="half" idx="1"/>
          </p:nvPr>
        </p:nvSpPr>
        <p:spPr/>
        <p:txBody>
          <a:bodyPr>
            <a:normAutofit fontScale="85000" lnSpcReduction="20000"/>
          </a:bodyPr>
          <a:lstStyle/>
          <a:p>
            <a:r>
              <a:rPr lang="en-US" dirty="0"/>
              <a:t>A neurobiological theory that proposes that general intelligence emerges from the integration of brain networks, particularly:</a:t>
            </a:r>
          </a:p>
          <a:p>
            <a:r>
              <a:rPr lang="en-US" b="1" dirty="0"/>
              <a:t>Frontal Areas</a:t>
            </a:r>
            <a:r>
              <a:rPr lang="en-US" dirty="0"/>
              <a:t>: Especially dorsolateral prefrontal cortex (working memory, executive control)</a:t>
            </a:r>
          </a:p>
          <a:p>
            <a:r>
              <a:rPr lang="en-US" b="1" dirty="0"/>
              <a:t>Parietal Areas</a:t>
            </a:r>
            <a:r>
              <a:rPr lang="en-US" dirty="0"/>
              <a:t>: Particularly posterior parietal cortex (attention, spatial processing)</a:t>
            </a:r>
          </a:p>
          <a:p>
            <a:r>
              <a:rPr lang="en-US" b="1" dirty="0"/>
              <a:t>Temporal Areas</a:t>
            </a:r>
            <a:r>
              <a:rPr lang="en-US" dirty="0"/>
              <a:t>: Including areas involved in language processing</a:t>
            </a:r>
          </a:p>
          <a:p>
            <a:r>
              <a:rPr lang="en-US" b="1" dirty="0"/>
              <a:t>Cingulate Cortex</a:t>
            </a:r>
            <a:r>
              <a:rPr lang="en-US" dirty="0"/>
              <a:t>: Monitoring and conflict resolution</a:t>
            </a:r>
          </a:p>
        </p:txBody>
      </p:sp>
      <p:pic>
        <p:nvPicPr>
          <p:cNvPr id="8" name="Content Placeholder 7">
            <a:extLst>
              <a:ext uri="{FF2B5EF4-FFF2-40B4-BE49-F238E27FC236}">
                <a16:creationId xmlns:a16="http://schemas.microsoft.com/office/drawing/2014/main" id="{641BFDD8-E145-6D3E-EEB6-0A09C8735A40}"/>
              </a:ext>
            </a:extLst>
          </p:cNvPr>
          <p:cNvPicPr>
            <a:picLocks noGrp="1" noChangeAspect="1"/>
          </p:cNvPicPr>
          <p:nvPr>
            <p:ph sz="half" idx="2"/>
          </p:nvPr>
        </p:nvPicPr>
        <p:blipFill>
          <a:blip r:embed="rId2"/>
          <a:stretch>
            <a:fillRect/>
          </a:stretch>
        </p:blipFill>
        <p:spPr>
          <a:xfrm>
            <a:off x="7123472" y="1825625"/>
            <a:ext cx="3279056" cy="4351338"/>
          </a:xfrm>
        </p:spPr>
      </p:pic>
    </p:spTree>
    <p:extLst>
      <p:ext uri="{BB962C8B-B14F-4D97-AF65-F5344CB8AC3E}">
        <p14:creationId xmlns:p14="http://schemas.microsoft.com/office/powerpoint/2010/main" val="1680530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4DBA2-94C0-2C67-A476-417BA82CCC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73D48C-1655-9808-9B93-B880FC782A1D}"/>
              </a:ext>
            </a:extLst>
          </p:cNvPr>
          <p:cNvSpPr>
            <a:spLocks noGrp="1"/>
          </p:cNvSpPr>
          <p:nvPr>
            <p:ph type="title"/>
          </p:nvPr>
        </p:nvSpPr>
        <p:spPr/>
        <p:txBody>
          <a:bodyPr/>
          <a:lstStyle/>
          <a:p>
            <a:r>
              <a:rPr lang="en-US" dirty="0"/>
              <a:t>Frontal-Parietal Integration Theory (P-FIT)</a:t>
            </a:r>
          </a:p>
        </p:txBody>
      </p:sp>
      <p:pic>
        <p:nvPicPr>
          <p:cNvPr id="7" name="Content Placeholder 6">
            <a:extLst>
              <a:ext uri="{FF2B5EF4-FFF2-40B4-BE49-F238E27FC236}">
                <a16:creationId xmlns:a16="http://schemas.microsoft.com/office/drawing/2014/main" id="{63A9454A-A685-9973-D048-884A3417AC47}"/>
              </a:ext>
            </a:extLst>
          </p:cNvPr>
          <p:cNvPicPr>
            <a:picLocks noGrp="1" noChangeAspect="1"/>
          </p:cNvPicPr>
          <p:nvPr>
            <p:ph sz="half" idx="1"/>
          </p:nvPr>
        </p:nvPicPr>
        <p:blipFill>
          <a:blip r:embed="rId2"/>
          <a:stretch>
            <a:fillRect/>
          </a:stretch>
        </p:blipFill>
        <p:spPr>
          <a:xfrm>
            <a:off x="416111" y="1970049"/>
            <a:ext cx="6311363" cy="3813716"/>
          </a:xfrm>
        </p:spPr>
      </p:pic>
      <p:pic>
        <p:nvPicPr>
          <p:cNvPr id="8" name="Content Placeholder 7">
            <a:extLst>
              <a:ext uri="{FF2B5EF4-FFF2-40B4-BE49-F238E27FC236}">
                <a16:creationId xmlns:a16="http://schemas.microsoft.com/office/drawing/2014/main" id="{CE56EBD9-28C3-5411-BAF1-2F6A96FD9700}"/>
              </a:ext>
            </a:extLst>
          </p:cNvPr>
          <p:cNvPicPr>
            <a:picLocks noGrp="1" noChangeAspect="1"/>
          </p:cNvPicPr>
          <p:nvPr>
            <p:ph sz="half" idx="2"/>
          </p:nvPr>
        </p:nvPicPr>
        <p:blipFill>
          <a:blip r:embed="rId3"/>
          <a:stretch>
            <a:fillRect/>
          </a:stretch>
        </p:blipFill>
        <p:spPr>
          <a:xfrm>
            <a:off x="7123472" y="1825625"/>
            <a:ext cx="3279056" cy="4351338"/>
          </a:xfrm>
        </p:spPr>
      </p:pic>
    </p:spTree>
    <p:extLst>
      <p:ext uri="{BB962C8B-B14F-4D97-AF65-F5344CB8AC3E}">
        <p14:creationId xmlns:p14="http://schemas.microsoft.com/office/powerpoint/2010/main" val="772632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C9D00-6ADC-B2E5-D686-90B3B2C6A854}"/>
              </a:ext>
            </a:extLst>
          </p:cNvPr>
          <p:cNvSpPr>
            <a:spLocks noGrp="1"/>
          </p:cNvSpPr>
          <p:nvPr>
            <p:ph type="title"/>
          </p:nvPr>
        </p:nvSpPr>
        <p:spPr>
          <a:xfrm>
            <a:off x="826396" y="586855"/>
            <a:ext cx="4230100" cy="3387497"/>
          </a:xfrm>
        </p:spPr>
        <p:txBody>
          <a:bodyPr anchor="b">
            <a:normAutofit/>
          </a:bodyPr>
          <a:lstStyle/>
          <a:p>
            <a:pPr algn="r"/>
            <a:r>
              <a:rPr lang="en-US" sz="4000" b="0" i="0">
                <a:solidFill>
                  <a:srgbClr val="FFFFFF"/>
                </a:solidFill>
                <a:effectLst/>
                <a:latin typeface="Open Sans" panose="020B0606030504020204" pitchFamily="34" charset="0"/>
              </a:rPr>
              <a:t>Cal. Code Regs. Tit. 16, § 1396.3 - Test Security</a:t>
            </a:r>
            <a:br>
              <a:rPr lang="en-US" sz="4000" b="0" i="0">
                <a:solidFill>
                  <a:srgbClr val="FFFFFF"/>
                </a:solidFill>
                <a:effectLst/>
                <a:latin typeface="Open Sans" panose="020B0606030504020204" pitchFamily="34" charset="0"/>
              </a:rPr>
            </a:br>
            <a:endParaRPr lang="en-US" sz="4000">
              <a:solidFill>
                <a:srgbClr val="FFFFFF"/>
              </a:solidFill>
            </a:endParaRPr>
          </a:p>
        </p:txBody>
      </p:sp>
      <p:sp>
        <p:nvSpPr>
          <p:cNvPr id="3" name="Content Placeholder 2">
            <a:extLst>
              <a:ext uri="{FF2B5EF4-FFF2-40B4-BE49-F238E27FC236}">
                <a16:creationId xmlns:a16="http://schemas.microsoft.com/office/drawing/2014/main" id="{CD91A8F4-8A2A-0900-2A20-F83D6B907BDB}"/>
              </a:ext>
            </a:extLst>
          </p:cNvPr>
          <p:cNvSpPr>
            <a:spLocks noGrp="1"/>
          </p:cNvSpPr>
          <p:nvPr>
            <p:ph idx="1"/>
          </p:nvPr>
        </p:nvSpPr>
        <p:spPr>
          <a:xfrm>
            <a:off x="6503158" y="649480"/>
            <a:ext cx="4862447" cy="5546047"/>
          </a:xfrm>
        </p:spPr>
        <p:txBody>
          <a:bodyPr anchor="ctr">
            <a:normAutofit/>
          </a:bodyPr>
          <a:lstStyle/>
          <a:p>
            <a:r>
              <a:rPr lang="en-US" sz="2400" b="0" i="0" dirty="0">
                <a:effectLst/>
                <a:latin typeface="Open Sans" panose="020B0606030504020204" pitchFamily="34" charset="0"/>
              </a:rPr>
              <a:t>“A psychologist shall not reproduce or describe in public or in publications subject to general public distribution any psychological tests or other assessment devices, the value of which depends in whole or in part on the naivete of the subject, </a:t>
            </a:r>
            <a:r>
              <a:rPr lang="en-US" sz="2400" b="0" i="0" u="sng" dirty="0">
                <a:effectLst/>
                <a:latin typeface="Open Sans" panose="020B0606030504020204" pitchFamily="34" charset="0"/>
              </a:rPr>
              <a:t>in ways that might invalidate the techniques</a:t>
            </a:r>
            <a:r>
              <a:rPr lang="en-US" sz="2400" b="0" i="0" dirty="0">
                <a:effectLst/>
                <a:latin typeface="Open Sans" panose="020B0606030504020204" pitchFamily="34" charset="0"/>
              </a:rPr>
              <a:t>; and shall limit access to such tests or devices to persons with professional interests who will </a:t>
            </a:r>
            <a:r>
              <a:rPr lang="en-US" sz="2400" b="0" i="0" u="sng" dirty="0">
                <a:effectLst/>
                <a:latin typeface="Open Sans" panose="020B0606030504020204" pitchFamily="34" charset="0"/>
              </a:rPr>
              <a:t>safeguard their use</a:t>
            </a:r>
            <a:r>
              <a:rPr lang="en-US" sz="2400" b="0" i="0" dirty="0">
                <a:effectLst/>
                <a:latin typeface="Open Sans" panose="020B0606030504020204" pitchFamily="34" charset="0"/>
              </a:rPr>
              <a:t>.”</a:t>
            </a:r>
          </a:p>
          <a:p>
            <a:endParaRPr lang="en-US" sz="2000" dirty="0"/>
          </a:p>
        </p:txBody>
      </p:sp>
    </p:spTree>
    <p:extLst>
      <p:ext uri="{BB962C8B-B14F-4D97-AF65-F5344CB8AC3E}">
        <p14:creationId xmlns:p14="http://schemas.microsoft.com/office/powerpoint/2010/main" val="1252428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can of a human brain in a neurology clinic">
            <a:extLst>
              <a:ext uri="{FF2B5EF4-FFF2-40B4-BE49-F238E27FC236}">
                <a16:creationId xmlns:a16="http://schemas.microsoft.com/office/drawing/2014/main" id="{5A99FC63-9AB9-B687-5441-C9EDD647BDF2}"/>
              </a:ext>
            </a:extLst>
          </p:cNvPr>
          <p:cNvPicPr>
            <a:picLocks noChangeAspect="1"/>
          </p:cNvPicPr>
          <p:nvPr/>
        </p:nvPicPr>
        <p:blipFill>
          <a:blip r:embed="rId2"/>
          <a:srcRect t="15747" b="8932"/>
          <a:stretch>
            <a:fillRect/>
          </a:stretch>
        </p:blipFill>
        <p:spPr>
          <a:xfrm>
            <a:off x="20" y="-7619"/>
            <a:ext cx="12191979" cy="6883491"/>
          </a:xfrm>
          <a:prstGeom prst="rect">
            <a:avLst/>
          </a:prstGeom>
        </p:spPr>
      </p:pic>
      <p:sp>
        <p:nvSpPr>
          <p:cNvPr id="11" name="Rectangle 1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63219" y="-1252908"/>
            <a:ext cx="4065561" cy="12192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2CB243-67C5-E304-31A0-4D7D607BA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4116" y="322049"/>
            <a:ext cx="3067943" cy="2408606"/>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1A95761-C93E-94BF-087D-D2A82378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92" y="4172881"/>
            <a:ext cx="7154743"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Title 3">
            <a:extLst>
              <a:ext uri="{FF2B5EF4-FFF2-40B4-BE49-F238E27FC236}">
                <a16:creationId xmlns:a16="http://schemas.microsoft.com/office/drawing/2014/main" id="{0C4AF653-CA10-1263-B96A-428856A96256}"/>
              </a:ext>
            </a:extLst>
          </p:cNvPr>
          <p:cNvSpPr>
            <a:spLocks noGrp="1"/>
          </p:cNvSpPr>
          <p:nvPr>
            <p:ph type="title"/>
          </p:nvPr>
        </p:nvSpPr>
        <p:spPr>
          <a:xfrm>
            <a:off x="859028" y="1936867"/>
            <a:ext cx="7853791" cy="2820988"/>
          </a:xfrm>
        </p:spPr>
        <p:txBody>
          <a:bodyPr vert="horz" lIns="91440" tIns="45720" rIns="91440" bIns="45720" rtlCol="0" anchor="b">
            <a:normAutofit/>
          </a:bodyPr>
          <a:lstStyle/>
          <a:p>
            <a:r>
              <a:rPr lang="en-US" sz="3600" dirty="0">
                <a:solidFill>
                  <a:srgbClr val="FFFFFF"/>
                </a:solidFill>
              </a:rPr>
              <a:t>The evolution of intelligence testing</a:t>
            </a:r>
          </a:p>
        </p:txBody>
      </p:sp>
      <p:sp>
        <p:nvSpPr>
          <p:cNvPr id="5" name="Text Placeholder 4">
            <a:extLst>
              <a:ext uri="{FF2B5EF4-FFF2-40B4-BE49-F238E27FC236}">
                <a16:creationId xmlns:a16="http://schemas.microsoft.com/office/drawing/2014/main" id="{198C399C-12B2-F7CB-F061-D01AA4CCAEED}"/>
              </a:ext>
            </a:extLst>
          </p:cNvPr>
          <p:cNvSpPr>
            <a:spLocks noGrp="1"/>
          </p:cNvSpPr>
          <p:nvPr>
            <p:ph type="body" idx="1"/>
          </p:nvPr>
        </p:nvSpPr>
        <p:spPr>
          <a:xfrm>
            <a:off x="859027" y="4873600"/>
            <a:ext cx="8017343" cy="1183602"/>
          </a:xfrm>
        </p:spPr>
        <p:txBody>
          <a:bodyPr vert="horz" lIns="91440" tIns="45720" rIns="91440" bIns="45720" rtlCol="0">
            <a:normAutofit/>
          </a:bodyPr>
          <a:lstStyle/>
          <a:p>
            <a:r>
              <a:rPr lang="en-US" i="1" dirty="0">
                <a:solidFill>
                  <a:schemeClr val="bg1"/>
                </a:solidFill>
              </a:rPr>
              <a:t>From Binet-Simon (1905) to Modern Cognitive Assessment (2025) - </a:t>
            </a:r>
            <a:r>
              <a:rPr lang="en-US" sz="2000" dirty="0">
                <a:solidFill>
                  <a:schemeClr val="bg1"/>
                </a:solidFill>
              </a:rPr>
              <a:t>120 years of measurement science</a:t>
            </a:r>
          </a:p>
        </p:txBody>
      </p:sp>
      <p:sp>
        <p:nvSpPr>
          <p:cNvPr id="17" name="Rectangle 16">
            <a:extLst>
              <a:ext uri="{FF2B5EF4-FFF2-40B4-BE49-F238E27FC236}">
                <a16:creationId xmlns:a16="http://schemas.microsoft.com/office/drawing/2014/main" id="{6E63D1A5-FD49-4756-F62E-786C34E63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6736" y="-7619"/>
            <a:ext cx="995654"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7045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28BE-1F4F-0C05-A3F1-02322228BF1C}"/>
              </a:ext>
            </a:extLst>
          </p:cNvPr>
          <p:cNvSpPr>
            <a:spLocks noGrp="1"/>
          </p:cNvSpPr>
          <p:nvPr>
            <p:ph type="title"/>
          </p:nvPr>
        </p:nvSpPr>
        <p:spPr/>
        <p:txBody>
          <a:bodyPr/>
          <a:lstStyle/>
          <a:p>
            <a:r>
              <a:rPr lang="en-US" dirty="0"/>
              <a:t>History of the Adult Wechsler Scales</a:t>
            </a:r>
          </a:p>
        </p:txBody>
      </p:sp>
      <p:graphicFrame>
        <p:nvGraphicFramePr>
          <p:cNvPr id="4" name="Content Placeholder 3">
            <a:extLst>
              <a:ext uri="{FF2B5EF4-FFF2-40B4-BE49-F238E27FC236}">
                <a16:creationId xmlns:a16="http://schemas.microsoft.com/office/drawing/2014/main" id="{90AB97DA-7C4E-D6C3-C02D-4B1C89279D87}"/>
              </a:ext>
            </a:extLst>
          </p:cNvPr>
          <p:cNvGraphicFramePr>
            <a:graphicFrameLocks noGrp="1"/>
          </p:cNvGraphicFramePr>
          <p:nvPr>
            <p:ph idx="1"/>
            <p:extLst>
              <p:ext uri="{D42A27DB-BD31-4B8C-83A1-F6EECF244321}">
                <p14:modId xmlns:p14="http://schemas.microsoft.com/office/powerpoint/2010/main" val="1398684142"/>
              </p:ext>
            </p:extLst>
          </p:nvPr>
        </p:nvGraphicFramePr>
        <p:xfrm>
          <a:off x="838199" y="1825625"/>
          <a:ext cx="10268415" cy="2595880"/>
        </p:xfrm>
        <a:graphic>
          <a:graphicData uri="http://schemas.openxmlformats.org/drawingml/2006/table">
            <a:tbl>
              <a:tblPr firstRow="1" bandRow="1">
                <a:tableStyleId>{5C22544A-7EE6-4342-B048-85BDC9FD1C3A}</a:tableStyleId>
              </a:tblPr>
              <a:tblGrid>
                <a:gridCol w="5248543">
                  <a:extLst>
                    <a:ext uri="{9D8B030D-6E8A-4147-A177-3AD203B41FA5}">
                      <a16:colId xmlns:a16="http://schemas.microsoft.com/office/drawing/2014/main" val="2541022371"/>
                    </a:ext>
                  </a:extLst>
                </a:gridCol>
                <a:gridCol w="2447658">
                  <a:extLst>
                    <a:ext uri="{9D8B030D-6E8A-4147-A177-3AD203B41FA5}">
                      <a16:colId xmlns:a16="http://schemas.microsoft.com/office/drawing/2014/main" val="2196333243"/>
                    </a:ext>
                  </a:extLst>
                </a:gridCol>
                <a:gridCol w="2572214">
                  <a:extLst>
                    <a:ext uri="{9D8B030D-6E8A-4147-A177-3AD203B41FA5}">
                      <a16:colId xmlns:a16="http://schemas.microsoft.com/office/drawing/2014/main" val="3514769002"/>
                    </a:ext>
                  </a:extLst>
                </a:gridCol>
              </a:tblGrid>
              <a:tr h="370840">
                <a:tc>
                  <a:txBody>
                    <a:bodyPr/>
                    <a:lstStyle/>
                    <a:p>
                      <a:r>
                        <a:rPr lang="en-US" dirty="0"/>
                        <a:t>Test</a:t>
                      </a:r>
                    </a:p>
                  </a:txBody>
                  <a:tcPr/>
                </a:tc>
                <a:tc>
                  <a:txBody>
                    <a:bodyPr/>
                    <a:lstStyle/>
                    <a:p>
                      <a:pPr algn="ctr"/>
                      <a:r>
                        <a:rPr lang="en-US" dirty="0"/>
                        <a:t>Acronym</a:t>
                      </a:r>
                    </a:p>
                  </a:txBody>
                  <a:tcPr/>
                </a:tc>
                <a:tc>
                  <a:txBody>
                    <a:bodyPr/>
                    <a:lstStyle/>
                    <a:p>
                      <a:pPr algn="ctr"/>
                      <a:r>
                        <a:rPr lang="en-US" dirty="0"/>
                        <a:t>Date of Publication</a:t>
                      </a:r>
                    </a:p>
                  </a:txBody>
                  <a:tcPr/>
                </a:tc>
                <a:extLst>
                  <a:ext uri="{0D108BD9-81ED-4DB2-BD59-A6C34878D82A}">
                    <a16:rowId xmlns:a16="http://schemas.microsoft.com/office/drawing/2014/main" val="1846727479"/>
                  </a:ext>
                </a:extLst>
              </a:tr>
              <a:tr h="370840">
                <a:tc>
                  <a:txBody>
                    <a:bodyPr/>
                    <a:lstStyle/>
                    <a:p>
                      <a:r>
                        <a:rPr lang="en-US" dirty="0"/>
                        <a:t>Wechsler – Bellevue </a:t>
                      </a:r>
                    </a:p>
                  </a:txBody>
                  <a:tcPr/>
                </a:tc>
                <a:tc>
                  <a:txBody>
                    <a:bodyPr/>
                    <a:lstStyle/>
                    <a:p>
                      <a:pPr algn="ctr"/>
                      <a:r>
                        <a:rPr lang="en-US" dirty="0"/>
                        <a:t>WB</a:t>
                      </a:r>
                    </a:p>
                  </a:txBody>
                  <a:tcPr/>
                </a:tc>
                <a:tc>
                  <a:txBody>
                    <a:bodyPr/>
                    <a:lstStyle/>
                    <a:p>
                      <a:pPr algn="ctr"/>
                      <a:r>
                        <a:rPr lang="en-US" dirty="0"/>
                        <a:t>1939</a:t>
                      </a:r>
                    </a:p>
                  </a:txBody>
                  <a:tcPr/>
                </a:tc>
                <a:extLst>
                  <a:ext uri="{0D108BD9-81ED-4DB2-BD59-A6C34878D82A}">
                    <a16:rowId xmlns:a16="http://schemas.microsoft.com/office/drawing/2014/main" val="3879897051"/>
                  </a:ext>
                </a:extLst>
              </a:tr>
              <a:tr h="370840">
                <a:tc>
                  <a:txBody>
                    <a:bodyPr/>
                    <a:lstStyle/>
                    <a:p>
                      <a:r>
                        <a:rPr lang="en-US" dirty="0"/>
                        <a:t>Wechsler Adult Intelligence Scale</a:t>
                      </a:r>
                    </a:p>
                  </a:txBody>
                  <a:tcPr/>
                </a:tc>
                <a:tc>
                  <a:txBody>
                    <a:bodyPr/>
                    <a:lstStyle/>
                    <a:p>
                      <a:pPr algn="ctr"/>
                      <a:r>
                        <a:rPr lang="en-US" dirty="0"/>
                        <a:t>WAIS</a:t>
                      </a:r>
                    </a:p>
                  </a:txBody>
                  <a:tcPr/>
                </a:tc>
                <a:tc>
                  <a:txBody>
                    <a:bodyPr/>
                    <a:lstStyle/>
                    <a:p>
                      <a:pPr algn="ctr"/>
                      <a:r>
                        <a:rPr lang="en-US" dirty="0"/>
                        <a:t>1955</a:t>
                      </a:r>
                    </a:p>
                  </a:txBody>
                  <a:tcPr/>
                </a:tc>
                <a:extLst>
                  <a:ext uri="{0D108BD9-81ED-4DB2-BD59-A6C34878D82A}">
                    <a16:rowId xmlns:a16="http://schemas.microsoft.com/office/drawing/2014/main" val="40225178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Wechsler Adult Intelligence Scale – Revised</a:t>
                      </a:r>
                    </a:p>
                  </a:txBody>
                  <a:tcPr/>
                </a:tc>
                <a:tc>
                  <a:txBody>
                    <a:bodyPr/>
                    <a:lstStyle/>
                    <a:p>
                      <a:pPr algn="ctr"/>
                      <a:r>
                        <a:rPr lang="en-US" dirty="0"/>
                        <a:t>WAIS-R</a:t>
                      </a:r>
                    </a:p>
                  </a:txBody>
                  <a:tcPr/>
                </a:tc>
                <a:tc>
                  <a:txBody>
                    <a:bodyPr/>
                    <a:lstStyle/>
                    <a:p>
                      <a:pPr algn="ctr"/>
                      <a:r>
                        <a:rPr lang="en-US" dirty="0"/>
                        <a:t>1981</a:t>
                      </a:r>
                    </a:p>
                  </a:txBody>
                  <a:tcPr/>
                </a:tc>
                <a:extLst>
                  <a:ext uri="{0D108BD9-81ED-4DB2-BD59-A6C34878D82A}">
                    <a16:rowId xmlns:a16="http://schemas.microsoft.com/office/drawing/2014/main" val="32315985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Wechsler Adult Intelligence Scale – Third Edition</a:t>
                      </a:r>
                    </a:p>
                  </a:txBody>
                  <a:tcPr/>
                </a:tc>
                <a:tc>
                  <a:txBody>
                    <a:bodyPr/>
                    <a:lstStyle/>
                    <a:p>
                      <a:pPr algn="ctr"/>
                      <a:r>
                        <a:rPr lang="en-US" dirty="0"/>
                        <a:t>WAIS-III</a:t>
                      </a:r>
                    </a:p>
                  </a:txBody>
                  <a:tcPr/>
                </a:tc>
                <a:tc>
                  <a:txBody>
                    <a:bodyPr/>
                    <a:lstStyle/>
                    <a:p>
                      <a:pPr algn="ctr"/>
                      <a:r>
                        <a:rPr lang="en-US" dirty="0"/>
                        <a:t>1997</a:t>
                      </a:r>
                    </a:p>
                  </a:txBody>
                  <a:tcPr/>
                </a:tc>
                <a:extLst>
                  <a:ext uri="{0D108BD9-81ED-4DB2-BD59-A6C34878D82A}">
                    <a16:rowId xmlns:a16="http://schemas.microsoft.com/office/drawing/2014/main" val="20416119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Wechsler Adult Intelligence Scale – Fourth Edition</a:t>
                      </a:r>
                    </a:p>
                  </a:txBody>
                  <a:tcPr/>
                </a:tc>
                <a:tc>
                  <a:txBody>
                    <a:bodyPr/>
                    <a:lstStyle/>
                    <a:p>
                      <a:pPr algn="ctr"/>
                      <a:r>
                        <a:rPr lang="en-US" dirty="0"/>
                        <a:t>WAIS-IV</a:t>
                      </a:r>
                    </a:p>
                  </a:txBody>
                  <a:tcPr/>
                </a:tc>
                <a:tc>
                  <a:txBody>
                    <a:bodyPr/>
                    <a:lstStyle/>
                    <a:p>
                      <a:pPr algn="ctr"/>
                      <a:r>
                        <a:rPr lang="en-US" dirty="0"/>
                        <a:t>2008</a:t>
                      </a:r>
                    </a:p>
                  </a:txBody>
                  <a:tcPr/>
                </a:tc>
                <a:extLst>
                  <a:ext uri="{0D108BD9-81ED-4DB2-BD59-A6C34878D82A}">
                    <a16:rowId xmlns:a16="http://schemas.microsoft.com/office/drawing/2014/main" val="29612859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Wechsler Adult Intelligence Scale – Fifth Edition</a:t>
                      </a:r>
                    </a:p>
                  </a:txBody>
                  <a:tcPr/>
                </a:tc>
                <a:tc>
                  <a:txBody>
                    <a:bodyPr/>
                    <a:lstStyle/>
                    <a:p>
                      <a:pPr algn="ctr"/>
                      <a:r>
                        <a:rPr lang="en-US" dirty="0"/>
                        <a:t>WAIS-5</a:t>
                      </a:r>
                    </a:p>
                  </a:txBody>
                  <a:tcPr/>
                </a:tc>
                <a:tc>
                  <a:txBody>
                    <a:bodyPr/>
                    <a:lstStyle/>
                    <a:p>
                      <a:pPr algn="ctr"/>
                      <a:r>
                        <a:rPr lang="en-US" dirty="0"/>
                        <a:t>2024</a:t>
                      </a:r>
                    </a:p>
                  </a:txBody>
                  <a:tcPr/>
                </a:tc>
                <a:extLst>
                  <a:ext uri="{0D108BD9-81ED-4DB2-BD59-A6C34878D82A}">
                    <a16:rowId xmlns:a16="http://schemas.microsoft.com/office/drawing/2014/main" val="1392668771"/>
                  </a:ext>
                </a:extLst>
              </a:tr>
            </a:tbl>
          </a:graphicData>
        </a:graphic>
      </p:graphicFrame>
    </p:spTree>
    <p:extLst>
      <p:ext uri="{BB962C8B-B14F-4D97-AF65-F5344CB8AC3E}">
        <p14:creationId xmlns:p14="http://schemas.microsoft.com/office/powerpoint/2010/main" val="4023786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1945ED-A976-9967-5B18-58B06F773623}"/>
              </a:ext>
            </a:extLst>
          </p:cNvPr>
          <p:cNvPicPr>
            <a:picLocks noChangeAspect="1"/>
          </p:cNvPicPr>
          <p:nvPr/>
        </p:nvPicPr>
        <p:blipFill>
          <a:blip r:embed="rId2"/>
          <a:stretch>
            <a:fillRect/>
          </a:stretch>
        </p:blipFill>
        <p:spPr>
          <a:xfrm>
            <a:off x="1111888" y="0"/>
            <a:ext cx="9968224" cy="6858000"/>
          </a:xfrm>
          <a:prstGeom prst="rect">
            <a:avLst/>
          </a:prstGeom>
        </p:spPr>
      </p:pic>
    </p:spTree>
    <p:extLst>
      <p:ext uri="{BB962C8B-B14F-4D97-AF65-F5344CB8AC3E}">
        <p14:creationId xmlns:p14="http://schemas.microsoft.com/office/powerpoint/2010/main" val="2159807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A48DC-1BD3-59BD-67E6-1014DDEA77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A429D15-92E8-8286-97D2-2D19ABFEE002}"/>
              </a:ext>
            </a:extLst>
          </p:cNvPr>
          <p:cNvSpPr>
            <a:spLocks noGrp="1"/>
          </p:cNvSpPr>
          <p:nvPr>
            <p:ph type="title"/>
          </p:nvPr>
        </p:nvSpPr>
        <p:spPr/>
        <p:txBody>
          <a:bodyPr/>
          <a:lstStyle/>
          <a:p>
            <a:r>
              <a:rPr lang="en-US" dirty="0"/>
              <a:t>Midyear Norming Dates </a:t>
            </a:r>
          </a:p>
        </p:txBody>
      </p:sp>
      <p:pic>
        <p:nvPicPr>
          <p:cNvPr id="11" name="Content Placeholder 10">
            <a:extLst>
              <a:ext uri="{FF2B5EF4-FFF2-40B4-BE49-F238E27FC236}">
                <a16:creationId xmlns:a16="http://schemas.microsoft.com/office/drawing/2014/main" id="{57405BE7-D827-D0BA-5AC9-D4B0ED038EED}"/>
              </a:ext>
            </a:extLst>
          </p:cNvPr>
          <p:cNvPicPr>
            <a:picLocks noGrp="1" noChangeAspect="1"/>
          </p:cNvPicPr>
          <p:nvPr>
            <p:ph sz="half" idx="1"/>
          </p:nvPr>
        </p:nvPicPr>
        <p:blipFill>
          <a:blip r:embed="rId2"/>
          <a:stretch>
            <a:fillRect/>
          </a:stretch>
        </p:blipFill>
        <p:spPr>
          <a:xfrm>
            <a:off x="1300682" y="1495584"/>
            <a:ext cx="4160009" cy="4301480"/>
          </a:xfrm>
        </p:spPr>
      </p:pic>
      <p:pic>
        <p:nvPicPr>
          <p:cNvPr id="5122" name="Picture 2" descr="The Death Penalty and Intellectual Disability">
            <a:extLst>
              <a:ext uri="{FF2B5EF4-FFF2-40B4-BE49-F238E27FC236}">
                <a16:creationId xmlns:a16="http://schemas.microsoft.com/office/drawing/2014/main" id="{168F58D8-8639-747C-6FAF-6593BD1AC25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53597" y="1560460"/>
            <a:ext cx="3230856" cy="46155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1834F61-DE15-D9A8-D5B4-6EA36C9812F3}"/>
              </a:ext>
            </a:extLst>
          </p:cNvPr>
          <p:cNvSpPr txBox="1"/>
          <p:nvPr/>
        </p:nvSpPr>
        <p:spPr>
          <a:xfrm>
            <a:off x="915494" y="6046315"/>
            <a:ext cx="9903563" cy="584564"/>
          </a:xfrm>
          <a:prstGeom prst="rect">
            <a:avLst/>
          </a:prstGeom>
          <a:noFill/>
        </p:spPr>
        <p:txBody>
          <a:bodyPr wrap="square" rtlCol="0">
            <a:spAutoFit/>
          </a:bodyPr>
          <a:lstStyle/>
          <a:p>
            <a:r>
              <a:rPr lang="en-US" sz="1600" dirty="0"/>
              <a:t>Watson, D. G. (2015). Intelligence Testing. In E. A. </a:t>
            </a:r>
            <a:r>
              <a:rPr lang="en-US" sz="1600" dirty="0" err="1"/>
              <a:t>Polloway</a:t>
            </a:r>
            <a:r>
              <a:rPr lang="en-US" sz="1600" dirty="0"/>
              <a:t> (Ed.), </a:t>
            </a:r>
            <a:r>
              <a:rPr lang="en-US" sz="1600" i="1" dirty="0"/>
              <a:t>The death penalty and intellectual disability</a:t>
            </a:r>
            <a:r>
              <a:rPr lang="en-US" sz="1600" dirty="0"/>
              <a:t> (pp. 113–140). Chapter, American Association on Intellectual and Developmental Disabilities. </a:t>
            </a:r>
            <a:endParaRPr lang="en-US" dirty="0"/>
          </a:p>
        </p:txBody>
      </p:sp>
    </p:spTree>
    <p:extLst>
      <p:ext uri="{BB962C8B-B14F-4D97-AF65-F5344CB8AC3E}">
        <p14:creationId xmlns:p14="http://schemas.microsoft.com/office/powerpoint/2010/main" val="233089978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332274-0271-CF9D-3F84-179064ACAE1A}"/>
              </a:ext>
            </a:extLst>
          </p:cNvPr>
          <p:cNvSpPr>
            <a:spLocks noGrp="1"/>
          </p:cNvSpPr>
          <p:nvPr>
            <p:ph type="title"/>
          </p:nvPr>
        </p:nvSpPr>
        <p:spPr/>
        <p:txBody>
          <a:bodyPr/>
          <a:lstStyle/>
          <a:p>
            <a:r>
              <a:rPr lang="en-US" dirty="0"/>
              <a:t>WAIS 5 Normative Study</a:t>
            </a:r>
          </a:p>
        </p:txBody>
      </p:sp>
      <p:sp>
        <p:nvSpPr>
          <p:cNvPr id="6" name="Text Placeholder 5">
            <a:extLst>
              <a:ext uri="{FF2B5EF4-FFF2-40B4-BE49-F238E27FC236}">
                <a16:creationId xmlns:a16="http://schemas.microsoft.com/office/drawing/2014/main" id="{8B89BC56-4153-FC9C-AA6D-3DFC939EC1A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22202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echsler Adult Intelligence Scale | Fifth Edition">
            <a:extLst>
              <a:ext uri="{FF2B5EF4-FFF2-40B4-BE49-F238E27FC236}">
                <a16:creationId xmlns:a16="http://schemas.microsoft.com/office/drawing/2014/main" id="{C2AB1C55-7F97-D9DE-BE95-97307F87A87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1166" r="18335"/>
          <a:stretch/>
        </p:blipFill>
        <p:spPr bwMode="auto">
          <a:xfrm>
            <a:off x="2522356" y="10"/>
            <a:ext cx="9669642" cy="6857990"/>
          </a:xfrm>
          <a:prstGeom prst="rect">
            <a:avLst/>
          </a:prstGeom>
          <a:solidFill>
            <a:srgbClr val="FFFFFF"/>
          </a:solidFill>
        </p:spPr>
      </p:pic>
      <p:sp>
        <p:nvSpPr>
          <p:cNvPr id="1038" name="Rectangle 103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8B93B3F-52E3-235E-5EEE-0E5E4B2F5372}"/>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100"/>
              <a:t>Wechsler Adult Intelligence Scale, Fifth Edition </a:t>
            </a:r>
            <a:br>
              <a:rPr lang="en-US" sz="3100"/>
            </a:br>
            <a:r>
              <a:rPr lang="en-US" sz="3100"/>
              <a:t>(WAIS 5)</a:t>
            </a:r>
          </a:p>
        </p:txBody>
      </p:sp>
      <p:sp>
        <p:nvSpPr>
          <p:cNvPr id="1031" name="Content Placeholder 2">
            <a:extLst>
              <a:ext uri="{FF2B5EF4-FFF2-40B4-BE49-F238E27FC236}">
                <a16:creationId xmlns:a16="http://schemas.microsoft.com/office/drawing/2014/main" id="{A2B81076-21C3-DA49-3961-981E245D2E35}"/>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a:t>Published 2024</a:t>
            </a:r>
          </a:p>
          <a:p>
            <a:r>
              <a:rPr lang="en-US" sz="2000"/>
              <a:t>Normed between February 2023 and January 2024</a:t>
            </a:r>
          </a:p>
          <a:p>
            <a:r>
              <a:rPr lang="en-US" sz="2000"/>
              <a:t>Normative Sample Size = 2,020</a:t>
            </a:r>
          </a:p>
          <a:p>
            <a:r>
              <a:rPr lang="en-US" sz="2000"/>
              <a:t>Age Range = 16:0 – 90:11</a:t>
            </a:r>
          </a:p>
          <a:p>
            <a:r>
              <a:rPr lang="en-US" sz="2000"/>
              <a:t>Matched to 2022 U.S. Census Bureau data within each age group for education, race/ethnicity, region, &amp; sex</a:t>
            </a:r>
          </a:p>
          <a:p>
            <a:pPr marL="0"/>
            <a:endParaRPr lang="en-US" sz="2000"/>
          </a:p>
        </p:txBody>
      </p:sp>
    </p:spTree>
    <p:extLst>
      <p:ext uri="{BB962C8B-B14F-4D97-AF65-F5344CB8AC3E}">
        <p14:creationId xmlns:p14="http://schemas.microsoft.com/office/powerpoint/2010/main" val="15635533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C621FC-674C-48FA-B4B1-F28BF835C90F}"/>
              </a:ext>
            </a:extLst>
          </p:cNvPr>
          <p:cNvSpPr>
            <a:spLocks noGrp="1"/>
          </p:cNvSpPr>
          <p:nvPr>
            <p:ph type="title"/>
          </p:nvPr>
        </p:nvSpPr>
        <p:spPr/>
        <p:txBody>
          <a:bodyPr/>
          <a:lstStyle/>
          <a:p>
            <a:r>
              <a:rPr lang="en-US" dirty="0"/>
              <a:t>Age Ranges</a:t>
            </a:r>
          </a:p>
        </p:txBody>
      </p:sp>
      <p:graphicFrame>
        <p:nvGraphicFramePr>
          <p:cNvPr id="11" name="Content Placeholder 10">
            <a:extLst>
              <a:ext uri="{FF2B5EF4-FFF2-40B4-BE49-F238E27FC236}">
                <a16:creationId xmlns:a16="http://schemas.microsoft.com/office/drawing/2014/main" id="{A5792FB9-4DE6-0F9B-89BD-4ACBA8E462FD}"/>
              </a:ext>
            </a:extLst>
          </p:cNvPr>
          <p:cNvGraphicFramePr>
            <a:graphicFrameLocks noGrp="1"/>
          </p:cNvGraphicFramePr>
          <p:nvPr>
            <p:ph idx="1"/>
          </p:nvPr>
        </p:nvGraphicFramePr>
        <p:xfrm>
          <a:off x="1986222" y="1792785"/>
          <a:ext cx="8410532" cy="2966032"/>
        </p:xfrm>
        <a:graphic>
          <a:graphicData uri="http://schemas.openxmlformats.org/drawingml/2006/table">
            <a:tbl>
              <a:tblPr firstRow="1" bandRow="1">
                <a:tableStyleId>{073A0DAA-6AF3-43AB-8588-CEC1D06C72B9}</a:tableStyleId>
              </a:tblPr>
              <a:tblGrid>
                <a:gridCol w="2102633">
                  <a:extLst>
                    <a:ext uri="{9D8B030D-6E8A-4147-A177-3AD203B41FA5}">
                      <a16:colId xmlns:a16="http://schemas.microsoft.com/office/drawing/2014/main" val="3662271312"/>
                    </a:ext>
                  </a:extLst>
                </a:gridCol>
                <a:gridCol w="2102633">
                  <a:extLst>
                    <a:ext uri="{9D8B030D-6E8A-4147-A177-3AD203B41FA5}">
                      <a16:colId xmlns:a16="http://schemas.microsoft.com/office/drawing/2014/main" val="1612123620"/>
                    </a:ext>
                  </a:extLst>
                </a:gridCol>
                <a:gridCol w="2102633">
                  <a:extLst>
                    <a:ext uri="{9D8B030D-6E8A-4147-A177-3AD203B41FA5}">
                      <a16:colId xmlns:a16="http://schemas.microsoft.com/office/drawing/2014/main" val="711659093"/>
                    </a:ext>
                  </a:extLst>
                </a:gridCol>
                <a:gridCol w="2102633">
                  <a:extLst>
                    <a:ext uri="{9D8B030D-6E8A-4147-A177-3AD203B41FA5}">
                      <a16:colId xmlns:a16="http://schemas.microsoft.com/office/drawing/2014/main" val="1492091311"/>
                    </a:ext>
                  </a:extLst>
                </a:gridCol>
              </a:tblGrid>
              <a:tr h="370754">
                <a:tc>
                  <a:txBody>
                    <a:bodyPr/>
                    <a:lstStyle/>
                    <a:p>
                      <a:pPr algn="ctr"/>
                      <a:r>
                        <a:rPr lang="en-US" sz="1800" dirty="0"/>
                        <a:t>Age</a:t>
                      </a:r>
                    </a:p>
                  </a:txBody>
                  <a:tcPr marL="91419" marR="91419" marT="45709" marB="45709"/>
                </a:tc>
                <a:tc>
                  <a:txBody>
                    <a:bodyPr/>
                    <a:lstStyle/>
                    <a:p>
                      <a:pPr algn="ctr"/>
                      <a:r>
                        <a:rPr lang="en-US" sz="1800" dirty="0"/>
                        <a:t>N =</a:t>
                      </a:r>
                    </a:p>
                  </a:txBody>
                  <a:tcPr marL="91419" marR="91419" marT="45709" marB="45709"/>
                </a:tc>
                <a:tc>
                  <a:txBody>
                    <a:bodyPr/>
                    <a:lstStyle/>
                    <a:p>
                      <a:pPr algn="ctr"/>
                      <a:r>
                        <a:rPr lang="en-US" sz="1800" dirty="0"/>
                        <a:t>Age</a:t>
                      </a:r>
                    </a:p>
                  </a:txBody>
                  <a:tcPr marL="91419" marR="91419" marT="45709" marB="45709"/>
                </a:tc>
                <a:tc>
                  <a:txBody>
                    <a:bodyPr/>
                    <a:lstStyle/>
                    <a:p>
                      <a:pPr algn="ctr"/>
                      <a:r>
                        <a:rPr lang="en-US" sz="1800" dirty="0"/>
                        <a:t>N =</a:t>
                      </a:r>
                    </a:p>
                  </a:txBody>
                  <a:tcPr marL="91419" marR="91419" marT="45709" marB="45709"/>
                </a:tc>
                <a:extLst>
                  <a:ext uri="{0D108BD9-81ED-4DB2-BD59-A6C34878D82A}">
                    <a16:rowId xmlns:a16="http://schemas.microsoft.com/office/drawing/2014/main" val="879828887"/>
                  </a:ext>
                </a:extLst>
              </a:tr>
              <a:tr h="370754">
                <a:tc>
                  <a:txBody>
                    <a:bodyPr/>
                    <a:lstStyle/>
                    <a:p>
                      <a:pPr algn="ctr"/>
                      <a:r>
                        <a:rPr lang="en-US" sz="1800" dirty="0"/>
                        <a:t>16:0 – 17:11</a:t>
                      </a:r>
                    </a:p>
                  </a:txBody>
                  <a:tcPr marL="91419" marR="91419" marT="45709" marB="45709"/>
                </a:tc>
                <a:tc>
                  <a:txBody>
                    <a:bodyPr/>
                    <a:lstStyle/>
                    <a:p>
                      <a:pPr algn="ctr"/>
                      <a:r>
                        <a:rPr lang="en-US" sz="1800" dirty="0"/>
                        <a:t>180</a:t>
                      </a:r>
                    </a:p>
                  </a:txBody>
                  <a:tcPr marL="91419" marR="91419" marT="45709" marB="45709"/>
                </a:tc>
                <a:tc>
                  <a:txBody>
                    <a:bodyPr/>
                    <a:lstStyle/>
                    <a:p>
                      <a:pPr algn="ctr"/>
                      <a:r>
                        <a:rPr lang="en-US" sz="1800" dirty="0"/>
                        <a:t>55:0 – 64:11</a:t>
                      </a:r>
                    </a:p>
                  </a:txBody>
                  <a:tcPr marL="91419" marR="91419" marT="45709" marB="45709"/>
                </a:tc>
                <a:tc>
                  <a:txBody>
                    <a:bodyPr/>
                    <a:lstStyle/>
                    <a:p>
                      <a:pPr algn="ctr"/>
                      <a:r>
                        <a:rPr lang="en-US" sz="1800" dirty="0"/>
                        <a:t>180</a:t>
                      </a:r>
                    </a:p>
                  </a:txBody>
                  <a:tcPr marL="91419" marR="91419" marT="45709" marB="45709"/>
                </a:tc>
                <a:extLst>
                  <a:ext uri="{0D108BD9-81ED-4DB2-BD59-A6C34878D82A}">
                    <a16:rowId xmlns:a16="http://schemas.microsoft.com/office/drawing/2014/main" val="3755895459"/>
                  </a:ext>
                </a:extLst>
              </a:tr>
              <a:tr h="370754">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18:0 – 19:11</a:t>
                      </a:r>
                    </a:p>
                  </a:txBody>
                  <a:tcPr marL="91419" marR="91419" marT="45709" marB="45709"/>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180</a:t>
                      </a:r>
                    </a:p>
                  </a:txBody>
                  <a:tcPr marL="91419" marR="91419" marT="45709" marB="45709"/>
                </a:tc>
                <a:tc>
                  <a:txBody>
                    <a:bodyPr/>
                    <a:lstStyle/>
                    <a:p>
                      <a:pPr algn="ctr"/>
                      <a:r>
                        <a:rPr lang="en-US" sz="1800" dirty="0"/>
                        <a:t>65:0 – 69:11</a:t>
                      </a:r>
                    </a:p>
                  </a:txBody>
                  <a:tcPr marL="91419" marR="91419" marT="45709" marB="45709"/>
                </a:tc>
                <a:tc>
                  <a:txBody>
                    <a:bodyPr/>
                    <a:lstStyle/>
                    <a:p>
                      <a:pPr algn="ctr"/>
                      <a:r>
                        <a:rPr lang="en-US" sz="1800" dirty="0"/>
                        <a:t>180</a:t>
                      </a:r>
                    </a:p>
                  </a:txBody>
                  <a:tcPr marL="91419" marR="91419" marT="45709" marB="45709"/>
                </a:tc>
                <a:extLst>
                  <a:ext uri="{0D108BD9-81ED-4DB2-BD59-A6C34878D82A}">
                    <a16:rowId xmlns:a16="http://schemas.microsoft.com/office/drawing/2014/main" val="2671264027"/>
                  </a:ext>
                </a:extLst>
              </a:tr>
              <a:tr h="370754">
                <a:tc>
                  <a:txBody>
                    <a:bodyPr/>
                    <a:lstStyle/>
                    <a:p>
                      <a:pPr algn="ctr"/>
                      <a:r>
                        <a:rPr lang="en-US" sz="1800" dirty="0"/>
                        <a:t>20:0 – 24:11</a:t>
                      </a:r>
                    </a:p>
                  </a:txBody>
                  <a:tcPr marL="91419" marR="91419" marT="45709" marB="45709"/>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180</a:t>
                      </a:r>
                    </a:p>
                  </a:txBody>
                  <a:tcPr marL="91419" marR="91419" marT="45709" marB="45709"/>
                </a:tc>
                <a:tc>
                  <a:txBody>
                    <a:bodyPr/>
                    <a:lstStyle/>
                    <a:p>
                      <a:pPr algn="ctr"/>
                      <a:r>
                        <a:rPr lang="en-US" sz="1800" dirty="0"/>
                        <a:t>70:0 – 74:11</a:t>
                      </a:r>
                    </a:p>
                  </a:txBody>
                  <a:tcPr marL="91419" marR="91419" marT="45709" marB="45709"/>
                </a:tc>
                <a:tc>
                  <a:txBody>
                    <a:bodyPr/>
                    <a:lstStyle/>
                    <a:p>
                      <a:pPr algn="ctr"/>
                      <a:r>
                        <a:rPr lang="en-US" sz="1800" dirty="0"/>
                        <a:t>100</a:t>
                      </a:r>
                    </a:p>
                  </a:txBody>
                  <a:tcPr marL="91419" marR="91419" marT="45709" marB="45709"/>
                </a:tc>
                <a:extLst>
                  <a:ext uri="{0D108BD9-81ED-4DB2-BD59-A6C34878D82A}">
                    <a16:rowId xmlns:a16="http://schemas.microsoft.com/office/drawing/2014/main" val="112401824"/>
                  </a:ext>
                </a:extLst>
              </a:tr>
              <a:tr h="370754">
                <a:tc>
                  <a:txBody>
                    <a:bodyPr/>
                    <a:lstStyle/>
                    <a:p>
                      <a:pPr algn="ctr"/>
                      <a:r>
                        <a:rPr lang="en-US" sz="1800" dirty="0"/>
                        <a:t>25:0 – 29:11</a:t>
                      </a:r>
                    </a:p>
                  </a:txBody>
                  <a:tcPr marL="91419" marR="91419" marT="45709" marB="45709"/>
                </a:tc>
                <a:tc>
                  <a:txBody>
                    <a:bodyPr/>
                    <a:lstStyle/>
                    <a:p>
                      <a:pPr algn="ctr"/>
                      <a:r>
                        <a:rPr lang="en-US" sz="1800" dirty="0"/>
                        <a:t>180</a:t>
                      </a:r>
                    </a:p>
                  </a:txBody>
                  <a:tcPr marL="91419" marR="91419" marT="45709" marB="45709"/>
                </a:tc>
                <a:tc>
                  <a:txBody>
                    <a:bodyPr/>
                    <a:lstStyle/>
                    <a:p>
                      <a:pPr algn="ctr"/>
                      <a:r>
                        <a:rPr lang="en-US" sz="1800" dirty="0"/>
                        <a:t>75:0 – 79:11</a:t>
                      </a:r>
                    </a:p>
                  </a:txBody>
                  <a:tcPr marL="91419" marR="91419" marT="45709" marB="45709"/>
                </a:tc>
                <a:tc>
                  <a:txBody>
                    <a:bodyPr/>
                    <a:lstStyle/>
                    <a:p>
                      <a:pPr algn="ctr"/>
                      <a:r>
                        <a:rPr lang="en-US" sz="1800" dirty="0"/>
                        <a:t>100</a:t>
                      </a:r>
                    </a:p>
                  </a:txBody>
                  <a:tcPr marL="91419" marR="91419" marT="45709" marB="45709"/>
                </a:tc>
                <a:extLst>
                  <a:ext uri="{0D108BD9-81ED-4DB2-BD59-A6C34878D82A}">
                    <a16:rowId xmlns:a16="http://schemas.microsoft.com/office/drawing/2014/main" val="3703807185"/>
                  </a:ext>
                </a:extLst>
              </a:tr>
              <a:tr h="370754">
                <a:tc>
                  <a:txBody>
                    <a:bodyPr/>
                    <a:lstStyle/>
                    <a:p>
                      <a:pPr algn="ctr"/>
                      <a:r>
                        <a:rPr lang="en-US" sz="1800" dirty="0"/>
                        <a:t>30:0 – 34:11</a:t>
                      </a:r>
                    </a:p>
                  </a:txBody>
                  <a:tcPr marL="91419" marR="91419" marT="45709" marB="45709"/>
                </a:tc>
                <a:tc>
                  <a:txBody>
                    <a:bodyPr/>
                    <a:lstStyle/>
                    <a:p>
                      <a:pPr algn="ctr"/>
                      <a:r>
                        <a:rPr lang="en-US" sz="1800" dirty="0"/>
                        <a:t>180</a:t>
                      </a:r>
                    </a:p>
                  </a:txBody>
                  <a:tcPr marL="91419" marR="91419" marT="45709" marB="45709"/>
                </a:tc>
                <a:tc>
                  <a:txBody>
                    <a:bodyPr/>
                    <a:lstStyle/>
                    <a:p>
                      <a:pPr algn="ctr"/>
                      <a:r>
                        <a:rPr lang="en-US" sz="1800" dirty="0"/>
                        <a:t>80:0 – 84:11</a:t>
                      </a:r>
                    </a:p>
                  </a:txBody>
                  <a:tcPr marL="91419" marR="91419" marT="45709" marB="45709"/>
                </a:tc>
                <a:tc>
                  <a:txBody>
                    <a:bodyPr/>
                    <a:lstStyle/>
                    <a:p>
                      <a:pPr algn="ctr"/>
                      <a:r>
                        <a:rPr lang="en-US" sz="1800" dirty="0"/>
                        <a:t>100</a:t>
                      </a:r>
                    </a:p>
                  </a:txBody>
                  <a:tcPr marL="91419" marR="91419" marT="45709" marB="45709"/>
                </a:tc>
                <a:extLst>
                  <a:ext uri="{0D108BD9-81ED-4DB2-BD59-A6C34878D82A}">
                    <a16:rowId xmlns:a16="http://schemas.microsoft.com/office/drawing/2014/main" val="656360317"/>
                  </a:ext>
                </a:extLst>
              </a:tr>
              <a:tr h="370754">
                <a:tc>
                  <a:txBody>
                    <a:bodyPr/>
                    <a:lstStyle/>
                    <a:p>
                      <a:pPr algn="ctr"/>
                      <a:r>
                        <a:rPr lang="en-US" sz="1800" dirty="0"/>
                        <a:t>35:0 – 44:11</a:t>
                      </a:r>
                    </a:p>
                  </a:txBody>
                  <a:tcPr marL="91419" marR="91419" marT="45709" marB="45709"/>
                </a:tc>
                <a:tc>
                  <a:txBody>
                    <a:bodyPr/>
                    <a:lstStyle/>
                    <a:p>
                      <a:pPr algn="ctr"/>
                      <a:r>
                        <a:rPr lang="en-US" sz="1800" dirty="0"/>
                        <a:t>180</a:t>
                      </a:r>
                    </a:p>
                  </a:txBody>
                  <a:tcPr marL="91419" marR="91419" marT="45709" marB="45709"/>
                </a:tc>
                <a:tc>
                  <a:txBody>
                    <a:bodyPr/>
                    <a:lstStyle/>
                    <a:p>
                      <a:pPr algn="ctr"/>
                      <a:r>
                        <a:rPr lang="en-US" sz="1800" dirty="0"/>
                        <a:t>85:0 – 90:11</a:t>
                      </a:r>
                    </a:p>
                  </a:txBody>
                  <a:tcPr marL="91419" marR="91419" marT="45709" marB="45709"/>
                </a:tc>
                <a:tc>
                  <a:txBody>
                    <a:bodyPr/>
                    <a:lstStyle/>
                    <a:p>
                      <a:pPr algn="ctr"/>
                      <a:r>
                        <a:rPr lang="en-US" sz="1800" dirty="0"/>
                        <a:t>100</a:t>
                      </a:r>
                    </a:p>
                  </a:txBody>
                  <a:tcPr marL="91419" marR="91419" marT="45709" marB="45709"/>
                </a:tc>
                <a:extLst>
                  <a:ext uri="{0D108BD9-81ED-4DB2-BD59-A6C34878D82A}">
                    <a16:rowId xmlns:a16="http://schemas.microsoft.com/office/drawing/2014/main" val="1040198636"/>
                  </a:ext>
                </a:extLst>
              </a:tr>
              <a:tr h="370754">
                <a:tc>
                  <a:txBody>
                    <a:bodyPr/>
                    <a:lstStyle/>
                    <a:p>
                      <a:pPr algn="ctr"/>
                      <a:r>
                        <a:rPr lang="en-US" sz="1800" dirty="0"/>
                        <a:t>45:0 – 54:11</a:t>
                      </a:r>
                    </a:p>
                  </a:txBody>
                  <a:tcPr marL="91419" marR="91419" marT="45709" marB="45709"/>
                </a:tc>
                <a:tc>
                  <a:txBody>
                    <a:bodyPr/>
                    <a:lstStyle/>
                    <a:p>
                      <a:pPr algn="ctr"/>
                      <a:r>
                        <a:rPr lang="en-US" sz="1800" dirty="0"/>
                        <a:t>180</a:t>
                      </a:r>
                    </a:p>
                  </a:txBody>
                  <a:tcPr marL="91419" marR="91419" marT="45709" marB="45709"/>
                </a:tc>
                <a:tc>
                  <a:txBody>
                    <a:bodyPr/>
                    <a:lstStyle/>
                    <a:p>
                      <a:pPr algn="ctr"/>
                      <a:endParaRPr lang="en-US" sz="1800" dirty="0"/>
                    </a:p>
                  </a:txBody>
                  <a:tcPr marL="91419" marR="91419" marT="45709" marB="45709"/>
                </a:tc>
                <a:tc>
                  <a:txBody>
                    <a:bodyPr/>
                    <a:lstStyle/>
                    <a:p>
                      <a:pPr algn="ctr"/>
                      <a:endParaRPr lang="en-US" sz="1800" dirty="0"/>
                    </a:p>
                  </a:txBody>
                  <a:tcPr marL="91419" marR="91419" marT="45709" marB="45709"/>
                </a:tc>
                <a:extLst>
                  <a:ext uri="{0D108BD9-81ED-4DB2-BD59-A6C34878D82A}">
                    <a16:rowId xmlns:a16="http://schemas.microsoft.com/office/drawing/2014/main" val="2352234170"/>
                  </a:ext>
                </a:extLst>
              </a:tr>
            </a:tbl>
          </a:graphicData>
        </a:graphic>
      </p:graphicFrame>
    </p:spTree>
    <p:extLst>
      <p:ext uri="{BB962C8B-B14F-4D97-AF65-F5344CB8AC3E}">
        <p14:creationId xmlns:p14="http://schemas.microsoft.com/office/powerpoint/2010/main" val="23284149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F832-F51E-6BFC-D316-AA7AD03D139D}"/>
              </a:ext>
            </a:extLst>
          </p:cNvPr>
          <p:cNvSpPr>
            <a:spLocks noGrp="1"/>
          </p:cNvSpPr>
          <p:nvPr>
            <p:ph type="title"/>
          </p:nvPr>
        </p:nvSpPr>
        <p:spPr/>
        <p:txBody>
          <a:bodyPr/>
          <a:lstStyle/>
          <a:p>
            <a:r>
              <a:rPr lang="en-US" dirty="0"/>
              <a:t>Education</a:t>
            </a:r>
          </a:p>
        </p:txBody>
      </p:sp>
      <p:graphicFrame>
        <p:nvGraphicFramePr>
          <p:cNvPr id="8" name="Content Placeholder 7">
            <a:extLst>
              <a:ext uri="{FF2B5EF4-FFF2-40B4-BE49-F238E27FC236}">
                <a16:creationId xmlns:a16="http://schemas.microsoft.com/office/drawing/2014/main" id="{8616C346-692E-254C-43F5-657D59F8BCB2}"/>
              </a:ext>
            </a:extLst>
          </p:cNvPr>
          <p:cNvGraphicFramePr>
            <a:graphicFrameLocks noGrp="1"/>
          </p:cNvGraphicFramePr>
          <p:nvPr>
            <p:ph idx="1"/>
          </p:nvPr>
        </p:nvGraphicFramePr>
        <p:xfrm>
          <a:off x="838624" y="1825202"/>
          <a:ext cx="10513166" cy="2224524"/>
        </p:xfrm>
        <a:graphic>
          <a:graphicData uri="http://schemas.openxmlformats.org/drawingml/2006/table">
            <a:tbl>
              <a:tblPr firstRow="1" bandRow="1">
                <a:tableStyleId>{073A0DAA-6AF3-43AB-8588-CEC1D06C72B9}</a:tableStyleId>
              </a:tblPr>
              <a:tblGrid>
                <a:gridCol w="10513166">
                  <a:extLst>
                    <a:ext uri="{9D8B030D-6E8A-4147-A177-3AD203B41FA5}">
                      <a16:colId xmlns:a16="http://schemas.microsoft.com/office/drawing/2014/main" val="1551781862"/>
                    </a:ext>
                  </a:extLst>
                </a:gridCol>
              </a:tblGrid>
              <a:tr h="370754">
                <a:tc>
                  <a:txBody>
                    <a:bodyPr/>
                    <a:lstStyle/>
                    <a:p>
                      <a:pPr algn="ctr"/>
                      <a:r>
                        <a:rPr lang="en-US" sz="1800" dirty="0"/>
                        <a:t>Education Levels</a:t>
                      </a:r>
                    </a:p>
                  </a:txBody>
                  <a:tcPr marL="91419" marR="91419" marT="45709" marB="45709"/>
                </a:tc>
                <a:extLst>
                  <a:ext uri="{0D108BD9-81ED-4DB2-BD59-A6C34878D82A}">
                    <a16:rowId xmlns:a16="http://schemas.microsoft.com/office/drawing/2014/main" val="1879362677"/>
                  </a:ext>
                </a:extLst>
              </a:tr>
              <a:tr h="370754">
                <a:tc>
                  <a:txBody>
                    <a:bodyPr/>
                    <a:lstStyle/>
                    <a:p>
                      <a:pPr algn="ctr"/>
                      <a:r>
                        <a:rPr lang="en-US" sz="1800" u="sng" dirty="0"/>
                        <a:t>&lt;</a:t>
                      </a:r>
                      <a:r>
                        <a:rPr lang="en-US" sz="1800" u="none" dirty="0"/>
                        <a:t> 8 years of school (</a:t>
                      </a:r>
                      <a:r>
                        <a:rPr lang="en-US" sz="1800" u="sng" dirty="0"/>
                        <a:t>&lt;</a:t>
                      </a:r>
                      <a:r>
                        <a:rPr lang="en-US" sz="1800" u="none" dirty="0"/>
                        <a:t> 8)</a:t>
                      </a:r>
                      <a:endParaRPr lang="en-US" sz="1800" u="sng" dirty="0"/>
                    </a:p>
                  </a:txBody>
                  <a:tcPr marL="91419" marR="91419" marT="45709" marB="45709"/>
                </a:tc>
                <a:extLst>
                  <a:ext uri="{0D108BD9-81ED-4DB2-BD59-A6C34878D82A}">
                    <a16:rowId xmlns:a16="http://schemas.microsoft.com/office/drawing/2014/main" val="3604376654"/>
                  </a:ext>
                </a:extLst>
              </a:tr>
              <a:tr h="370754">
                <a:tc>
                  <a:txBody>
                    <a:bodyPr/>
                    <a:lstStyle/>
                    <a:p>
                      <a:pPr algn="ctr"/>
                      <a:r>
                        <a:rPr lang="en-US" sz="1800" dirty="0"/>
                        <a:t>9 – 12 years of school, no diploma (9 – 11)</a:t>
                      </a:r>
                    </a:p>
                  </a:txBody>
                  <a:tcPr marL="91419" marR="91419" marT="45709" marB="45709"/>
                </a:tc>
                <a:extLst>
                  <a:ext uri="{0D108BD9-81ED-4DB2-BD59-A6C34878D82A}">
                    <a16:rowId xmlns:a16="http://schemas.microsoft.com/office/drawing/2014/main" val="1402536884"/>
                  </a:ext>
                </a:extLst>
              </a:tr>
              <a:tr h="370754">
                <a:tc>
                  <a:txBody>
                    <a:bodyPr/>
                    <a:lstStyle/>
                    <a:p>
                      <a:pPr algn="ctr"/>
                      <a:r>
                        <a:rPr lang="en-US" sz="1800" dirty="0"/>
                        <a:t>High school diploma or equivalent (12)</a:t>
                      </a:r>
                    </a:p>
                  </a:txBody>
                  <a:tcPr marL="91419" marR="91419" marT="45709" marB="45709"/>
                </a:tc>
                <a:extLst>
                  <a:ext uri="{0D108BD9-81ED-4DB2-BD59-A6C34878D82A}">
                    <a16:rowId xmlns:a16="http://schemas.microsoft.com/office/drawing/2014/main" val="1992288919"/>
                  </a:ext>
                </a:extLst>
              </a:tr>
              <a:tr h="370754">
                <a:tc>
                  <a:txBody>
                    <a:bodyPr/>
                    <a:lstStyle/>
                    <a:p>
                      <a:pPr algn="ctr"/>
                      <a:r>
                        <a:rPr lang="en-US" sz="1800" dirty="0"/>
                        <a:t>Some college or technical school, associate degree (13 – 15)</a:t>
                      </a:r>
                    </a:p>
                  </a:txBody>
                  <a:tcPr marL="91419" marR="91419" marT="45709" marB="45709"/>
                </a:tc>
                <a:extLst>
                  <a:ext uri="{0D108BD9-81ED-4DB2-BD59-A6C34878D82A}">
                    <a16:rowId xmlns:a16="http://schemas.microsoft.com/office/drawing/2014/main" val="1423368500"/>
                  </a:ext>
                </a:extLst>
              </a:tr>
              <a:tr h="370754">
                <a:tc>
                  <a:txBody>
                    <a:bodyPr/>
                    <a:lstStyle/>
                    <a:p>
                      <a:pPr algn="ctr"/>
                      <a:r>
                        <a:rPr lang="en-US" sz="1800" dirty="0"/>
                        <a:t>Bachelor’s degree (</a:t>
                      </a:r>
                      <a:r>
                        <a:rPr lang="en-US" sz="1800" u="sng" dirty="0"/>
                        <a:t>&gt;</a:t>
                      </a:r>
                      <a:r>
                        <a:rPr lang="en-US" sz="1800" u="none" dirty="0"/>
                        <a:t> 16)</a:t>
                      </a:r>
                      <a:endParaRPr lang="en-US" sz="1800" dirty="0"/>
                    </a:p>
                  </a:txBody>
                  <a:tcPr marL="91419" marR="91419" marT="45709" marB="45709"/>
                </a:tc>
                <a:extLst>
                  <a:ext uri="{0D108BD9-81ED-4DB2-BD59-A6C34878D82A}">
                    <a16:rowId xmlns:a16="http://schemas.microsoft.com/office/drawing/2014/main" val="647964701"/>
                  </a:ext>
                </a:extLst>
              </a:tr>
            </a:tbl>
          </a:graphicData>
        </a:graphic>
      </p:graphicFrame>
    </p:spTree>
    <p:extLst>
      <p:ext uri="{BB962C8B-B14F-4D97-AF65-F5344CB8AC3E}">
        <p14:creationId xmlns:p14="http://schemas.microsoft.com/office/powerpoint/2010/main" val="32600015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0D025-03E9-2BBA-C010-803307DFA1D6}"/>
              </a:ext>
            </a:extLst>
          </p:cNvPr>
          <p:cNvSpPr>
            <a:spLocks noGrp="1"/>
          </p:cNvSpPr>
          <p:nvPr>
            <p:ph type="title"/>
          </p:nvPr>
        </p:nvSpPr>
        <p:spPr/>
        <p:txBody>
          <a:bodyPr/>
          <a:lstStyle/>
          <a:p>
            <a:r>
              <a:rPr lang="en-US" dirty="0"/>
              <a:t>Race/Ethnicity</a:t>
            </a:r>
          </a:p>
        </p:txBody>
      </p:sp>
      <p:graphicFrame>
        <p:nvGraphicFramePr>
          <p:cNvPr id="4" name="Content Placeholder 3">
            <a:extLst>
              <a:ext uri="{FF2B5EF4-FFF2-40B4-BE49-F238E27FC236}">
                <a16:creationId xmlns:a16="http://schemas.microsoft.com/office/drawing/2014/main" id="{2659E8CE-8693-D20A-A537-A24343459DF7}"/>
              </a:ext>
            </a:extLst>
          </p:cNvPr>
          <p:cNvGraphicFramePr>
            <a:graphicFrameLocks noGrp="1"/>
          </p:cNvGraphicFramePr>
          <p:nvPr>
            <p:ph idx="1"/>
          </p:nvPr>
        </p:nvGraphicFramePr>
        <p:xfrm>
          <a:off x="838624" y="1825202"/>
          <a:ext cx="10513166" cy="2224524"/>
        </p:xfrm>
        <a:graphic>
          <a:graphicData uri="http://schemas.openxmlformats.org/drawingml/2006/table">
            <a:tbl>
              <a:tblPr firstRow="1" bandRow="1">
                <a:tableStyleId>{073A0DAA-6AF3-43AB-8588-CEC1D06C72B9}</a:tableStyleId>
              </a:tblPr>
              <a:tblGrid>
                <a:gridCol w="10513166">
                  <a:extLst>
                    <a:ext uri="{9D8B030D-6E8A-4147-A177-3AD203B41FA5}">
                      <a16:colId xmlns:a16="http://schemas.microsoft.com/office/drawing/2014/main" val="3817426404"/>
                    </a:ext>
                  </a:extLst>
                </a:gridCol>
              </a:tblGrid>
              <a:tr h="370754">
                <a:tc>
                  <a:txBody>
                    <a:bodyPr/>
                    <a:lstStyle/>
                    <a:p>
                      <a:pPr algn="ctr"/>
                      <a:r>
                        <a:rPr lang="en-US" sz="1800" dirty="0"/>
                        <a:t>Race/Ethnicity</a:t>
                      </a:r>
                    </a:p>
                  </a:txBody>
                  <a:tcPr marL="91419" marR="91419" marT="45709" marB="45709"/>
                </a:tc>
                <a:extLst>
                  <a:ext uri="{0D108BD9-81ED-4DB2-BD59-A6C34878D82A}">
                    <a16:rowId xmlns:a16="http://schemas.microsoft.com/office/drawing/2014/main" val="3187148229"/>
                  </a:ext>
                </a:extLst>
              </a:tr>
              <a:tr h="370754">
                <a:tc>
                  <a:txBody>
                    <a:bodyPr/>
                    <a:lstStyle/>
                    <a:p>
                      <a:pPr algn="ctr"/>
                      <a:r>
                        <a:rPr lang="en-US" sz="1800" dirty="0"/>
                        <a:t>African American</a:t>
                      </a:r>
                    </a:p>
                  </a:txBody>
                  <a:tcPr marL="91419" marR="91419" marT="45709" marB="45709"/>
                </a:tc>
                <a:extLst>
                  <a:ext uri="{0D108BD9-81ED-4DB2-BD59-A6C34878D82A}">
                    <a16:rowId xmlns:a16="http://schemas.microsoft.com/office/drawing/2014/main" val="1669290212"/>
                  </a:ext>
                </a:extLst>
              </a:tr>
              <a:tr h="370754">
                <a:tc>
                  <a:txBody>
                    <a:bodyPr/>
                    <a:lstStyle/>
                    <a:p>
                      <a:pPr algn="ctr"/>
                      <a:r>
                        <a:rPr lang="en-US" sz="1800" dirty="0"/>
                        <a:t>Asian</a:t>
                      </a:r>
                    </a:p>
                  </a:txBody>
                  <a:tcPr marL="91419" marR="91419" marT="45709" marB="45709"/>
                </a:tc>
                <a:extLst>
                  <a:ext uri="{0D108BD9-81ED-4DB2-BD59-A6C34878D82A}">
                    <a16:rowId xmlns:a16="http://schemas.microsoft.com/office/drawing/2014/main" val="3575256323"/>
                  </a:ext>
                </a:extLst>
              </a:tr>
              <a:tr h="370754">
                <a:tc>
                  <a:txBody>
                    <a:bodyPr/>
                    <a:lstStyle/>
                    <a:p>
                      <a:pPr algn="ctr"/>
                      <a:r>
                        <a:rPr lang="en-US" sz="1800" dirty="0"/>
                        <a:t>Hispanic</a:t>
                      </a:r>
                    </a:p>
                  </a:txBody>
                  <a:tcPr marL="91419" marR="91419" marT="45709" marB="45709"/>
                </a:tc>
                <a:extLst>
                  <a:ext uri="{0D108BD9-81ED-4DB2-BD59-A6C34878D82A}">
                    <a16:rowId xmlns:a16="http://schemas.microsoft.com/office/drawing/2014/main" val="3722872907"/>
                  </a:ext>
                </a:extLst>
              </a:tr>
              <a:tr h="370754">
                <a:tc>
                  <a:txBody>
                    <a:bodyPr/>
                    <a:lstStyle/>
                    <a:p>
                      <a:pPr algn="ctr"/>
                      <a:r>
                        <a:rPr lang="en-US" sz="1800" dirty="0"/>
                        <a:t>White</a:t>
                      </a:r>
                    </a:p>
                  </a:txBody>
                  <a:tcPr marL="91419" marR="91419" marT="45709" marB="45709"/>
                </a:tc>
                <a:extLst>
                  <a:ext uri="{0D108BD9-81ED-4DB2-BD59-A6C34878D82A}">
                    <a16:rowId xmlns:a16="http://schemas.microsoft.com/office/drawing/2014/main" val="437961494"/>
                  </a:ext>
                </a:extLst>
              </a:tr>
              <a:tr h="370754">
                <a:tc>
                  <a:txBody>
                    <a:bodyPr/>
                    <a:lstStyle/>
                    <a:p>
                      <a:pPr algn="ctr"/>
                      <a:r>
                        <a:rPr lang="en-US" sz="1800" dirty="0"/>
                        <a:t>Non-Hispanic multiracial, Native Americans, Alaska Natives, Pacific Islanders, and others</a:t>
                      </a:r>
                    </a:p>
                  </a:txBody>
                  <a:tcPr marL="91419" marR="91419" marT="45709" marB="45709"/>
                </a:tc>
                <a:extLst>
                  <a:ext uri="{0D108BD9-81ED-4DB2-BD59-A6C34878D82A}">
                    <a16:rowId xmlns:a16="http://schemas.microsoft.com/office/drawing/2014/main" val="1163662893"/>
                  </a:ext>
                </a:extLst>
              </a:tr>
            </a:tbl>
          </a:graphicData>
        </a:graphic>
      </p:graphicFrame>
    </p:spTree>
    <p:extLst>
      <p:ext uri="{BB962C8B-B14F-4D97-AF65-F5344CB8AC3E}">
        <p14:creationId xmlns:p14="http://schemas.microsoft.com/office/powerpoint/2010/main" val="14621725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781F-8353-7533-C7D7-659605C262B7}"/>
              </a:ext>
            </a:extLst>
          </p:cNvPr>
          <p:cNvSpPr>
            <a:spLocks noGrp="1"/>
          </p:cNvSpPr>
          <p:nvPr>
            <p:ph type="title"/>
          </p:nvPr>
        </p:nvSpPr>
        <p:spPr/>
        <p:txBody>
          <a:bodyPr/>
          <a:lstStyle/>
          <a:p>
            <a:r>
              <a:rPr lang="en-US" dirty="0"/>
              <a:t>Region</a:t>
            </a:r>
          </a:p>
        </p:txBody>
      </p:sp>
      <p:pic>
        <p:nvPicPr>
          <p:cNvPr id="5" name="Content Placeholder 4">
            <a:extLst>
              <a:ext uri="{FF2B5EF4-FFF2-40B4-BE49-F238E27FC236}">
                <a16:creationId xmlns:a16="http://schemas.microsoft.com/office/drawing/2014/main" id="{DB1766BB-076B-9A38-9CD4-424441669F99}"/>
              </a:ext>
            </a:extLst>
          </p:cNvPr>
          <p:cNvPicPr>
            <a:picLocks noGrp="1" noChangeAspect="1"/>
          </p:cNvPicPr>
          <p:nvPr>
            <p:ph idx="1"/>
          </p:nvPr>
        </p:nvPicPr>
        <p:blipFill>
          <a:blip r:embed="rId2"/>
          <a:stretch>
            <a:fillRect/>
          </a:stretch>
        </p:blipFill>
        <p:spPr>
          <a:xfrm>
            <a:off x="3179696" y="1603796"/>
            <a:ext cx="5832609" cy="4350331"/>
          </a:xfrm>
        </p:spPr>
      </p:pic>
      <p:sp>
        <p:nvSpPr>
          <p:cNvPr id="6" name="TextBox 5">
            <a:extLst>
              <a:ext uri="{FF2B5EF4-FFF2-40B4-BE49-F238E27FC236}">
                <a16:creationId xmlns:a16="http://schemas.microsoft.com/office/drawing/2014/main" id="{837C8CE1-814E-DFC7-6818-479F9A59A501}"/>
              </a:ext>
            </a:extLst>
          </p:cNvPr>
          <p:cNvSpPr txBox="1"/>
          <p:nvPr/>
        </p:nvSpPr>
        <p:spPr>
          <a:xfrm>
            <a:off x="1130656" y="6177914"/>
            <a:ext cx="10148919" cy="276935"/>
          </a:xfrm>
          <a:prstGeom prst="rect">
            <a:avLst/>
          </a:prstGeom>
          <a:noFill/>
        </p:spPr>
        <p:txBody>
          <a:bodyPr wrap="square" rtlCol="0">
            <a:spAutoFit/>
          </a:bodyPr>
          <a:lstStyle/>
          <a:p>
            <a:r>
              <a:rPr lang="en-US" sz="1200" dirty="0"/>
              <a:t>Wechsler, D., Raiford, S. E., &amp; Presnell, K. (2024). </a:t>
            </a:r>
            <a:r>
              <a:rPr lang="en-US" sz="1200" i="1" dirty="0"/>
              <a:t>Wechsler Adult Intelligence Scale: Technical and interpretive manual</a:t>
            </a:r>
            <a:r>
              <a:rPr lang="en-US" sz="1200" dirty="0"/>
              <a:t> (5th ed.). NCS Pearson, p. 46.</a:t>
            </a:r>
            <a:endParaRPr lang="en-US" dirty="0"/>
          </a:p>
        </p:txBody>
      </p:sp>
    </p:spTree>
    <p:extLst>
      <p:ext uri="{BB962C8B-B14F-4D97-AF65-F5344CB8AC3E}">
        <p14:creationId xmlns:p14="http://schemas.microsoft.com/office/powerpoint/2010/main" val="37525367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01E1B9-B578-E4F4-40F6-8F934FE6CF39}"/>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Types of Information</a:t>
            </a:r>
          </a:p>
        </p:txBody>
      </p:sp>
      <p:sp>
        <p:nvSpPr>
          <p:cNvPr id="3" name="Content Placeholder 2">
            <a:extLst>
              <a:ext uri="{FF2B5EF4-FFF2-40B4-BE49-F238E27FC236}">
                <a16:creationId xmlns:a16="http://schemas.microsoft.com/office/drawing/2014/main" id="{D5A61B0E-C0C6-A216-BD0D-53B78C4824D2}"/>
              </a:ext>
            </a:extLst>
          </p:cNvPr>
          <p:cNvSpPr>
            <a:spLocks noGrp="1"/>
          </p:cNvSpPr>
          <p:nvPr>
            <p:ph idx="1"/>
          </p:nvPr>
        </p:nvSpPr>
        <p:spPr>
          <a:xfrm>
            <a:off x="6503158" y="649480"/>
            <a:ext cx="4862447" cy="5546047"/>
          </a:xfrm>
        </p:spPr>
        <p:txBody>
          <a:bodyPr anchor="ctr">
            <a:normAutofit/>
          </a:bodyPr>
          <a:lstStyle/>
          <a:p>
            <a:r>
              <a:rPr lang="en-US" dirty="0"/>
              <a:t>Tests: Actual tests, test booklets, and stimuli.</a:t>
            </a:r>
          </a:p>
          <a:p>
            <a:r>
              <a:rPr lang="en-US" dirty="0"/>
              <a:t>Raw Test Data: Test booklets, times, responses.</a:t>
            </a:r>
          </a:p>
          <a:p>
            <a:r>
              <a:rPr lang="en-US" dirty="0"/>
              <a:t>Protected Test Data: Raw test data, score summaries.</a:t>
            </a:r>
          </a:p>
          <a:p>
            <a:r>
              <a:rPr lang="en-US" dirty="0"/>
              <a:t>Test Data: Raw scores, percentiles, numerical test data do not contain protected materials.</a:t>
            </a:r>
          </a:p>
        </p:txBody>
      </p:sp>
    </p:spTree>
    <p:extLst>
      <p:ext uri="{BB962C8B-B14F-4D97-AF65-F5344CB8AC3E}">
        <p14:creationId xmlns:p14="http://schemas.microsoft.com/office/powerpoint/2010/main" val="4094766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C4C7B-5E82-0CA3-1ED1-9E3E17AD2D4F}"/>
              </a:ext>
            </a:extLst>
          </p:cNvPr>
          <p:cNvSpPr>
            <a:spLocks noGrp="1"/>
          </p:cNvSpPr>
          <p:nvPr>
            <p:ph type="title"/>
          </p:nvPr>
        </p:nvSpPr>
        <p:spPr/>
        <p:txBody>
          <a:bodyPr/>
          <a:lstStyle/>
          <a:p>
            <a:r>
              <a:rPr lang="en-US" dirty="0"/>
              <a:t>Norms Collection</a:t>
            </a:r>
          </a:p>
        </p:txBody>
      </p:sp>
      <p:sp>
        <p:nvSpPr>
          <p:cNvPr id="6" name="Content Placeholder 5">
            <a:extLst>
              <a:ext uri="{FF2B5EF4-FFF2-40B4-BE49-F238E27FC236}">
                <a16:creationId xmlns:a16="http://schemas.microsoft.com/office/drawing/2014/main" id="{7F8609BA-5EE8-5AB1-01D8-DB0594231492}"/>
              </a:ext>
            </a:extLst>
          </p:cNvPr>
          <p:cNvSpPr>
            <a:spLocks noGrp="1"/>
          </p:cNvSpPr>
          <p:nvPr>
            <p:ph idx="1"/>
          </p:nvPr>
        </p:nvSpPr>
        <p:spPr/>
        <p:txBody>
          <a:bodyPr/>
          <a:lstStyle/>
          <a:p>
            <a:r>
              <a:rPr lang="en-US" dirty="0"/>
              <a:t>Normative data collected between February 2023 and January 2024</a:t>
            </a:r>
          </a:p>
          <a:p>
            <a:r>
              <a:rPr lang="en-US" dirty="0"/>
              <a:t>Only post-Covid data retained</a:t>
            </a:r>
          </a:p>
        </p:txBody>
      </p:sp>
    </p:spTree>
    <p:extLst>
      <p:ext uri="{BB962C8B-B14F-4D97-AF65-F5344CB8AC3E}">
        <p14:creationId xmlns:p14="http://schemas.microsoft.com/office/powerpoint/2010/main" val="1996861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5FD82-1352-5B59-EE16-6D600B99F3C6}"/>
              </a:ext>
            </a:extLst>
          </p:cNvPr>
          <p:cNvSpPr>
            <a:spLocks noGrp="1"/>
          </p:cNvSpPr>
          <p:nvPr>
            <p:ph type="title"/>
          </p:nvPr>
        </p:nvSpPr>
        <p:spPr/>
        <p:txBody>
          <a:bodyPr/>
          <a:lstStyle/>
          <a:p>
            <a:r>
              <a:rPr lang="en-US" dirty="0"/>
              <a:t>WAIS 5 Exclusionary Criteria (a “normal” sample!) </a:t>
            </a:r>
          </a:p>
        </p:txBody>
      </p:sp>
      <p:sp>
        <p:nvSpPr>
          <p:cNvPr id="3" name="Content Placeholder 2">
            <a:extLst>
              <a:ext uri="{FF2B5EF4-FFF2-40B4-BE49-F238E27FC236}">
                <a16:creationId xmlns:a16="http://schemas.microsoft.com/office/drawing/2014/main" id="{1BED99D4-A355-88D2-065E-0E6CD444F88A}"/>
              </a:ext>
            </a:extLst>
          </p:cNvPr>
          <p:cNvSpPr>
            <a:spLocks noGrp="1"/>
          </p:cNvSpPr>
          <p:nvPr>
            <p:ph sz="half" idx="1"/>
          </p:nvPr>
        </p:nvSpPr>
        <p:spPr/>
        <p:txBody>
          <a:bodyPr>
            <a:normAutofit fontScale="92500" lnSpcReduction="10000"/>
          </a:bodyPr>
          <a:lstStyle/>
          <a:p>
            <a:r>
              <a:rPr lang="en-US" dirty="0"/>
              <a:t>Primary language is not English</a:t>
            </a:r>
          </a:p>
          <a:p>
            <a:r>
              <a:rPr lang="en-US" dirty="0"/>
              <a:t>Primarily nonverbal or uncommunicative </a:t>
            </a:r>
          </a:p>
          <a:p>
            <a:r>
              <a:rPr lang="en-US" dirty="0"/>
              <a:t>Insufficient compliance</a:t>
            </a:r>
          </a:p>
          <a:p>
            <a:r>
              <a:rPr lang="en-US" dirty="0"/>
              <a:t>Previous IQ test within six months</a:t>
            </a:r>
          </a:p>
          <a:p>
            <a:r>
              <a:rPr lang="en-US" dirty="0"/>
              <a:t>Graduate psychology training</a:t>
            </a:r>
          </a:p>
          <a:p>
            <a:r>
              <a:rPr lang="en-US" dirty="0"/>
              <a:t>Uncorrected visual impairment</a:t>
            </a:r>
          </a:p>
          <a:p>
            <a:r>
              <a:rPr lang="en-US" dirty="0"/>
              <a:t>Uncorrected hearing loss</a:t>
            </a:r>
          </a:p>
          <a:p>
            <a:r>
              <a:rPr lang="en-US" dirty="0"/>
              <a:t>Upper extremity disability</a:t>
            </a:r>
          </a:p>
          <a:p>
            <a:endParaRPr lang="en-US" dirty="0"/>
          </a:p>
        </p:txBody>
      </p:sp>
      <p:sp>
        <p:nvSpPr>
          <p:cNvPr id="4" name="Content Placeholder 3">
            <a:extLst>
              <a:ext uri="{FF2B5EF4-FFF2-40B4-BE49-F238E27FC236}">
                <a16:creationId xmlns:a16="http://schemas.microsoft.com/office/drawing/2014/main" id="{053C6346-D171-3623-9CB2-CB6B5F8D3958}"/>
              </a:ext>
            </a:extLst>
          </p:cNvPr>
          <p:cNvSpPr>
            <a:spLocks noGrp="1"/>
          </p:cNvSpPr>
          <p:nvPr>
            <p:ph sz="half" idx="2"/>
          </p:nvPr>
        </p:nvSpPr>
        <p:spPr/>
        <p:txBody>
          <a:bodyPr>
            <a:normAutofit fontScale="92500" lnSpcReduction="10000"/>
          </a:bodyPr>
          <a:lstStyle/>
          <a:p>
            <a:r>
              <a:rPr lang="en-US" dirty="0"/>
              <a:t>Hospitalized </a:t>
            </a:r>
          </a:p>
          <a:p>
            <a:r>
              <a:rPr lang="en-US" dirty="0"/>
              <a:t>Medication affecting cognition</a:t>
            </a:r>
          </a:p>
          <a:p>
            <a:r>
              <a:rPr lang="en-US" dirty="0"/>
              <a:t>History of ECT</a:t>
            </a:r>
          </a:p>
          <a:p>
            <a:r>
              <a:rPr lang="en-US" dirty="0"/>
              <a:t>Chemotherapy last two months</a:t>
            </a:r>
          </a:p>
          <a:p>
            <a:r>
              <a:rPr lang="en-US" dirty="0"/>
              <a:t>Loss of consciousness &gt;20”</a:t>
            </a:r>
          </a:p>
          <a:p>
            <a:r>
              <a:rPr lang="en-US" dirty="0"/>
              <a:t>Recent loss of function</a:t>
            </a:r>
          </a:p>
          <a:p>
            <a:r>
              <a:rPr lang="en-US" dirty="0"/>
              <a:t>Medical conditions affecting brain including stroke, </a:t>
            </a:r>
            <a:r>
              <a:rPr lang="en-US" dirty="0" err="1"/>
              <a:t>tbi</a:t>
            </a:r>
            <a:r>
              <a:rPr lang="en-US" dirty="0"/>
              <a:t>, mood disorders (except diabetes, hypothyroidism, &amp; hypertension)</a:t>
            </a:r>
          </a:p>
        </p:txBody>
      </p:sp>
    </p:spTree>
    <p:extLst>
      <p:ext uri="{BB962C8B-B14F-4D97-AF65-F5344CB8AC3E}">
        <p14:creationId xmlns:p14="http://schemas.microsoft.com/office/powerpoint/2010/main" val="35294667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477F-262D-AC6B-61DD-7FEA9C4CB901}"/>
              </a:ext>
            </a:extLst>
          </p:cNvPr>
          <p:cNvSpPr>
            <a:spLocks noGrp="1"/>
          </p:cNvSpPr>
          <p:nvPr>
            <p:ph type="title"/>
          </p:nvPr>
        </p:nvSpPr>
        <p:spPr/>
        <p:txBody>
          <a:bodyPr/>
          <a:lstStyle/>
          <a:p>
            <a:r>
              <a:rPr lang="en-US" dirty="0"/>
              <a:t>Bias Assessment</a:t>
            </a:r>
          </a:p>
        </p:txBody>
      </p:sp>
      <p:sp>
        <p:nvSpPr>
          <p:cNvPr id="5" name="Content Placeholder 4">
            <a:extLst>
              <a:ext uri="{FF2B5EF4-FFF2-40B4-BE49-F238E27FC236}">
                <a16:creationId xmlns:a16="http://schemas.microsoft.com/office/drawing/2014/main" id="{53B8C707-5600-1F07-B18A-AD371A0805ED}"/>
              </a:ext>
            </a:extLst>
          </p:cNvPr>
          <p:cNvSpPr>
            <a:spLocks noGrp="1"/>
          </p:cNvSpPr>
          <p:nvPr>
            <p:ph sz="half" idx="1"/>
          </p:nvPr>
        </p:nvSpPr>
        <p:spPr>
          <a:xfrm>
            <a:off x="840211" y="1828376"/>
            <a:ext cx="5807998" cy="4774095"/>
          </a:xfrm>
        </p:spPr>
        <p:txBody>
          <a:bodyPr>
            <a:normAutofit fontScale="85000" lnSpcReduction="20000"/>
          </a:bodyPr>
          <a:lstStyle/>
          <a:p>
            <a:r>
              <a:rPr lang="en-US" dirty="0"/>
              <a:t>“All subtests and items were reviewed by internal and external reviewers for potential bias, cultural obsolescence, content relevance, and clinical utility.”</a:t>
            </a:r>
          </a:p>
          <a:p>
            <a:r>
              <a:rPr lang="en-US" dirty="0"/>
              <a:t>“Experts in cross-cultural research and/or intelligence testing conducted formal reviews.”</a:t>
            </a:r>
          </a:p>
          <a:p>
            <a:r>
              <a:rPr lang="en-US" dirty="0"/>
              <a:t>Reviewers from multiple countries evaluated translations and cultural fairness.</a:t>
            </a:r>
          </a:p>
          <a:p>
            <a:r>
              <a:rPr lang="en-US" dirty="0"/>
              <a:t>Statistical item analysis was conducted to eliminate problematic items across racial/ethnic groups.</a:t>
            </a:r>
          </a:p>
          <a:p>
            <a:r>
              <a:rPr lang="en-US" dirty="0"/>
              <a:t>English language learners were compared to matched controls finding no differences.</a:t>
            </a:r>
          </a:p>
        </p:txBody>
      </p:sp>
      <p:pic>
        <p:nvPicPr>
          <p:cNvPr id="8" name="Content Placeholder 7">
            <a:extLst>
              <a:ext uri="{FF2B5EF4-FFF2-40B4-BE49-F238E27FC236}">
                <a16:creationId xmlns:a16="http://schemas.microsoft.com/office/drawing/2014/main" id="{2990358B-29A9-36B1-7D92-341B640BCAA3}"/>
              </a:ext>
            </a:extLst>
          </p:cNvPr>
          <p:cNvPicPr>
            <a:picLocks noGrp="1" noChangeAspect="1"/>
          </p:cNvPicPr>
          <p:nvPr>
            <p:ph sz="half" idx="2"/>
          </p:nvPr>
        </p:nvPicPr>
        <p:blipFill>
          <a:blip r:embed="rId2"/>
          <a:stretch>
            <a:fillRect/>
          </a:stretch>
        </p:blipFill>
        <p:spPr>
          <a:xfrm>
            <a:off x="7175811" y="1828377"/>
            <a:ext cx="3190603" cy="4336046"/>
          </a:xfrm>
        </p:spPr>
      </p:pic>
    </p:spTree>
    <p:extLst>
      <p:ext uri="{BB962C8B-B14F-4D97-AF65-F5344CB8AC3E}">
        <p14:creationId xmlns:p14="http://schemas.microsoft.com/office/powerpoint/2010/main" val="22258139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30E89D-0462-8D0F-AE1F-DFCAC558AE03}"/>
              </a:ext>
            </a:extLst>
          </p:cNvPr>
          <p:cNvSpPr>
            <a:spLocks noGrp="1"/>
          </p:cNvSpPr>
          <p:nvPr>
            <p:ph type="title"/>
          </p:nvPr>
        </p:nvSpPr>
        <p:spPr/>
        <p:txBody>
          <a:bodyPr/>
          <a:lstStyle/>
          <a:p>
            <a:r>
              <a:rPr lang="en-US" dirty="0"/>
              <a:t>Low SES</a:t>
            </a:r>
          </a:p>
        </p:txBody>
      </p:sp>
      <p:sp>
        <p:nvSpPr>
          <p:cNvPr id="7" name="Content Placeholder 6">
            <a:extLst>
              <a:ext uri="{FF2B5EF4-FFF2-40B4-BE49-F238E27FC236}">
                <a16:creationId xmlns:a16="http://schemas.microsoft.com/office/drawing/2014/main" id="{5A2B4BAC-490E-6946-9EC7-257126284FB0}"/>
              </a:ext>
            </a:extLst>
          </p:cNvPr>
          <p:cNvSpPr>
            <a:spLocks noGrp="1"/>
          </p:cNvSpPr>
          <p:nvPr>
            <p:ph idx="1"/>
          </p:nvPr>
        </p:nvSpPr>
        <p:spPr/>
        <p:txBody>
          <a:bodyPr/>
          <a:lstStyle/>
          <a:p>
            <a:r>
              <a:rPr lang="en-US" dirty="0"/>
              <a:t>The WAIS-5 is effective across ethnic groups but shows differences in scores for individuals from low socioeconomic status. This is important in forensic settings with low SES individuals.</a:t>
            </a:r>
          </a:p>
          <a:p>
            <a:endParaRPr lang="en-US" dirty="0"/>
          </a:p>
        </p:txBody>
      </p:sp>
    </p:spTree>
    <p:extLst>
      <p:ext uri="{BB962C8B-B14F-4D97-AF65-F5344CB8AC3E}">
        <p14:creationId xmlns:p14="http://schemas.microsoft.com/office/powerpoint/2010/main" val="2234836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58F84-5BAE-83BE-18A3-FE3BA5257424}"/>
              </a:ext>
            </a:extLst>
          </p:cNvPr>
          <p:cNvSpPr>
            <a:spLocks noGrp="1"/>
          </p:cNvSpPr>
          <p:nvPr>
            <p:ph type="title"/>
          </p:nvPr>
        </p:nvSpPr>
        <p:spPr/>
        <p:txBody>
          <a:bodyPr/>
          <a:lstStyle/>
          <a:p>
            <a:r>
              <a:rPr lang="en-US" dirty="0"/>
              <a:t>WAIS 5 Platforms</a:t>
            </a:r>
          </a:p>
        </p:txBody>
      </p:sp>
      <p:sp>
        <p:nvSpPr>
          <p:cNvPr id="5" name="Content Placeholder 4">
            <a:extLst>
              <a:ext uri="{FF2B5EF4-FFF2-40B4-BE49-F238E27FC236}">
                <a16:creationId xmlns:a16="http://schemas.microsoft.com/office/drawing/2014/main" id="{EA1E5688-E1D7-AB00-69FB-CAD18DE74C32}"/>
              </a:ext>
            </a:extLst>
          </p:cNvPr>
          <p:cNvSpPr>
            <a:spLocks noGrp="1"/>
          </p:cNvSpPr>
          <p:nvPr>
            <p:ph idx="1"/>
          </p:nvPr>
        </p:nvSpPr>
        <p:spPr/>
        <p:txBody>
          <a:bodyPr/>
          <a:lstStyle/>
          <a:p>
            <a:r>
              <a:rPr lang="en-US" dirty="0"/>
              <a:t>Paper and pencil (in person)</a:t>
            </a:r>
          </a:p>
          <a:p>
            <a:r>
              <a:rPr lang="en-US" dirty="0"/>
              <a:t>Q-Global (remote)</a:t>
            </a:r>
          </a:p>
          <a:p>
            <a:r>
              <a:rPr lang="en-US" dirty="0"/>
              <a:t>Q-Interactive (i-Pad to i-Pad in person)</a:t>
            </a:r>
          </a:p>
          <a:p>
            <a:pPr lvl="1"/>
            <a:r>
              <a:rPr lang="en-US" dirty="0"/>
              <a:t>“Q-interactive was praised for its ability to automate scoring, allowing examiners to focus more on behavioral observations. It was noted that this tool helps in quicker and more accurate administration, reducing clerical errors.” Claude</a:t>
            </a:r>
          </a:p>
          <a:p>
            <a:pPr lvl="1"/>
            <a:endParaRPr lang="en-US" dirty="0"/>
          </a:p>
        </p:txBody>
      </p:sp>
    </p:spTree>
    <p:extLst>
      <p:ext uri="{BB962C8B-B14F-4D97-AF65-F5344CB8AC3E}">
        <p14:creationId xmlns:p14="http://schemas.microsoft.com/office/powerpoint/2010/main" val="31272834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2DD68-1CED-5ABE-FF8D-0534D5E7B1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33549-F32C-D9DD-CBF3-E2B93D41243B}"/>
              </a:ext>
            </a:extLst>
          </p:cNvPr>
          <p:cNvSpPr>
            <a:spLocks noGrp="1"/>
          </p:cNvSpPr>
          <p:nvPr>
            <p:ph type="title"/>
          </p:nvPr>
        </p:nvSpPr>
        <p:spPr/>
        <p:txBody>
          <a:bodyPr/>
          <a:lstStyle/>
          <a:p>
            <a:r>
              <a:rPr lang="en-US" dirty="0"/>
              <a:t>Platform Equivalence Study</a:t>
            </a:r>
          </a:p>
        </p:txBody>
      </p:sp>
      <p:sp>
        <p:nvSpPr>
          <p:cNvPr id="3" name="Content Placeholder 2">
            <a:extLst>
              <a:ext uri="{FF2B5EF4-FFF2-40B4-BE49-F238E27FC236}">
                <a16:creationId xmlns:a16="http://schemas.microsoft.com/office/drawing/2014/main" id="{1DAF9543-A939-24E2-10FD-A52F3DC81DB2}"/>
              </a:ext>
            </a:extLst>
          </p:cNvPr>
          <p:cNvSpPr>
            <a:spLocks noGrp="1"/>
          </p:cNvSpPr>
          <p:nvPr>
            <p:ph idx="1"/>
          </p:nvPr>
        </p:nvSpPr>
        <p:spPr>
          <a:xfrm>
            <a:off x="838200" y="1825625"/>
            <a:ext cx="10515600" cy="3370843"/>
          </a:xfrm>
        </p:spPr>
        <p:txBody>
          <a:bodyPr/>
          <a:lstStyle/>
          <a:p>
            <a:r>
              <a:rPr lang="en-US" dirty="0"/>
              <a:t>For Q-interactive and paper and pencil versions “…format does not play a role in mean score differences observed between groups administered the WAIS-5 in differing formats.”</a:t>
            </a:r>
          </a:p>
        </p:txBody>
      </p:sp>
      <p:sp>
        <p:nvSpPr>
          <p:cNvPr id="4" name="TextBox 3">
            <a:extLst>
              <a:ext uri="{FF2B5EF4-FFF2-40B4-BE49-F238E27FC236}">
                <a16:creationId xmlns:a16="http://schemas.microsoft.com/office/drawing/2014/main" id="{D42A65F2-2712-51F6-982B-0202151A35C3}"/>
              </a:ext>
            </a:extLst>
          </p:cNvPr>
          <p:cNvSpPr txBox="1"/>
          <p:nvPr/>
        </p:nvSpPr>
        <p:spPr>
          <a:xfrm>
            <a:off x="897673" y="5133410"/>
            <a:ext cx="10515600" cy="1477328"/>
          </a:xfrm>
          <a:prstGeom prst="rect">
            <a:avLst/>
          </a:prstGeom>
          <a:noFill/>
        </p:spPr>
        <p:txBody>
          <a:bodyPr wrap="square" rtlCol="0">
            <a:spAutoFit/>
          </a:bodyPr>
          <a:lstStyle/>
          <a:p>
            <a:r>
              <a:rPr lang="en-US" dirty="0"/>
              <a:t>Raiford, S. E., &amp; Courville, T. (2024, September). </a:t>
            </a:r>
            <a:r>
              <a:rPr lang="en-US" i="1" dirty="0"/>
              <a:t>(PDF) equivalence of Q-Interactive ® and paper administration of Cognitive Tasks: WAIS ® -5 Q-Interactive Technical Report 16</a:t>
            </a:r>
            <a:r>
              <a:rPr lang="en-US" dirty="0"/>
              <a:t>. pearsonassessment.com. </a:t>
            </a:r>
            <a:r>
              <a:rPr lang="en-US" dirty="0">
                <a:hlinkClick r:id="rId2"/>
              </a:rPr>
              <a:t>https://www.researchgate.net/publication/384402526_Equivalence_of_Q-interactive_R_and_Paper_Administration_of_Cognitive_Tasks_WAIS_R_-5_Q-interactive_Technical_Report_16</a:t>
            </a:r>
            <a:r>
              <a:rPr lang="en-US" dirty="0"/>
              <a:t> </a:t>
            </a:r>
          </a:p>
        </p:txBody>
      </p:sp>
    </p:spTree>
    <p:extLst>
      <p:ext uri="{BB962C8B-B14F-4D97-AF65-F5344CB8AC3E}">
        <p14:creationId xmlns:p14="http://schemas.microsoft.com/office/powerpoint/2010/main" val="1322854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4AD237-D12B-095B-CEFC-D6A2E038A2E9}"/>
              </a:ext>
            </a:extLst>
          </p:cNvPr>
          <p:cNvSpPr>
            <a:spLocks noGrp="1"/>
          </p:cNvSpPr>
          <p:nvPr>
            <p:ph type="title"/>
          </p:nvPr>
        </p:nvSpPr>
        <p:spPr/>
        <p:txBody>
          <a:bodyPr/>
          <a:lstStyle/>
          <a:p>
            <a:r>
              <a:rPr lang="en-US" dirty="0"/>
              <a:t>WAIS 5 Structure</a:t>
            </a:r>
          </a:p>
        </p:txBody>
      </p:sp>
      <p:sp>
        <p:nvSpPr>
          <p:cNvPr id="5" name="Text Placeholder 4">
            <a:extLst>
              <a:ext uri="{FF2B5EF4-FFF2-40B4-BE49-F238E27FC236}">
                <a16:creationId xmlns:a16="http://schemas.microsoft.com/office/drawing/2014/main" id="{68E9007E-D360-0798-A38C-2EC4A8E9CFA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17261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31DE-CFEA-2685-527E-CE80D2DF1FA2}"/>
              </a:ext>
            </a:extLst>
          </p:cNvPr>
          <p:cNvSpPr>
            <a:spLocks noGrp="1"/>
          </p:cNvSpPr>
          <p:nvPr>
            <p:ph type="title"/>
          </p:nvPr>
        </p:nvSpPr>
        <p:spPr/>
        <p:txBody>
          <a:bodyPr/>
          <a:lstStyle/>
          <a:p>
            <a:r>
              <a:rPr lang="en-US" dirty="0"/>
              <a:t>Normal Curve</a:t>
            </a:r>
          </a:p>
        </p:txBody>
      </p:sp>
      <p:pic>
        <p:nvPicPr>
          <p:cNvPr id="5" name="Content Placeholder 4">
            <a:extLst>
              <a:ext uri="{FF2B5EF4-FFF2-40B4-BE49-F238E27FC236}">
                <a16:creationId xmlns:a16="http://schemas.microsoft.com/office/drawing/2014/main" id="{45BF7105-F3B7-7985-3E30-11BC103A9C45}"/>
              </a:ext>
            </a:extLst>
          </p:cNvPr>
          <p:cNvPicPr>
            <a:picLocks noGrp="1" noChangeAspect="1"/>
          </p:cNvPicPr>
          <p:nvPr>
            <p:ph idx="1"/>
          </p:nvPr>
        </p:nvPicPr>
        <p:blipFill>
          <a:blip r:embed="rId2"/>
          <a:stretch>
            <a:fillRect/>
          </a:stretch>
        </p:blipFill>
        <p:spPr>
          <a:xfrm>
            <a:off x="1606696" y="1289943"/>
            <a:ext cx="8266151" cy="4731716"/>
          </a:xfrm>
        </p:spPr>
      </p:pic>
      <p:sp>
        <p:nvSpPr>
          <p:cNvPr id="6" name="TextBox 5">
            <a:extLst>
              <a:ext uri="{FF2B5EF4-FFF2-40B4-BE49-F238E27FC236}">
                <a16:creationId xmlns:a16="http://schemas.microsoft.com/office/drawing/2014/main" id="{65B16BD8-706F-AFDE-07FE-C80DE1515133}"/>
              </a:ext>
            </a:extLst>
          </p:cNvPr>
          <p:cNvSpPr txBox="1"/>
          <p:nvPr/>
        </p:nvSpPr>
        <p:spPr>
          <a:xfrm>
            <a:off x="1502046" y="6262802"/>
            <a:ext cx="6456455" cy="276935"/>
          </a:xfrm>
          <a:prstGeom prst="rect">
            <a:avLst/>
          </a:prstGeom>
          <a:noFill/>
        </p:spPr>
        <p:txBody>
          <a:bodyPr wrap="square" rtlCol="0">
            <a:spAutoFit/>
          </a:bodyPr>
          <a:lstStyle/>
          <a:p>
            <a:r>
              <a:rPr lang="en-US" sz="1200" dirty="0"/>
              <a:t>Psychological Assessment Resources (PAR)</a:t>
            </a:r>
          </a:p>
        </p:txBody>
      </p:sp>
    </p:spTree>
    <p:extLst>
      <p:ext uri="{BB962C8B-B14F-4D97-AF65-F5344CB8AC3E}">
        <p14:creationId xmlns:p14="http://schemas.microsoft.com/office/powerpoint/2010/main" val="31302312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DF6F-5890-117D-2D4E-06FEB3EBCED5}"/>
              </a:ext>
            </a:extLst>
          </p:cNvPr>
          <p:cNvSpPr>
            <a:spLocks noGrp="1"/>
          </p:cNvSpPr>
          <p:nvPr>
            <p:ph type="title"/>
          </p:nvPr>
        </p:nvSpPr>
        <p:spPr/>
        <p:txBody>
          <a:bodyPr/>
          <a:lstStyle/>
          <a:p>
            <a:r>
              <a:rPr lang="en-US" dirty="0"/>
              <a:t>Range Descriptors</a:t>
            </a:r>
          </a:p>
        </p:txBody>
      </p:sp>
      <p:graphicFrame>
        <p:nvGraphicFramePr>
          <p:cNvPr id="4" name="Content Placeholder 3">
            <a:extLst>
              <a:ext uri="{FF2B5EF4-FFF2-40B4-BE49-F238E27FC236}">
                <a16:creationId xmlns:a16="http://schemas.microsoft.com/office/drawing/2014/main" id="{422252E2-DDD4-1161-6B1F-DDC763C4C04E}"/>
              </a:ext>
            </a:extLst>
          </p:cNvPr>
          <p:cNvGraphicFramePr>
            <a:graphicFrameLocks noGrp="1"/>
          </p:cNvGraphicFramePr>
          <p:nvPr>
            <p:ph idx="1"/>
            <p:extLst>
              <p:ext uri="{D42A27DB-BD31-4B8C-83A1-F6EECF244321}">
                <p14:modId xmlns:p14="http://schemas.microsoft.com/office/powerpoint/2010/main" val="302963900"/>
              </p:ext>
            </p:extLst>
          </p:nvPr>
        </p:nvGraphicFramePr>
        <p:xfrm>
          <a:off x="838200" y="1818191"/>
          <a:ext cx="10515596" cy="3235960"/>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395356422"/>
                    </a:ext>
                  </a:extLst>
                </a:gridCol>
                <a:gridCol w="2628899">
                  <a:extLst>
                    <a:ext uri="{9D8B030D-6E8A-4147-A177-3AD203B41FA5}">
                      <a16:colId xmlns:a16="http://schemas.microsoft.com/office/drawing/2014/main" val="1342567156"/>
                    </a:ext>
                  </a:extLst>
                </a:gridCol>
                <a:gridCol w="2628899">
                  <a:extLst>
                    <a:ext uri="{9D8B030D-6E8A-4147-A177-3AD203B41FA5}">
                      <a16:colId xmlns:a16="http://schemas.microsoft.com/office/drawing/2014/main" val="2711572629"/>
                    </a:ext>
                  </a:extLst>
                </a:gridCol>
                <a:gridCol w="2628899">
                  <a:extLst>
                    <a:ext uri="{9D8B030D-6E8A-4147-A177-3AD203B41FA5}">
                      <a16:colId xmlns:a16="http://schemas.microsoft.com/office/drawing/2014/main" val="2790394928"/>
                    </a:ext>
                  </a:extLst>
                </a:gridCol>
              </a:tblGrid>
              <a:tr h="370840">
                <a:tc>
                  <a:txBody>
                    <a:bodyPr/>
                    <a:lstStyle/>
                    <a:p>
                      <a:r>
                        <a:rPr lang="en-US" dirty="0"/>
                        <a:t>Composite Score Range</a:t>
                      </a:r>
                    </a:p>
                  </a:txBody>
                  <a:tcPr/>
                </a:tc>
                <a:tc>
                  <a:txBody>
                    <a:bodyPr/>
                    <a:lstStyle/>
                    <a:p>
                      <a:pPr algn="ctr"/>
                      <a:r>
                        <a:rPr lang="en-US" dirty="0"/>
                        <a:t>WAIS-5 Descriptive Classifications</a:t>
                      </a:r>
                    </a:p>
                  </a:txBody>
                  <a:tcPr/>
                </a:tc>
                <a:tc>
                  <a:txBody>
                    <a:bodyPr/>
                    <a:lstStyle/>
                    <a:p>
                      <a:pPr algn="ctr"/>
                      <a:r>
                        <a:rPr lang="en-US" dirty="0"/>
                        <a:t>Traditional Descriptive Classification</a:t>
                      </a:r>
                    </a:p>
                  </a:txBody>
                  <a:tcPr/>
                </a:tc>
                <a:tc>
                  <a:txBody>
                    <a:bodyPr/>
                    <a:lstStyle/>
                    <a:p>
                      <a:pPr algn="ctr"/>
                      <a:r>
                        <a:rPr lang="en-US" dirty="0"/>
                        <a:t>% Included</a:t>
                      </a:r>
                    </a:p>
                  </a:txBody>
                  <a:tcPr/>
                </a:tc>
                <a:extLst>
                  <a:ext uri="{0D108BD9-81ED-4DB2-BD59-A6C34878D82A}">
                    <a16:rowId xmlns:a16="http://schemas.microsoft.com/office/drawing/2014/main" val="604647452"/>
                  </a:ext>
                </a:extLst>
              </a:tr>
              <a:tr h="370840">
                <a:tc>
                  <a:txBody>
                    <a:bodyPr/>
                    <a:lstStyle/>
                    <a:p>
                      <a:pPr marL="285750" indent="-285750">
                        <a:buFont typeface="Wingdings" panose="05000000000000000000" pitchFamily="2" charset="2"/>
                        <a:buChar char="Ø"/>
                      </a:pPr>
                      <a:r>
                        <a:rPr lang="en-US" u="none" dirty="0"/>
                        <a:t>130</a:t>
                      </a:r>
                      <a:endParaRPr lang="en-US" u="sng"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Extremely High</a:t>
                      </a:r>
                    </a:p>
                  </a:txBody>
                  <a:tcPr/>
                </a:tc>
                <a:tc>
                  <a:txBody>
                    <a:bodyPr/>
                    <a:lstStyle/>
                    <a:p>
                      <a:pPr algn="ctr"/>
                      <a:r>
                        <a:rPr lang="en-US" dirty="0"/>
                        <a:t>Very Superior</a:t>
                      </a:r>
                    </a:p>
                  </a:txBody>
                  <a:tcPr/>
                </a:tc>
                <a:tc>
                  <a:txBody>
                    <a:bodyPr/>
                    <a:lstStyle/>
                    <a:p>
                      <a:pPr algn="ctr"/>
                      <a:r>
                        <a:rPr lang="en-US" dirty="0"/>
                        <a:t>2.3</a:t>
                      </a:r>
                    </a:p>
                  </a:txBody>
                  <a:tcPr/>
                </a:tc>
                <a:extLst>
                  <a:ext uri="{0D108BD9-81ED-4DB2-BD59-A6C34878D82A}">
                    <a16:rowId xmlns:a16="http://schemas.microsoft.com/office/drawing/2014/main" val="1704631527"/>
                  </a:ext>
                </a:extLst>
              </a:tr>
              <a:tr h="370840">
                <a:tc>
                  <a:txBody>
                    <a:bodyPr/>
                    <a:lstStyle/>
                    <a:p>
                      <a:r>
                        <a:rPr lang="en-US" dirty="0"/>
                        <a:t>120 – 129</a:t>
                      </a:r>
                    </a:p>
                  </a:txBody>
                  <a:tcPr/>
                </a:tc>
                <a:tc>
                  <a:txBody>
                    <a:bodyPr/>
                    <a:lstStyle/>
                    <a:p>
                      <a:pPr algn="ctr"/>
                      <a:r>
                        <a:rPr lang="en-US" dirty="0"/>
                        <a:t>Very High</a:t>
                      </a:r>
                    </a:p>
                  </a:txBody>
                  <a:tcPr/>
                </a:tc>
                <a:tc>
                  <a:txBody>
                    <a:bodyPr/>
                    <a:lstStyle/>
                    <a:p>
                      <a:pPr algn="ctr"/>
                      <a:r>
                        <a:rPr lang="en-US" dirty="0"/>
                        <a:t>Superior</a:t>
                      </a:r>
                    </a:p>
                  </a:txBody>
                  <a:tcPr/>
                </a:tc>
                <a:tc>
                  <a:txBody>
                    <a:bodyPr/>
                    <a:lstStyle/>
                    <a:p>
                      <a:pPr algn="ctr"/>
                      <a:r>
                        <a:rPr lang="en-US" dirty="0"/>
                        <a:t>7.1</a:t>
                      </a:r>
                    </a:p>
                  </a:txBody>
                  <a:tcPr/>
                </a:tc>
                <a:extLst>
                  <a:ext uri="{0D108BD9-81ED-4DB2-BD59-A6C34878D82A}">
                    <a16:rowId xmlns:a16="http://schemas.microsoft.com/office/drawing/2014/main" val="72332237"/>
                  </a:ext>
                </a:extLst>
              </a:tr>
              <a:tr h="370840">
                <a:tc>
                  <a:txBody>
                    <a:bodyPr/>
                    <a:lstStyle/>
                    <a:p>
                      <a:r>
                        <a:rPr lang="en-US" dirty="0"/>
                        <a:t>110 – 119</a:t>
                      </a:r>
                    </a:p>
                  </a:txBody>
                  <a:tcPr/>
                </a:tc>
                <a:tc>
                  <a:txBody>
                    <a:bodyPr/>
                    <a:lstStyle/>
                    <a:p>
                      <a:pPr algn="ctr"/>
                      <a:r>
                        <a:rPr lang="en-US" dirty="0"/>
                        <a:t>Above Average</a:t>
                      </a:r>
                    </a:p>
                  </a:txBody>
                  <a:tcPr/>
                </a:tc>
                <a:tc>
                  <a:txBody>
                    <a:bodyPr/>
                    <a:lstStyle/>
                    <a:p>
                      <a:pPr algn="ctr"/>
                      <a:r>
                        <a:rPr lang="en-US" dirty="0"/>
                        <a:t>High Average</a:t>
                      </a:r>
                    </a:p>
                  </a:txBody>
                  <a:tcPr/>
                </a:tc>
                <a:tc>
                  <a:txBody>
                    <a:bodyPr/>
                    <a:lstStyle/>
                    <a:p>
                      <a:pPr algn="ctr"/>
                      <a:r>
                        <a:rPr lang="en-US" dirty="0"/>
                        <a:t>16.6</a:t>
                      </a:r>
                    </a:p>
                  </a:txBody>
                  <a:tcPr/>
                </a:tc>
                <a:extLst>
                  <a:ext uri="{0D108BD9-81ED-4DB2-BD59-A6C34878D82A}">
                    <a16:rowId xmlns:a16="http://schemas.microsoft.com/office/drawing/2014/main" val="32972450"/>
                  </a:ext>
                </a:extLst>
              </a:tr>
              <a:tr h="370840">
                <a:tc>
                  <a:txBody>
                    <a:bodyPr/>
                    <a:lstStyle/>
                    <a:p>
                      <a:r>
                        <a:rPr lang="en-US" dirty="0"/>
                        <a:t>90 – 109</a:t>
                      </a:r>
                    </a:p>
                  </a:txBody>
                  <a:tcPr/>
                </a:tc>
                <a:tc>
                  <a:txBody>
                    <a:bodyPr/>
                    <a:lstStyle/>
                    <a:p>
                      <a:pPr algn="ctr"/>
                      <a:r>
                        <a:rPr lang="en-US" dirty="0"/>
                        <a:t>Average</a:t>
                      </a:r>
                    </a:p>
                  </a:txBody>
                  <a:tcPr/>
                </a:tc>
                <a:tc>
                  <a:txBody>
                    <a:bodyPr/>
                    <a:lstStyle/>
                    <a:p>
                      <a:pPr algn="ctr"/>
                      <a:r>
                        <a:rPr lang="en-US" dirty="0"/>
                        <a:t>Average</a:t>
                      </a:r>
                    </a:p>
                  </a:txBody>
                  <a:tcPr/>
                </a:tc>
                <a:tc>
                  <a:txBody>
                    <a:bodyPr/>
                    <a:lstStyle/>
                    <a:p>
                      <a:pPr algn="ctr"/>
                      <a:r>
                        <a:rPr lang="en-US" dirty="0"/>
                        <a:t>49.9</a:t>
                      </a:r>
                    </a:p>
                  </a:txBody>
                  <a:tcPr/>
                </a:tc>
                <a:extLst>
                  <a:ext uri="{0D108BD9-81ED-4DB2-BD59-A6C34878D82A}">
                    <a16:rowId xmlns:a16="http://schemas.microsoft.com/office/drawing/2014/main" val="2788829796"/>
                  </a:ext>
                </a:extLst>
              </a:tr>
              <a:tr h="370840">
                <a:tc>
                  <a:txBody>
                    <a:bodyPr/>
                    <a:lstStyle/>
                    <a:p>
                      <a:r>
                        <a:rPr lang="en-US" dirty="0"/>
                        <a:t>80 – 89</a:t>
                      </a:r>
                    </a:p>
                  </a:txBody>
                  <a:tcPr/>
                </a:tc>
                <a:tc>
                  <a:txBody>
                    <a:bodyPr/>
                    <a:lstStyle/>
                    <a:p>
                      <a:pPr algn="ctr"/>
                      <a:r>
                        <a:rPr lang="en-US" dirty="0"/>
                        <a:t>Below Average</a:t>
                      </a:r>
                    </a:p>
                  </a:txBody>
                  <a:tcPr/>
                </a:tc>
                <a:tc>
                  <a:txBody>
                    <a:bodyPr/>
                    <a:lstStyle/>
                    <a:p>
                      <a:pPr algn="ctr"/>
                      <a:r>
                        <a:rPr lang="en-US" dirty="0"/>
                        <a:t>Low Average</a:t>
                      </a:r>
                    </a:p>
                  </a:txBody>
                  <a:tcPr/>
                </a:tc>
                <a:tc>
                  <a:txBody>
                    <a:bodyPr/>
                    <a:lstStyle/>
                    <a:p>
                      <a:pPr algn="ctr"/>
                      <a:r>
                        <a:rPr lang="en-US" dirty="0"/>
                        <a:t>15.8</a:t>
                      </a:r>
                    </a:p>
                  </a:txBody>
                  <a:tcPr/>
                </a:tc>
                <a:extLst>
                  <a:ext uri="{0D108BD9-81ED-4DB2-BD59-A6C34878D82A}">
                    <a16:rowId xmlns:a16="http://schemas.microsoft.com/office/drawing/2014/main" val="2017456459"/>
                  </a:ext>
                </a:extLst>
              </a:tr>
              <a:tr h="370840">
                <a:tc>
                  <a:txBody>
                    <a:bodyPr/>
                    <a:lstStyle/>
                    <a:p>
                      <a:r>
                        <a:rPr lang="en-US" dirty="0"/>
                        <a:t>70 – 79</a:t>
                      </a:r>
                    </a:p>
                  </a:txBody>
                  <a:tcPr/>
                </a:tc>
                <a:tc>
                  <a:txBody>
                    <a:bodyPr/>
                    <a:lstStyle/>
                    <a:p>
                      <a:pPr algn="ctr"/>
                      <a:r>
                        <a:rPr lang="en-US" dirty="0"/>
                        <a:t>Very Low</a:t>
                      </a:r>
                    </a:p>
                  </a:txBody>
                  <a:tcPr/>
                </a:tc>
                <a:tc>
                  <a:txBody>
                    <a:bodyPr/>
                    <a:lstStyle/>
                    <a:p>
                      <a:pPr algn="ctr"/>
                      <a:r>
                        <a:rPr lang="en-US" dirty="0"/>
                        <a:t>Borderline</a:t>
                      </a:r>
                    </a:p>
                  </a:txBody>
                  <a:tcPr/>
                </a:tc>
                <a:tc>
                  <a:txBody>
                    <a:bodyPr/>
                    <a:lstStyle/>
                    <a:p>
                      <a:pPr algn="ctr"/>
                      <a:r>
                        <a:rPr lang="en-US" dirty="0"/>
                        <a:t>6.0</a:t>
                      </a:r>
                    </a:p>
                  </a:txBody>
                  <a:tcPr/>
                </a:tc>
                <a:extLst>
                  <a:ext uri="{0D108BD9-81ED-4DB2-BD59-A6C34878D82A}">
                    <a16:rowId xmlns:a16="http://schemas.microsoft.com/office/drawing/2014/main" val="467240914"/>
                  </a:ext>
                </a:extLst>
              </a:tr>
              <a:tr h="370840">
                <a:tc>
                  <a:txBody>
                    <a:bodyPr/>
                    <a:lstStyle/>
                    <a:p>
                      <a:r>
                        <a:rPr lang="en-US" u="sng" dirty="0"/>
                        <a:t>&lt;</a:t>
                      </a:r>
                      <a:r>
                        <a:rPr lang="en-US" u="none" dirty="0"/>
                        <a:t> 69</a:t>
                      </a:r>
                      <a:endParaRPr lang="en-US" u="sng" dirty="0"/>
                    </a:p>
                  </a:txBody>
                  <a:tcPr/>
                </a:tc>
                <a:tc>
                  <a:txBody>
                    <a:bodyPr/>
                    <a:lstStyle/>
                    <a:p>
                      <a:pPr algn="ctr"/>
                      <a:r>
                        <a:rPr lang="en-US" dirty="0"/>
                        <a:t>Extremely Low</a:t>
                      </a:r>
                    </a:p>
                  </a:txBody>
                  <a:tcPr/>
                </a:tc>
                <a:tc>
                  <a:txBody>
                    <a:bodyPr/>
                    <a:lstStyle/>
                    <a:p>
                      <a:pPr algn="ctr"/>
                      <a:r>
                        <a:rPr lang="en-US" dirty="0"/>
                        <a:t>Extremely Low</a:t>
                      </a:r>
                    </a:p>
                  </a:txBody>
                  <a:tcPr/>
                </a:tc>
                <a:tc>
                  <a:txBody>
                    <a:bodyPr/>
                    <a:lstStyle/>
                    <a:p>
                      <a:pPr algn="ctr"/>
                      <a:r>
                        <a:rPr lang="en-US" dirty="0"/>
                        <a:t>2.2</a:t>
                      </a:r>
                    </a:p>
                  </a:txBody>
                  <a:tcPr/>
                </a:tc>
                <a:extLst>
                  <a:ext uri="{0D108BD9-81ED-4DB2-BD59-A6C34878D82A}">
                    <a16:rowId xmlns:a16="http://schemas.microsoft.com/office/drawing/2014/main" val="3776364358"/>
                  </a:ext>
                </a:extLst>
              </a:tr>
            </a:tbl>
          </a:graphicData>
        </a:graphic>
      </p:graphicFrame>
    </p:spTree>
    <p:extLst>
      <p:ext uri="{BB962C8B-B14F-4D97-AF65-F5344CB8AC3E}">
        <p14:creationId xmlns:p14="http://schemas.microsoft.com/office/powerpoint/2010/main" val="3079635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E5DE8-C77C-A254-35E5-EBF01EAB6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0C7CCD-B2AF-26BC-073B-790B42BAA439}"/>
              </a:ext>
            </a:extLst>
          </p:cNvPr>
          <p:cNvSpPr>
            <a:spLocks noGrp="1"/>
          </p:cNvSpPr>
          <p:nvPr>
            <p:ph type="title"/>
          </p:nvPr>
        </p:nvSpPr>
        <p:spPr/>
        <p:txBody>
          <a:bodyPr/>
          <a:lstStyle/>
          <a:p>
            <a:r>
              <a:rPr lang="en-US" dirty="0"/>
              <a:t>Full Scale IQ (FSIQ)</a:t>
            </a:r>
          </a:p>
        </p:txBody>
      </p:sp>
      <p:sp>
        <p:nvSpPr>
          <p:cNvPr id="3" name="Content Placeholder 2">
            <a:extLst>
              <a:ext uri="{FF2B5EF4-FFF2-40B4-BE49-F238E27FC236}">
                <a16:creationId xmlns:a16="http://schemas.microsoft.com/office/drawing/2014/main" id="{4A7F29EF-6EF5-014E-B901-95AD74785E23}"/>
              </a:ext>
            </a:extLst>
          </p:cNvPr>
          <p:cNvSpPr>
            <a:spLocks noGrp="1"/>
          </p:cNvSpPr>
          <p:nvPr>
            <p:ph sz="half" idx="1"/>
          </p:nvPr>
        </p:nvSpPr>
        <p:spPr>
          <a:xfrm>
            <a:off x="838200" y="1585749"/>
            <a:ext cx="5181600" cy="4351338"/>
          </a:xfrm>
        </p:spPr>
        <p:txBody>
          <a:bodyPr>
            <a:normAutofit/>
          </a:bodyPr>
          <a:lstStyle/>
          <a:p>
            <a:pPr algn="l"/>
            <a:r>
              <a:rPr lang="en-US" sz="2400" dirty="0">
                <a:solidFill>
                  <a:srgbClr val="000000"/>
                </a:solidFill>
                <a:latin typeface="URWPalladioL-Roma"/>
              </a:rPr>
              <a:t>FSIQ, which is a composite of seven subtests—</a:t>
            </a:r>
            <a:r>
              <a:rPr lang="en-US" sz="2400" u="sng" dirty="0">
                <a:solidFill>
                  <a:srgbClr val="000000"/>
                </a:solidFill>
                <a:latin typeface="URWPalladioL-Roma"/>
              </a:rPr>
              <a:t>Vocabulary, Similarities, Block Design, Matrix Reasoning, Figure Weights, Digit Sequencing, and Coding</a:t>
            </a:r>
            <a:r>
              <a:rPr lang="en-US" sz="2400" dirty="0">
                <a:solidFill>
                  <a:srgbClr val="000000"/>
                </a:solidFill>
                <a:latin typeface="URWPalladioL-Roma"/>
              </a:rPr>
              <a:t>. </a:t>
            </a:r>
          </a:p>
          <a:p>
            <a:pPr algn="l"/>
            <a:r>
              <a:rPr lang="en-US" sz="2400" dirty="0">
                <a:solidFill>
                  <a:srgbClr val="000000"/>
                </a:solidFill>
                <a:latin typeface="URWPalladioL-Roma"/>
              </a:rPr>
              <a:t>The mean reliability of the FSIQ averaged 0.97 across the age range; </a:t>
            </a:r>
          </a:p>
          <a:p>
            <a:pPr algn="l"/>
            <a:r>
              <a:rPr lang="en-US" sz="2400" dirty="0">
                <a:solidFill>
                  <a:srgbClr val="000000"/>
                </a:solidFill>
                <a:latin typeface="URWPalladioL-Roma"/>
              </a:rPr>
              <a:t>The stability coefficient was 0.93 for 201 individuals aged 16–90 that were tested twice (average interval = 29 days).</a:t>
            </a:r>
          </a:p>
        </p:txBody>
      </p:sp>
      <p:sp>
        <p:nvSpPr>
          <p:cNvPr id="5" name="TextBox 4">
            <a:extLst>
              <a:ext uri="{FF2B5EF4-FFF2-40B4-BE49-F238E27FC236}">
                <a16:creationId xmlns:a16="http://schemas.microsoft.com/office/drawing/2014/main" id="{6545EA99-D9A1-7355-3A48-D9E92C81370E}"/>
              </a:ext>
            </a:extLst>
          </p:cNvPr>
          <p:cNvSpPr txBox="1"/>
          <p:nvPr/>
        </p:nvSpPr>
        <p:spPr>
          <a:xfrm>
            <a:off x="840212" y="6004555"/>
            <a:ext cx="10511578" cy="523099"/>
          </a:xfrm>
          <a:prstGeom prst="rect">
            <a:avLst/>
          </a:prstGeom>
          <a:noFill/>
        </p:spPr>
        <p:txBody>
          <a:bodyPr wrap="square" rtlCol="0">
            <a:spAutoFit/>
          </a:bodyPr>
          <a:lstStyle/>
          <a:p>
            <a:r>
              <a:rPr lang="en-US" sz="1400">
                <a:solidFill>
                  <a:srgbClr val="000000"/>
                </a:solidFill>
              </a:rPr>
              <a:t>Winter, Emily L., Sierra M. Trudel, and Alan S. Kaufman. 2024. Wait, Where’s the Flynn Effect on the WAIS-5? Journal of Intelligence 12: 118. </a:t>
            </a:r>
            <a:r>
              <a:rPr lang="en-US" sz="1400">
                <a:solidFill>
                  <a:srgbClr val="000000"/>
                </a:solidFill>
                <a:hlinkClick r:id="rId2"/>
              </a:rPr>
              <a:t>https://doi.org/10.3390/jintelligence12110118</a:t>
            </a:r>
            <a:r>
              <a:rPr lang="en-US" sz="1400">
                <a:solidFill>
                  <a:srgbClr val="000000"/>
                </a:solidFill>
              </a:rPr>
              <a:t>  </a:t>
            </a:r>
            <a:endParaRPr lang="en-US" dirty="0"/>
          </a:p>
        </p:txBody>
      </p:sp>
      <p:pic>
        <p:nvPicPr>
          <p:cNvPr id="8" name="Content Placeholder 7" descr="A top view of wooden blocks on a white background">
            <a:extLst>
              <a:ext uri="{FF2B5EF4-FFF2-40B4-BE49-F238E27FC236}">
                <a16:creationId xmlns:a16="http://schemas.microsoft.com/office/drawing/2014/main" id="{22619932-C5BD-541D-5429-1D19D7F75855}"/>
              </a:ext>
            </a:extLst>
          </p:cNvPr>
          <p:cNvPicPr>
            <a:picLocks noGrp="1" noChangeAspect="1"/>
          </p:cNvPicPr>
          <p:nvPr>
            <p:ph sz="half" idx="2"/>
          </p:nvPr>
        </p:nvPicPr>
        <p:blipFill>
          <a:blip r:embed="rId3"/>
          <a:srcRect l="1803" r="46361" b="-1"/>
          <a:stretch/>
        </p:blipFill>
        <p:spPr>
          <a:xfrm>
            <a:off x="6989159" y="546690"/>
            <a:ext cx="4139758" cy="5322928"/>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3874124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aws of Motion and Gravity By Isaac Newton">
            <a:extLst>
              <a:ext uri="{FF2B5EF4-FFF2-40B4-BE49-F238E27FC236}">
                <a16:creationId xmlns:a16="http://schemas.microsoft.com/office/drawing/2014/main" id="{7CA635D7-2C32-4AAD-D8B2-94D40F07F06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7256" r="8720"/>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C4AFB6-016C-8C91-D220-442D5F323680}"/>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What is intelligence?</a:t>
            </a:r>
          </a:p>
        </p:txBody>
      </p:sp>
      <p:graphicFrame>
        <p:nvGraphicFramePr>
          <p:cNvPr id="5" name="Content Placeholder 2">
            <a:extLst>
              <a:ext uri="{FF2B5EF4-FFF2-40B4-BE49-F238E27FC236}">
                <a16:creationId xmlns:a16="http://schemas.microsoft.com/office/drawing/2014/main" id="{FE77E50B-32EB-2068-874F-52B401EF463C}"/>
              </a:ext>
            </a:extLst>
          </p:cNvPr>
          <p:cNvGraphicFramePr>
            <a:graphicFrameLocks noGrp="1"/>
          </p:cNvGraphicFramePr>
          <p:nvPr>
            <p:ph sz="half" idx="1"/>
            <p:extLst>
              <p:ext uri="{D42A27DB-BD31-4B8C-83A1-F6EECF244321}">
                <p14:modId xmlns:p14="http://schemas.microsoft.com/office/powerpoint/2010/main" val="261284378"/>
              </p:ext>
            </p:extLst>
          </p:nvPr>
        </p:nvGraphicFramePr>
        <p:xfrm>
          <a:off x="617034" y="1799063"/>
          <a:ext cx="4817327" cy="4861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73561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31F0F4B-2032-D596-828A-ACD95D75CCBF}"/>
              </a:ext>
            </a:extLst>
          </p:cNvPr>
          <p:cNvGraphicFramePr>
            <a:graphicFrameLocks noGrp="1"/>
          </p:cNvGraphicFramePr>
          <p:nvPr>
            <p:ph idx="4294967295"/>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2405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17E4-F883-0A5F-3DC3-96F56E5FEABE}"/>
              </a:ext>
            </a:extLst>
          </p:cNvPr>
          <p:cNvSpPr>
            <a:spLocks noGrp="1"/>
          </p:cNvSpPr>
          <p:nvPr>
            <p:ph type="title"/>
          </p:nvPr>
        </p:nvSpPr>
        <p:spPr/>
        <p:txBody>
          <a:bodyPr/>
          <a:lstStyle/>
          <a:p>
            <a:r>
              <a:rPr lang="en-US" dirty="0"/>
              <a:t>Auxiliary Indices</a:t>
            </a:r>
          </a:p>
        </p:txBody>
      </p:sp>
      <p:graphicFrame>
        <p:nvGraphicFramePr>
          <p:cNvPr id="4" name="Content Placeholder 3">
            <a:extLst>
              <a:ext uri="{FF2B5EF4-FFF2-40B4-BE49-F238E27FC236}">
                <a16:creationId xmlns:a16="http://schemas.microsoft.com/office/drawing/2014/main" id="{88AB0E98-90C0-DB11-CE19-B9DEB17A2074}"/>
              </a:ext>
            </a:extLst>
          </p:cNvPr>
          <p:cNvGraphicFramePr>
            <a:graphicFrameLocks noGrp="1"/>
          </p:cNvGraphicFramePr>
          <p:nvPr>
            <p:ph idx="1"/>
            <p:extLst>
              <p:ext uri="{D42A27DB-BD31-4B8C-83A1-F6EECF244321}">
                <p14:modId xmlns:p14="http://schemas.microsoft.com/office/powerpoint/2010/main" val="1760037297"/>
              </p:ext>
            </p:extLst>
          </p:nvPr>
        </p:nvGraphicFramePr>
        <p:xfrm>
          <a:off x="838199" y="1825625"/>
          <a:ext cx="10773937" cy="3876040"/>
        </p:xfrm>
        <a:graphic>
          <a:graphicData uri="http://schemas.openxmlformats.org/drawingml/2006/table">
            <a:tbl>
              <a:tblPr firstRow="1" bandRow="1">
                <a:tableStyleId>{5C22544A-7EE6-4342-B048-85BDC9FD1C3A}</a:tableStyleId>
              </a:tblPr>
              <a:tblGrid>
                <a:gridCol w="4061649">
                  <a:extLst>
                    <a:ext uri="{9D8B030D-6E8A-4147-A177-3AD203B41FA5}">
                      <a16:colId xmlns:a16="http://schemas.microsoft.com/office/drawing/2014/main" val="4250577877"/>
                    </a:ext>
                  </a:extLst>
                </a:gridCol>
                <a:gridCol w="997798">
                  <a:extLst>
                    <a:ext uri="{9D8B030D-6E8A-4147-A177-3AD203B41FA5}">
                      <a16:colId xmlns:a16="http://schemas.microsoft.com/office/drawing/2014/main" val="4113607441"/>
                    </a:ext>
                  </a:extLst>
                </a:gridCol>
                <a:gridCol w="403689">
                  <a:extLst>
                    <a:ext uri="{9D8B030D-6E8A-4147-A177-3AD203B41FA5}">
                      <a16:colId xmlns:a16="http://schemas.microsoft.com/office/drawing/2014/main" val="2423362790"/>
                    </a:ext>
                  </a:extLst>
                </a:gridCol>
                <a:gridCol w="4250164">
                  <a:extLst>
                    <a:ext uri="{9D8B030D-6E8A-4147-A177-3AD203B41FA5}">
                      <a16:colId xmlns:a16="http://schemas.microsoft.com/office/drawing/2014/main" val="4067033844"/>
                    </a:ext>
                  </a:extLst>
                </a:gridCol>
                <a:gridCol w="1060637">
                  <a:extLst>
                    <a:ext uri="{9D8B030D-6E8A-4147-A177-3AD203B41FA5}">
                      <a16:colId xmlns:a16="http://schemas.microsoft.com/office/drawing/2014/main" val="897589540"/>
                    </a:ext>
                  </a:extLst>
                </a:gridCol>
              </a:tblGrid>
              <a:tr h="370840">
                <a:tc>
                  <a:txBody>
                    <a:bodyPr/>
                    <a:lstStyle/>
                    <a:p>
                      <a:r>
                        <a:rPr lang="en-US" dirty="0"/>
                        <a:t>Composite</a:t>
                      </a:r>
                    </a:p>
                  </a:txBody>
                  <a:tcPr/>
                </a:tc>
                <a:tc>
                  <a:txBody>
                    <a:bodyPr/>
                    <a:lstStyle/>
                    <a:p>
                      <a:pPr algn="ctr"/>
                      <a:r>
                        <a:rPr lang="en-US" dirty="0"/>
                        <a:t>Abbrev.</a:t>
                      </a:r>
                    </a:p>
                  </a:txBody>
                  <a:tcPr/>
                </a:tc>
                <a:tc>
                  <a:txBody>
                    <a:bodyPr/>
                    <a:lstStyle/>
                    <a:p>
                      <a:endParaRPr lang="en-US"/>
                    </a:p>
                  </a:txBody>
                  <a:tcPr/>
                </a:tc>
                <a:tc>
                  <a:txBody>
                    <a:bodyPr/>
                    <a:lstStyle/>
                    <a:p>
                      <a:r>
                        <a:rPr lang="en-US" dirty="0"/>
                        <a:t>Composite</a:t>
                      </a:r>
                    </a:p>
                  </a:txBody>
                  <a:tcPr/>
                </a:tc>
                <a:tc>
                  <a:txBody>
                    <a:bodyPr/>
                    <a:lstStyle/>
                    <a:p>
                      <a:r>
                        <a:rPr lang="en-US" dirty="0"/>
                        <a:t>Abbrev.</a:t>
                      </a:r>
                    </a:p>
                  </a:txBody>
                  <a:tcPr/>
                </a:tc>
                <a:extLst>
                  <a:ext uri="{0D108BD9-81ED-4DB2-BD59-A6C34878D82A}">
                    <a16:rowId xmlns:a16="http://schemas.microsoft.com/office/drawing/2014/main" val="3643885058"/>
                  </a:ext>
                </a:extLst>
              </a:tr>
              <a:tr h="370840">
                <a:tc>
                  <a:txBody>
                    <a:bodyPr/>
                    <a:lstStyle/>
                    <a:p>
                      <a:r>
                        <a:rPr lang="en-US" dirty="0"/>
                        <a:t>Verbal (Expanded Crystalized) Index</a:t>
                      </a:r>
                    </a:p>
                  </a:txBody>
                  <a:tcPr/>
                </a:tc>
                <a:tc>
                  <a:txBody>
                    <a:bodyPr/>
                    <a:lstStyle/>
                    <a:p>
                      <a:pPr algn="ctr"/>
                      <a:r>
                        <a:rPr lang="en-US" dirty="0" err="1"/>
                        <a:t>VECI</a:t>
                      </a:r>
                      <a:endParaRPr lang="en-US" dirty="0"/>
                    </a:p>
                  </a:txBody>
                  <a:tcPr/>
                </a:tc>
                <a:tc>
                  <a:txBody>
                    <a:bodyPr/>
                    <a:lstStyle/>
                    <a:p>
                      <a:endParaRPr lang="en-US"/>
                    </a:p>
                  </a:txBody>
                  <a:tcPr/>
                </a:tc>
                <a:tc>
                  <a:txBody>
                    <a:bodyPr/>
                    <a:lstStyle/>
                    <a:p>
                      <a:r>
                        <a:rPr lang="en-US" dirty="0"/>
                        <a:t>Auditory Working Memory Index-Registration</a:t>
                      </a:r>
                    </a:p>
                  </a:txBody>
                  <a:tcPr/>
                </a:tc>
                <a:tc>
                  <a:txBody>
                    <a:bodyPr/>
                    <a:lstStyle/>
                    <a:p>
                      <a:r>
                        <a:rPr lang="en-US" dirty="0" err="1"/>
                        <a:t>AWMI</a:t>
                      </a:r>
                      <a:r>
                        <a:rPr lang="en-US" dirty="0"/>
                        <a:t>-R</a:t>
                      </a:r>
                    </a:p>
                  </a:txBody>
                  <a:tcPr/>
                </a:tc>
                <a:extLst>
                  <a:ext uri="{0D108BD9-81ED-4DB2-BD59-A6C34878D82A}">
                    <a16:rowId xmlns:a16="http://schemas.microsoft.com/office/drawing/2014/main" val="900219968"/>
                  </a:ext>
                </a:extLst>
              </a:tr>
              <a:tr h="370840">
                <a:tc>
                  <a:txBody>
                    <a:bodyPr/>
                    <a:lstStyle/>
                    <a:p>
                      <a:r>
                        <a:rPr lang="en-US" dirty="0"/>
                        <a:t>Verbal Reasoning Index</a:t>
                      </a:r>
                    </a:p>
                  </a:txBody>
                  <a:tcPr/>
                </a:tc>
                <a:tc>
                  <a:txBody>
                    <a:bodyPr/>
                    <a:lstStyle/>
                    <a:p>
                      <a:pPr algn="ctr"/>
                      <a:r>
                        <a:rPr lang="en-US" dirty="0"/>
                        <a:t>VRI</a:t>
                      </a:r>
                    </a:p>
                  </a:txBody>
                  <a:tcPr/>
                </a:tc>
                <a:tc>
                  <a:txBody>
                    <a:bodyPr/>
                    <a:lstStyle/>
                    <a:p>
                      <a:endParaRPr lang="en-US"/>
                    </a:p>
                  </a:txBody>
                  <a:tcPr/>
                </a:tc>
                <a:tc>
                  <a:txBody>
                    <a:bodyPr/>
                    <a:lstStyle/>
                    <a:p>
                      <a:r>
                        <a:rPr lang="en-US" dirty="0"/>
                        <a:t>Auditory Working Memory Index-Manipulation</a:t>
                      </a:r>
                    </a:p>
                  </a:txBody>
                  <a:tcPr/>
                </a:tc>
                <a:tc>
                  <a:txBody>
                    <a:bodyPr/>
                    <a:lstStyle/>
                    <a:p>
                      <a:r>
                        <a:rPr lang="en-US" dirty="0" err="1"/>
                        <a:t>AWMI</a:t>
                      </a:r>
                      <a:r>
                        <a:rPr lang="en-US" dirty="0"/>
                        <a:t>-M</a:t>
                      </a:r>
                    </a:p>
                  </a:txBody>
                  <a:tcPr/>
                </a:tc>
                <a:extLst>
                  <a:ext uri="{0D108BD9-81ED-4DB2-BD59-A6C34878D82A}">
                    <a16:rowId xmlns:a16="http://schemas.microsoft.com/office/drawing/2014/main" val="1279884594"/>
                  </a:ext>
                </a:extLst>
              </a:tr>
              <a:tr h="370840">
                <a:tc>
                  <a:txBody>
                    <a:bodyPr/>
                    <a:lstStyle/>
                    <a:p>
                      <a:pPr algn="l"/>
                      <a:r>
                        <a:rPr lang="en-US" dirty="0"/>
                        <a:t>Expanded Visual Spatial Index</a:t>
                      </a:r>
                    </a:p>
                  </a:txBody>
                  <a:tcPr/>
                </a:tc>
                <a:tc>
                  <a:txBody>
                    <a:bodyPr/>
                    <a:lstStyle/>
                    <a:p>
                      <a:pPr algn="ctr"/>
                      <a:r>
                        <a:rPr lang="en-US" dirty="0"/>
                        <a:t> </a:t>
                      </a:r>
                      <a:r>
                        <a:rPr lang="en-US" dirty="0" err="1"/>
                        <a:t>EVSI</a:t>
                      </a:r>
                      <a:endParaRPr lang="en-US" dirty="0"/>
                    </a:p>
                  </a:txBody>
                  <a:tcPr/>
                </a:tc>
                <a:tc>
                  <a:txBody>
                    <a:bodyPr/>
                    <a:lstStyle/>
                    <a:p>
                      <a:endParaRPr lang="en-US"/>
                    </a:p>
                  </a:txBody>
                  <a:tcPr/>
                </a:tc>
                <a:tc>
                  <a:txBody>
                    <a:bodyPr/>
                    <a:lstStyle/>
                    <a:p>
                      <a:r>
                        <a:rPr lang="en-US" dirty="0"/>
                        <a:t>Expanded Processing Speed index</a:t>
                      </a:r>
                    </a:p>
                  </a:txBody>
                  <a:tcPr/>
                </a:tc>
                <a:tc>
                  <a:txBody>
                    <a:bodyPr/>
                    <a:lstStyle/>
                    <a:p>
                      <a:r>
                        <a:rPr lang="en-US" dirty="0" err="1"/>
                        <a:t>EPSI</a:t>
                      </a:r>
                      <a:endParaRPr lang="en-US" dirty="0"/>
                    </a:p>
                  </a:txBody>
                  <a:tcPr/>
                </a:tc>
                <a:extLst>
                  <a:ext uri="{0D108BD9-81ED-4DB2-BD59-A6C34878D82A}">
                    <a16:rowId xmlns:a16="http://schemas.microsoft.com/office/drawing/2014/main" val="2733872608"/>
                  </a:ext>
                </a:extLst>
              </a:tr>
              <a:tr h="370840">
                <a:tc>
                  <a:txBody>
                    <a:bodyPr/>
                    <a:lstStyle/>
                    <a:p>
                      <a:r>
                        <a:rPr lang="en-US" dirty="0"/>
                        <a:t>Expanded Fluid Index</a:t>
                      </a:r>
                    </a:p>
                  </a:txBody>
                  <a:tcPr/>
                </a:tc>
                <a:tc>
                  <a:txBody>
                    <a:bodyPr/>
                    <a:lstStyle/>
                    <a:p>
                      <a:pPr algn="ctr"/>
                      <a:r>
                        <a:rPr lang="en-US" dirty="0"/>
                        <a:t> EFI</a:t>
                      </a:r>
                    </a:p>
                  </a:txBody>
                  <a:tcPr/>
                </a:tc>
                <a:tc>
                  <a:txBody>
                    <a:bodyPr/>
                    <a:lstStyle/>
                    <a:p>
                      <a:endParaRPr lang="en-US" dirty="0"/>
                    </a:p>
                  </a:txBody>
                  <a:tcPr/>
                </a:tc>
                <a:tc>
                  <a:txBody>
                    <a:bodyPr/>
                    <a:lstStyle/>
                    <a:p>
                      <a:r>
                        <a:rPr lang="en-US" dirty="0"/>
                        <a:t>Motor-Reduced Processing Speed Index</a:t>
                      </a:r>
                    </a:p>
                  </a:txBody>
                  <a:tcPr/>
                </a:tc>
                <a:tc>
                  <a:txBody>
                    <a:bodyPr/>
                    <a:lstStyle/>
                    <a:p>
                      <a:r>
                        <a:rPr lang="en-US" dirty="0" err="1"/>
                        <a:t>MRPSI</a:t>
                      </a:r>
                      <a:endParaRPr lang="en-US" dirty="0"/>
                    </a:p>
                  </a:txBody>
                  <a:tcPr/>
                </a:tc>
                <a:extLst>
                  <a:ext uri="{0D108BD9-81ED-4DB2-BD59-A6C34878D82A}">
                    <a16:rowId xmlns:a16="http://schemas.microsoft.com/office/drawing/2014/main" val="3913980927"/>
                  </a:ext>
                </a:extLst>
              </a:tr>
              <a:tr h="370840">
                <a:tc>
                  <a:txBody>
                    <a:bodyPr/>
                    <a:lstStyle/>
                    <a:p>
                      <a:r>
                        <a:rPr lang="en-US" dirty="0"/>
                        <a:t>Quantitative Reasoning Index</a:t>
                      </a:r>
                    </a:p>
                  </a:txBody>
                  <a:tcPr/>
                </a:tc>
                <a:tc>
                  <a:txBody>
                    <a:bodyPr/>
                    <a:lstStyle/>
                    <a:p>
                      <a:pPr algn="ctr"/>
                      <a:r>
                        <a:rPr lang="en-US" dirty="0"/>
                        <a:t> </a:t>
                      </a:r>
                      <a:r>
                        <a:rPr lang="en-US" dirty="0" err="1"/>
                        <a:t>QRI</a:t>
                      </a:r>
                      <a:endParaRPr lang="en-US" dirty="0"/>
                    </a:p>
                  </a:txBody>
                  <a:tcPr/>
                </a:tc>
                <a:tc>
                  <a:txBody>
                    <a:bodyPr/>
                    <a:lstStyle/>
                    <a:p>
                      <a:endParaRPr lang="en-US"/>
                    </a:p>
                  </a:txBody>
                  <a:tcPr/>
                </a:tc>
                <a:tc>
                  <a:txBody>
                    <a:bodyPr/>
                    <a:lstStyle/>
                    <a:p>
                      <a:r>
                        <a:rPr lang="en-US" dirty="0"/>
                        <a:t>Nonverbal Index</a:t>
                      </a:r>
                    </a:p>
                  </a:txBody>
                  <a:tcPr/>
                </a:tc>
                <a:tc>
                  <a:txBody>
                    <a:bodyPr/>
                    <a:lstStyle/>
                    <a:p>
                      <a:r>
                        <a:rPr lang="en-US" dirty="0"/>
                        <a:t>NVI</a:t>
                      </a:r>
                    </a:p>
                  </a:txBody>
                  <a:tcPr/>
                </a:tc>
                <a:extLst>
                  <a:ext uri="{0D108BD9-81ED-4DB2-BD59-A6C34878D82A}">
                    <a16:rowId xmlns:a16="http://schemas.microsoft.com/office/drawing/2014/main" val="3296809389"/>
                  </a:ext>
                </a:extLst>
              </a:tr>
              <a:tr h="370840">
                <a:tc>
                  <a:txBody>
                    <a:bodyPr/>
                    <a:lstStyle/>
                    <a:p>
                      <a:r>
                        <a:rPr lang="en-US" dirty="0"/>
                        <a:t>Expanded Working Memory Index</a:t>
                      </a:r>
                    </a:p>
                  </a:txBody>
                  <a:tcPr/>
                </a:tc>
                <a:tc>
                  <a:txBody>
                    <a:bodyPr/>
                    <a:lstStyle/>
                    <a:p>
                      <a:pPr algn="ctr"/>
                      <a:r>
                        <a:rPr lang="en-US" dirty="0"/>
                        <a:t> </a:t>
                      </a:r>
                      <a:r>
                        <a:rPr lang="en-US" dirty="0" err="1"/>
                        <a:t>EWMI</a:t>
                      </a:r>
                      <a:endParaRPr lang="en-US" dirty="0"/>
                    </a:p>
                  </a:txBody>
                  <a:tcPr/>
                </a:tc>
                <a:tc>
                  <a:txBody>
                    <a:bodyPr/>
                    <a:lstStyle/>
                    <a:p>
                      <a:endParaRPr lang="en-US"/>
                    </a:p>
                  </a:txBody>
                  <a:tcPr/>
                </a:tc>
                <a:tc>
                  <a:txBody>
                    <a:bodyPr/>
                    <a:lstStyle/>
                    <a:p>
                      <a:r>
                        <a:rPr lang="en-US" dirty="0"/>
                        <a:t>Nonmotor Index</a:t>
                      </a:r>
                    </a:p>
                  </a:txBody>
                  <a:tcPr/>
                </a:tc>
                <a:tc>
                  <a:txBody>
                    <a:bodyPr/>
                    <a:lstStyle/>
                    <a:p>
                      <a:r>
                        <a:rPr lang="en-US" dirty="0"/>
                        <a:t>NMI</a:t>
                      </a:r>
                    </a:p>
                  </a:txBody>
                  <a:tcPr/>
                </a:tc>
                <a:extLst>
                  <a:ext uri="{0D108BD9-81ED-4DB2-BD59-A6C34878D82A}">
                    <a16:rowId xmlns:a16="http://schemas.microsoft.com/office/drawing/2014/main" val="811053005"/>
                  </a:ext>
                </a:extLst>
              </a:tr>
              <a:tr h="370840">
                <a:tc>
                  <a:txBody>
                    <a:bodyPr/>
                    <a:lstStyle/>
                    <a:p>
                      <a:r>
                        <a:rPr lang="en-US" dirty="0"/>
                        <a:t>Visual Working Memory Index</a:t>
                      </a:r>
                    </a:p>
                  </a:txBody>
                  <a:tcPr/>
                </a:tc>
                <a:tc>
                  <a:txBody>
                    <a:bodyPr/>
                    <a:lstStyle/>
                    <a:p>
                      <a:pPr algn="ctr"/>
                      <a:r>
                        <a:rPr lang="en-US" dirty="0"/>
                        <a:t> </a:t>
                      </a:r>
                      <a:r>
                        <a:rPr lang="en-US" dirty="0" err="1"/>
                        <a:t>VWMI</a:t>
                      </a:r>
                      <a:endParaRPr lang="en-US" dirty="0"/>
                    </a:p>
                  </a:txBody>
                  <a:tcPr/>
                </a:tc>
                <a:tc>
                  <a:txBody>
                    <a:bodyPr/>
                    <a:lstStyle/>
                    <a:p>
                      <a:endParaRPr lang="en-US"/>
                    </a:p>
                  </a:txBody>
                  <a:tcPr/>
                </a:tc>
                <a:tc>
                  <a:txBody>
                    <a:bodyPr/>
                    <a:lstStyle/>
                    <a:p>
                      <a:r>
                        <a:rPr lang="en-US" dirty="0"/>
                        <a:t>General Ability Index</a:t>
                      </a:r>
                    </a:p>
                  </a:txBody>
                  <a:tcPr/>
                </a:tc>
                <a:tc>
                  <a:txBody>
                    <a:bodyPr/>
                    <a:lstStyle/>
                    <a:p>
                      <a:r>
                        <a:rPr lang="en-US" dirty="0"/>
                        <a:t>GAI</a:t>
                      </a:r>
                    </a:p>
                  </a:txBody>
                  <a:tcPr/>
                </a:tc>
                <a:extLst>
                  <a:ext uri="{0D108BD9-81ED-4DB2-BD59-A6C34878D82A}">
                    <a16:rowId xmlns:a16="http://schemas.microsoft.com/office/drawing/2014/main" val="2860883776"/>
                  </a:ext>
                </a:extLst>
              </a:tr>
              <a:tr h="370840">
                <a:tc>
                  <a:txBody>
                    <a:bodyPr/>
                    <a:lstStyle/>
                    <a:p>
                      <a:endParaRPr lang="en-US"/>
                    </a:p>
                  </a:txBody>
                  <a:tcPr/>
                </a:tc>
                <a:tc>
                  <a:txBody>
                    <a:bodyPr/>
                    <a:lstStyle/>
                    <a:p>
                      <a:pPr algn="ctr"/>
                      <a:endParaRPr lang="en-US" dirty="0"/>
                    </a:p>
                  </a:txBody>
                  <a:tcPr/>
                </a:tc>
                <a:tc>
                  <a:txBody>
                    <a:bodyPr/>
                    <a:lstStyle/>
                    <a:p>
                      <a:endParaRPr lang="en-US"/>
                    </a:p>
                  </a:txBody>
                  <a:tcPr/>
                </a:tc>
                <a:tc>
                  <a:txBody>
                    <a:bodyPr/>
                    <a:lstStyle/>
                    <a:p>
                      <a:r>
                        <a:rPr lang="en-US" dirty="0"/>
                        <a:t> Cognitive Proficiency Index</a:t>
                      </a:r>
                    </a:p>
                  </a:txBody>
                  <a:tcPr/>
                </a:tc>
                <a:tc>
                  <a:txBody>
                    <a:bodyPr/>
                    <a:lstStyle/>
                    <a:p>
                      <a:r>
                        <a:rPr lang="en-US" dirty="0"/>
                        <a:t> CPI</a:t>
                      </a:r>
                    </a:p>
                  </a:txBody>
                  <a:tcPr/>
                </a:tc>
                <a:extLst>
                  <a:ext uri="{0D108BD9-81ED-4DB2-BD59-A6C34878D82A}">
                    <a16:rowId xmlns:a16="http://schemas.microsoft.com/office/drawing/2014/main" val="581400896"/>
                  </a:ext>
                </a:extLst>
              </a:tr>
            </a:tbl>
          </a:graphicData>
        </a:graphic>
      </p:graphicFrame>
      <p:sp>
        <p:nvSpPr>
          <p:cNvPr id="5" name="Oval 4">
            <a:extLst>
              <a:ext uri="{FF2B5EF4-FFF2-40B4-BE49-F238E27FC236}">
                <a16:creationId xmlns:a16="http://schemas.microsoft.com/office/drawing/2014/main" id="{C29F248F-4DFD-AE0D-0DC4-E1FD1BF03BD3}"/>
              </a:ext>
            </a:extLst>
          </p:cNvPr>
          <p:cNvSpPr/>
          <p:nvPr/>
        </p:nvSpPr>
        <p:spPr>
          <a:xfrm>
            <a:off x="5977054" y="3850888"/>
            <a:ext cx="5806067" cy="22599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35490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C729D4-4380-7DFF-51E1-D2A404189BDF}"/>
              </a:ext>
            </a:extLst>
          </p:cNvPr>
          <p:cNvSpPr>
            <a:spLocks noGrp="1"/>
          </p:cNvSpPr>
          <p:nvPr>
            <p:ph type="title"/>
          </p:nvPr>
        </p:nvSpPr>
        <p:spPr>
          <a:xfrm>
            <a:off x="6803409" y="762001"/>
            <a:ext cx="4156512" cy="1708244"/>
          </a:xfrm>
        </p:spPr>
        <p:txBody>
          <a:bodyPr vert="horz" lIns="91440" tIns="45720" rIns="91440" bIns="45720" rtlCol="0" anchor="ctr">
            <a:normAutofit fontScale="90000"/>
          </a:bodyPr>
          <a:lstStyle/>
          <a:p>
            <a:r>
              <a:rPr lang="en-US" sz="4000" dirty="0"/>
              <a:t>5 Factor Confirmatory Factor Model for the WAIS 5</a:t>
            </a:r>
          </a:p>
        </p:txBody>
      </p:sp>
      <p:pic>
        <p:nvPicPr>
          <p:cNvPr id="10" name="Content Placeholder 9">
            <a:extLst>
              <a:ext uri="{FF2B5EF4-FFF2-40B4-BE49-F238E27FC236}">
                <a16:creationId xmlns:a16="http://schemas.microsoft.com/office/drawing/2014/main" id="{E2B0A284-89DF-48CA-690D-1F5BABA1E40D}"/>
              </a:ext>
            </a:extLst>
          </p:cNvPr>
          <p:cNvPicPr>
            <a:picLocks noGrp="1" noChangeAspect="1"/>
          </p:cNvPicPr>
          <p:nvPr>
            <p:ph sz="half" idx="2"/>
          </p:nvPr>
        </p:nvPicPr>
        <p:blipFill>
          <a:blip r:embed="rId2"/>
          <a:srcRect l="4163"/>
          <a:stretch/>
        </p:blipFill>
        <p:spPr>
          <a:xfrm>
            <a:off x="-1" y="0"/>
            <a:ext cx="6096001" cy="6858002"/>
          </a:xfrm>
          <a:prstGeom prst="rect">
            <a:avLst/>
          </a:prstGeom>
        </p:spPr>
      </p:pic>
      <p:sp>
        <p:nvSpPr>
          <p:cNvPr id="11" name="Oval 10">
            <a:extLst>
              <a:ext uri="{FF2B5EF4-FFF2-40B4-BE49-F238E27FC236}">
                <a16:creationId xmlns:a16="http://schemas.microsoft.com/office/drawing/2014/main" id="{B6D9FF6A-2ED7-4CC8-319F-AD109BECE0DC}"/>
              </a:ext>
            </a:extLst>
          </p:cNvPr>
          <p:cNvSpPr/>
          <p:nvPr/>
        </p:nvSpPr>
        <p:spPr>
          <a:xfrm>
            <a:off x="1449658" y="2661425"/>
            <a:ext cx="394010" cy="3717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Oval 15">
            <a:extLst>
              <a:ext uri="{FF2B5EF4-FFF2-40B4-BE49-F238E27FC236}">
                <a16:creationId xmlns:a16="http://schemas.microsoft.com/office/drawing/2014/main" id="{B2E52171-DFE9-EDEB-E362-4A3FEC8CE0B2}"/>
              </a:ext>
            </a:extLst>
          </p:cNvPr>
          <p:cNvSpPr/>
          <p:nvPr/>
        </p:nvSpPr>
        <p:spPr>
          <a:xfrm>
            <a:off x="1888274" y="2263699"/>
            <a:ext cx="394010" cy="3717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TextBox 17">
            <a:extLst>
              <a:ext uri="{FF2B5EF4-FFF2-40B4-BE49-F238E27FC236}">
                <a16:creationId xmlns:a16="http://schemas.microsoft.com/office/drawing/2014/main" id="{DBFA089E-455D-6B4F-EBD8-4102DACE1262}"/>
              </a:ext>
            </a:extLst>
          </p:cNvPr>
          <p:cNvSpPr txBox="1"/>
          <p:nvPr/>
        </p:nvSpPr>
        <p:spPr>
          <a:xfrm>
            <a:off x="1070517" y="5713581"/>
            <a:ext cx="1341863" cy="646331"/>
          </a:xfrm>
          <a:prstGeom prst="rect">
            <a:avLst/>
          </a:prstGeom>
          <a:noFill/>
        </p:spPr>
        <p:txBody>
          <a:bodyPr wrap="square" rtlCol="0">
            <a:spAutoFit/>
          </a:bodyPr>
          <a:lstStyle/>
          <a:p>
            <a:r>
              <a:rPr lang="en-US" dirty="0">
                <a:solidFill>
                  <a:srgbClr val="FF0000"/>
                </a:solidFill>
              </a:rPr>
              <a:t>Unique Variance</a:t>
            </a:r>
          </a:p>
        </p:txBody>
      </p:sp>
      <p:sp>
        <p:nvSpPr>
          <p:cNvPr id="19" name="TextBox 18">
            <a:extLst>
              <a:ext uri="{FF2B5EF4-FFF2-40B4-BE49-F238E27FC236}">
                <a16:creationId xmlns:a16="http://schemas.microsoft.com/office/drawing/2014/main" id="{318F3F47-311F-62D4-39B6-B9623DAAA33D}"/>
              </a:ext>
            </a:extLst>
          </p:cNvPr>
          <p:cNvSpPr txBox="1"/>
          <p:nvPr/>
        </p:nvSpPr>
        <p:spPr>
          <a:xfrm>
            <a:off x="483220" y="4829968"/>
            <a:ext cx="1787912" cy="338554"/>
          </a:xfrm>
          <a:prstGeom prst="rect">
            <a:avLst/>
          </a:prstGeom>
          <a:noFill/>
        </p:spPr>
        <p:txBody>
          <a:bodyPr wrap="square" rtlCol="0">
            <a:spAutoFit/>
          </a:bodyPr>
          <a:lstStyle/>
          <a:p>
            <a:r>
              <a:rPr lang="en-US" sz="1600" dirty="0">
                <a:solidFill>
                  <a:srgbClr val="FF0000"/>
                </a:solidFill>
              </a:rPr>
              <a:t>0.70 x 0.70 = 49%</a:t>
            </a:r>
          </a:p>
        </p:txBody>
      </p:sp>
      <p:sp>
        <p:nvSpPr>
          <p:cNvPr id="20" name="Oval 19">
            <a:extLst>
              <a:ext uri="{FF2B5EF4-FFF2-40B4-BE49-F238E27FC236}">
                <a16:creationId xmlns:a16="http://schemas.microsoft.com/office/drawing/2014/main" id="{346742FD-E31A-41E7-4A29-73F41BE8F2A4}"/>
              </a:ext>
            </a:extLst>
          </p:cNvPr>
          <p:cNvSpPr/>
          <p:nvPr/>
        </p:nvSpPr>
        <p:spPr>
          <a:xfrm>
            <a:off x="1126273" y="4491058"/>
            <a:ext cx="394010" cy="3717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Oval 20">
            <a:extLst>
              <a:ext uri="{FF2B5EF4-FFF2-40B4-BE49-F238E27FC236}">
                <a16:creationId xmlns:a16="http://schemas.microsoft.com/office/drawing/2014/main" id="{3807CC9D-D377-55CC-33BF-1AD5AEB43D04}"/>
              </a:ext>
            </a:extLst>
          </p:cNvPr>
          <p:cNvSpPr/>
          <p:nvPr/>
        </p:nvSpPr>
        <p:spPr>
          <a:xfrm>
            <a:off x="2018371" y="5533891"/>
            <a:ext cx="394010" cy="3717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2" name="TextBox 21">
            <a:extLst>
              <a:ext uri="{FF2B5EF4-FFF2-40B4-BE49-F238E27FC236}">
                <a16:creationId xmlns:a16="http://schemas.microsoft.com/office/drawing/2014/main" id="{D9947B0B-7AE1-BCDF-232D-FADD4BDA0FD6}"/>
              </a:ext>
            </a:extLst>
          </p:cNvPr>
          <p:cNvSpPr txBox="1"/>
          <p:nvPr/>
        </p:nvSpPr>
        <p:spPr>
          <a:xfrm>
            <a:off x="5516137" y="74342"/>
            <a:ext cx="2995961" cy="369332"/>
          </a:xfrm>
          <a:prstGeom prst="rect">
            <a:avLst/>
          </a:prstGeom>
          <a:noFill/>
        </p:spPr>
        <p:txBody>
          <a:bodyPr wrap="square" rtlCol="0">
            <a:spAutoFit/>
          </a:bodyPr>
          <a:lstStyle/>
          <a:p>
            <a:r>
              <a:rPr lang="en-US" dirty="0">
                <a:solidFill>
                  <a:srgbClr val="FF0000"/>
                </a:solidFill>
              </a:rPr>
              <a:t>Error or unique variance</a:t>
            </a:r>
          </a:p>
        </p:txBody>
      </p:sp>
      <p:sp>
        <p:nvSpPr>
          <p:cNvPr id="23" name="Arrow: Down 22">
            <a:extLst>
              <a:ext uri="{FF2B5EF4-FFF2-40B4-BE49-F238E27FC236}">
                <a16:creationId xmlns:a16="http://schemas.microsoft.com/office/drawing/2014/main" id="{7F79A130-9AA2-F04B-C70D-5CA81FD439CF}"/>
              </a:ext>
            </a:extLst>
          </p:cNvPr>
          <p:cNvSpPr/>
          <p:nvPr/>
        </p:nvSpPr>
        <p:spPr>
          <a:xfrm>
            <a:off x="5176720" y="168612"/>
            <a:ext cx="245326" cy="18466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18DEB5F-D5F9-DAE4-FE64-05E73F9D5B1B}"/>
              </a:ext>
            </a:extLst>
          </p:cNvPr>
          <p:cNvSpPr/>
          <p:nvPr/>
        </p:nvSpPr>
        <p:spPr>
          <a:xfrm>
            <a:off x="3356518" y="353278"/>
            <a:ext cx="394010" cy="3717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Content Placeholder 7" descr="A top view of wooden blocks on a white background">
            <a:extLst>
              <a:ext uri="{FF2B5EF4-FFF2-40B4-BE49-F238E27FC236}">
                <a16:creationId xmlns:a16="http://schemas.microsoft.com/office/drawing/2014/main" id="{1A60439B-BD87-662A-A764-B9B2558FBF7F}"/>
              </a:ext>
            </a:extLst>
          </p:cNvPr>
          <p:cNvPicPr>
            <a:picLocks noGrp="1" noChangeAspect="1"/>
          </p:cNvPicPr>
          <p:nvPr>
            <p:ph sz="half" idx="1"/>
          </p:nvPr>
        </p:nvPicPr>
        <p:blipFill>
          <a:blip r:embed="rId3"/>
          <a:srcRect l="1803" r="46361" b="-1"/>
          <a:stretch/>
        </p:blipFill>
        <p:spPr>
          <a:xfrm>
            <a:off x="7415935" y="2470150"/>
            <a:ext cx="2932255" cy="3770313"/>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8054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6" grpId="1" animBg="1"/>
      <p:bldP spid="18" grpId="0" build="allAtOnce"/>
      <p:bldP spid="19" grpId="0"/>
      <p:bldP spid="19" grpId="1"/>
      <p:bldP spid="20" grpId="0" animBg="1"/>
      <p:bldP spid="20" grpId="1" animBg="1"/>
      <p:bldP spid="21" grpId="0" animBg="1"/>
      <p:bldP spid="21" grpId="1" animBg="1"/>
      <p:bldP spid="23"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260DBA-352B-BA0A-EB48-CB15DAB7DC53}"/>
              </a:ext>
            </a:extLst>
          </p:cNvPr>
          <p:cNvSpPr>
            <a:spLocks noGrp="1"/>
          </p:cNvSpPr>
          <p:nvPr>
            <p:ph type="title"/>
          </p:nvPr>
        </p:nvSpPr>
        <p:spPr/>
        <p:txBody>
          <a:bodyPr/>
          <a:lstStyle/>
          <a:p>
            <a:r>
              <a:rPr lang="en-US" dirty="0"/>
              <a:t>Subtest g loadings</a:t>
            </a:r>
          </a:p>
        </p:txBody>
      </p:sp>
      <p:graphicFrame>
        <p:nvGraphicFramePr>
          <p:cNvPr id="7" name="Content Placeholder 6">
            <a:extLst>
              <a:ext uri="{FF2B5EF4-FFF2-40B4-BE49-F238E27FC236}">
                <a16:creationId xmlns:a16="http://schemas.microsoft.com/office/drawing/2014/main" id="{7AF57CED-200E-8D46-B54B-778BDB6E65E5}"/>
              </a:ext>
            </a:extLst>
          </p:cNvPr>
          <p:cNvGraphicFramePr>
            <a:graphicFrameLocks noGrp="1"/>
          </p:cNvGraphicFramePr>
          <p:nvPr>
            <p:ph idx="1"/>
            <p:extLst>
              <p:ext uri="{D42A27DB-BD31-4B8C-83A1-F6EECF244321}">
                <p14:modId xmlns:p14="http://schemas.microsoft.com/office/powerpoint/2010/main" val="2410800586"/>
              </p:ext>
            </p:extLst>
          </p:nvPr>
        </p:nvGraphicFramePr>
        <p:xfrm>
          <a:off x="838200" y="1825625"/>
          <a:ext cx="10515600" cy="451612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1362389044"/>
                    </a:ext>
                  </a:extLst>
                </a:gridCol>
                <a:gridCol w="1282390">
                  <a:extLst>
                    <a:ext uri="{9D8B030D-6E8A-4147-A177-3AD203B41FA5}">
                      <a16:colId xmlns:a16="http://schemas.microsoft.com/office/drawing/2014/main" val="4024818431"/>
                    </a:ext>
                  </a:extLst>
                </a:gridCol>
                <a:gridCol w="1550949">
                  <a:extLst>
                    <a:ext uri="{9D8B030D-6E8A-4147-A177-3AD203B41FA5}">
                      <a16:colId xmlns:a16="http://schemas.microsoft.com/office/drawing/2014/main" val="4154645971"/>
                    </a:ext>
                  </a:extLst>
                </a:gridCol>
                <a:gridCol w="2424461">
                  <a:extLst>
                    <a:ext uri="{9D8B030D-6E8A-4147-A177-3AD203B41FA5}">
                      <a16:colId xmlns:a16="http://schemas.microsoft.com/office/drawing/2014/main" val="3133172116"/>
                    </a:ext>
                  </a:extLst>
                </a:gridCol>
                <a:gridCol w="1752600">
                  <a:extLst>
                    <a:ext uri="{9D8B030D-6E8A-4147-A177-3AD203B41FA5}">
                      <a16:colId xmlns:a16="http://schemas.microsoft.com/office/drawing/2014/main" val="3121136875"/>
                    </a:ext>
                  </a:extLst>
                </a:gridCol>
                <a:gridCol w="1752600">
                  <a:extLst>
                    <a:ext uri="{9D8B030D-6E8A-4147-A177-3AD203B41FA5}">
                      <a16:colId xmlns:a16="http://schemas.microsoft.com/office/drawing/2014/main" val="2626859753"/>
                    </a:ext>
                  </a:extLst>
                </a:gridCol>
              </a:tblGrid>
              <a:tr h="370840">
                <a:tc>
                  <a:txBody>
                    <a:bodyPr/>
                    <a:lstStyle/>
                    <a:p>
                      <a:r>
                        <a:rPr lang="en-US" dirty="0"/>
                        <a:t>Subtest</a:t>
                      </a:r>
                    </a:p>
                  </a:txBody>
                  <a:tcPr/>
                </a:tc>
                <a:tc>
                  <a:txBody>
                    <a:bodyPr/>
                    <a:lstStyle/>
                    <a:p>
                      <a:pPr algn="ctr"/>
                      <a:r>
                        <a:rPr lang="en-US" dirty="0"/>
                        <a:t>g loading</a:t>
                      </a:r>
                    </a:p>
                  </a:txBody>
                  <a:tcPr/>
                </a:tc>
                <a:tc>
                  <a:txBody>
                    <a:bodyPr/>
                    <a:lstStyle/>
                    <a:p>
                      <a:pPr algn="ctr"/>
                      <a:r>
                        <a:rPr lang="en-US" dirty="0"/>
                        <a:t>% Variance</a:t>
                      </a:r>
                    </a:p>
                  </a:txBody>
                  <a:tcPr/>
                </a:tc>
                <a:tc>
                  <a:txBody>
                    <a:bodyPr/>
                    <a:lstStyle/>
                    <a:p>
                      <a:r>
                        <a:rPr lang="en-US" dirty="0"/>
                        <a:t>Subtest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g loading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Variance</a:t>
                      </a:r>
                    </a:p>
                  </a:txBody>
                  <a:tcPr/>
                </a:tc>
                <a:extLst>
                  <a:ext uri="{0D108BD9-81ED-4DB2-BD59-A6C34878D82A}">
                    <a16:rowId xmlns:a16="http://schemas.microsoft.com/office/drawing/2014/main" val="3967889859"/>
                  </a:ext>
                </a:extLst>
              </a:tr>
              <a:tr h="370840">
                <a:tc>
                  <a:txBody>
                    <a:bodyPr/>
                    <a:lstStyle/>
                    <a:p>
                      <a:r>
                        <a:rPr lang="en-US" b="1" dirty="0"/>
                        <a:t>Figure Weights</a:t>
                      </a:r>
                    </a:p>
                  </a:txBody>
                  <a:tcPr/>
                </a:tc>
                <a:tc>
                  <a:txBody>
                    <a:bodyPr/>
                    <a:lstStyle/>
                    <a:p>
                      <a:pPr algn="ctr"/>
                      <a:r>
                        <a:rPr lang="en-US" dirty="0"/>
                        <a:t>0.78</a:t>
                      </a:r>
                    </a:p>
                  </a:txBody>
                  <a:tcPr/>
                </a:tc>
                <a:tc>
                  <a:txBody>
                    <a:bodyPr/>
                    <a:lstStyle/>
                    <a:p>
                      <a:pPr algn="ctr"/>
                      <a:r>
                        <a:rPr lang="en-US" dirty="0"/>
                        <a:t>61%</a:t>
                      </a:r>
                    </a:p>
                  </a:txBody>
                  <a:tcPr/>
                </a:tc>
                <a:tc>
                  <a:txBody>
                    <a:bodyPr/>
                    <a:lstStyle/>
                    <a:p>
                      <a:r>
                        <a:rPr lang="en-US" dirty="0"/>
                        <a:t>Symbol Span</a:t>
                      </a:r>
                    </a:p>
                  </a:txBody>
                  <a:tcPr/>
                </a:tc>
                <a:tc>
                  <a:txBody>
                    <a:bodyPr/>
                    <a:lstStyle/>
                    <a:p>
                      <a:pPr algn="ctr"/>
                      <a:r>
                        <a:rPr lang="en-US" dirty="0"/>
                        <a:t>0.65</a:t>
                      </a:r>
                    </a:p>
                  </a:txBody>
                  <a:tcPr/>
                </a:tc>
                <a:tc>
                  <a:txBody>
                    <a:bodyPr/>
                    <a:lstStyle/>
                    <a:p>
                      <a:pPr algn="ctr"/>
                      <a:r>
                        <a:rPr lang="en-US" dirty="0"/>
                        <a:t>42%</a:t>
                      </a:r>
                    </a:p>
                  </a:txBody>
                  <a:tcPr/>
                </a:tc>
                <a:extLst>
                  <a:ext uri="{0D108BD9-81ED-4DB2-BD59-A6C34878D82A}">
                    <a16:rowId xmlns:a16="http://schemas.microsoft.com/office/drawing/2014/main" val="3997781854"/>
                  </a:ext>
                </a:extLst>
              </a:tr>
              <a:tr h="370840">
                <a:tc>
                  <a:txBody>
                    <a:bodyPr/>
                    <a:lstStyle/>
                    <a:p>
                      <a:r>
                        <a:rPr lang="en-US" dirty="0"/>
                        <a:t>Arithmetic</a:t>
                      </a:r>
                    </a:p>
                  </a:txBody>
                  <a:tcPr/>
                </a:tc>
                <a:tc>
                  <a:txBody>
                    <a:bodyPr/>
                    <a:lstStyle/>
                    <a:p>
                      <a:pPr algn="ctr"/>
                      <a:r>
                        <a:rPr lang="en-US" dirty="0"/>
                        <a:t>0.74</a:t>
                      </a:r>
                    </a:p>
                  </a:txBody>
                  <a:tcPr/>
                </a:tc>
                <a:tc>
                  <a:txBody>
                    <a:bodyPr/>
                    <a:lstStyle/>
                    <a:p>
                      <a:pPr algn="ctr"/>
                      <a:r>
                        <a:rPr lang="en-US" dirty="0"/>
                        <a:t>55%</a:t>
                      </a:r>
                    </a:p>
                  </a:txBody>
                  <a:tcPr/>
                </a:tc>
                <a:tc>
                  <a:txBody>
                    <a:bodyPr/>
                    <a:lstStyle/>
                    <a:p>
                      <a:r>
                        <a:rPr lang="en-US" dirty="0"/>
                        <a:t>Letter-Number Sequencing</a:t>
                      </a:r>
                    </a:p>
                  </a:txBody>
                  <a:tcPr/>
                </a:tc>
                <a:tc>
                  <a:txBody>
                    <a:bodyPr/>
                    <a:lstStyle/>
                    <a:p>
                      <a:pPr algn="ctr"/>
                      <a:r>
                        <a:rPr lang="en-US" dirty="0"/>
                        <a:t>0.63</a:t>
                      </a:r>
                    </a:p>
                  </a:txBody>
                  <a:tcPr/>
                </a:tc>
                <a:tc>
                  <a:txBody>
                    <a:bodyPr/>
                    <a:lstStyle/>
                    <a:p>
                      <a:pPr algn="ctr"/>
                      <a:r>
                        <a:rPr lang="en-US" dirty="0"/>
                        <a:t>40%</a:t>
                      </a:r>
                    </a:p>
                  </a:txBody>
                  <a:tcPr/>
                </a:tc>
                <a:extLst>
                  <a:ext uri="{0D108BD9-81ED-4DB2-BD59-A6C34878D82A}">
                    <a16:rowId xmlns:a16="http://schemas.microsoft.com/office/drawing/2014/main" val="2323476426"/>
                  </a:ext>
                </a:extLst>
              </a:tr>
              <a:tr h="370840">
                <a:tc>
                  <a:txBody>
                    <a:bodyPr/>
                    <a:lstStyle/>
                    <a:p>
                      <a:r>
                        <a:rPr lang="en-US" dirty="0"/>
                        <a:t>Visual Puzzles</a:t>
                      </a:r>
                    </a:p>
                  </a:txBody>
                  <a:tcPr/>
                </a:tc>
                <a:tc>
                  <a:txBody>
                    <a:bodyPr/>
                    <a:lstStyle/>
                    <a:p>
                      <a:pPr algn="ctr"/>
                      <a:r>
                        <a:rPr lang="en-US" dirty="0"/>
                        <a:t>0.74</a:t>
                      </a:r>
                    </a:p>
                  </a:txBody>
                  <a:tcPr/>
                </a:tc>
                <a:tc>
                  <a:txBody>
                    <a:bodyPr/>
                    <a:lstStyle/>
                    <a:p>
                      <a:pPr algn="ctr"/>
                      <a:r>
                        <a:rPr lang="en-US" dirty="0"/>
                        <a:t>55%</a:t>
                      </a:r>
                    </a:p>
                  </a:txBody>
                  <a:tcPr/>
                </a:tc>
                <a:tc>
                  <a:txBody>
                    <a:bodyPr/>
                    <a:lstStyle/>
                    <a:p>
                      <a:r>
                        <a:rPr lang="en-US" b="1" dirty="0"/>
                        <a:t>Digit Sequencing</a:t>
                      </a:r>
                    </a:p>
                  </a:txBody>
                  <a:tcPr/>
                </a:tc>
                <a:tc>
                  <a:txBody>
                    <a:bodyPr/>
                    <a:lstStyle/>
                    <a:p>
                      <a:pPr algn="ctr"/>
                      <a:r>
                        <a:rPr lang="en-US" dirty="0"/>
                        <a:t>0.61</a:t>
                      </a:r>
                    </a:p>
                  </a:txBody>
                  <a:tcPr/>
                </a:tc>
                <a:tc>
                  <a:txBody>
                    <a:bodyPr/>
                    <a:lstStyle/>
                    <a:p>
                      <a:pPr algn="ctr"/>
                      <a:r>
                        <a:rPr lang="en-US" dirty="0"/>
                        <a:t>37%</a:t>
                      </a:r>
                    </a:p>
                  </a:txBody>
                  <a:tcPr/>
                </a:tc>
                <a:extLst>
                  <a:ext uri="{0D108BD9-81ED-4DB2-BD59-A6C34878D82A}">
                    <a16:rowId xmlns:a16="http://schemas.microsoft.com/office/drawing/2014/main" val="4249173216"/>
                  </a:ext>
                </a:extLst>
              </a:tr>
              <a:tr h="370840">
                <a:tc>
                  <a:txBody>
                    <a:bodyPr/>
                    <a:lstStyle/>
                    <a:p>
                      <a:r>
                        <a:rPr lang="en-US" b="1" dirty="0"/>
                        <a:t>Block Design</a:t>
                      </a:r>
                    </a:p>
                  </a:txBody>
                  <a:tcPr/>
                </a:tc>
                <a:tc>
                  <a:txBody>
                    <a:bodyPr/>
                    <a:lstStyle/>
                    <a:p>
                      <a:pPr algn="ctr"/>
                      <a:r>
                        <a:rPr lang="en-US" dirty="0"/>
                        <a:t>0.73</a:t>
                      </a:r>
                    </a:p>
                  </a:txBody>
                  <a:tcPr/>
                </a:tc>
                <a:tc>
                  <a:txBody>
                    <a:bodyPr/>
                    <a:lstStyle/>
                    <a:p>
                      <a:pPr algn="ctr"/>
                      <a:r>
                        <a:rPr lang="en-US" dirty="0"/>
                        <a:t>53%</a:t>
                      </a:r>
                    </a:p>
                  </a:txBody>
                  <a:tcPr/>
                </a:tc>
                <a:tc>
                  <a:txBody>
                    <a:bodyPr/>
                    <a:lstStyle/>
                    <a:p>
                      <a:r>
                        <a:rPr lang="en-US" dirty="0"/>
                        <a:t>Digits Backward</a:t>
                      </a:r>
                    </a:p>
                  </a:txBody>
                  <a:tcPr/>
                </a:tc>
                <a:tc>
                  <a:txBody>
                    <a:bodyPr/>
                    <a:lstStyle/>
                    <a:p>
                      <a:pPr algn="ctr"/>
                      <a:r>
                        <a:rPr lang="en-US" dirty="0"/>
                        <a:t>0.61</a:t>
                      </a:r>
                    </a:p>
                  </a:txBody>
                  <a:tcPr/>
                </a:tc>
                <a:tc>
                  <a:txBody>
                    <a:bodyPr/>
                    <a:lstStyle/>
                    <a:p>
                      <a:pPr algn="ctr"/>
                      <a:r>
                        <a:rPr lang="en-US" dirty="0"/>
                        <a:t>37%</a:t>
                      </a:r>
                    </a:p>
                  </a:txBody>
                  <a:tcPr/>
                </a:tc>
                <a:extLst>
                  <a:ext uri="{0D108BD9-81ED-4DB2-BD59-A6C34878D82A}">
                    <a16:rowId xmlns:a16="http://schemas.microsoft.com/office/drawing/2014/main" val="1894680058"/>
                  </a:ext>
                </a:extLst>
              </a:tr>
              <a:tr h="370840">
                <a:tc>
                  <a:txBody>
                    <a:bodyPr/>
                    <a:lstStyle/>
                    <a:p>
                      <a:r>
                        <a:rPr lang="en-US" b="1" dirty="0"/>
                        <a:t>Matrix Reasoning</a:t>
                      </a:r>
                    </a:p>
                  </a:txBody>
                  <a:tcPr/>
                </a:tc>
                <a:tc>
                  <a:txBody>
                    <a:bodyPr/>
                    <a:lstStyle/>
                    <a:p>
                      <a:pPr algn="ctr"/>
                      <a:r>
                        <a:rPr lang="en-US" dirty="0"/>
                        <a:t>0.73</a:t>
                      </a:r>
                    </a:p>
                  </a:txBody>
                  <a:tcPr/>
                </a:tc>
                <a:tc>
                  <a:txBody>
                    <a:bodyPr/>
                    <a:lstStyle/>
                    <a:p>
                      <a:pPr algn="ctr"/>
                      <a:r>
                        <a:rPr lang="en-US" dirty="0"/>
                        <a:t>53%</a:t>
                      </a:r>
                    </a:p>
                  </a:txBody>
                  <a:tcPr/>
                </a:tc>
                <a:tc>
                  <a:txBody>
                    <a:bodyPr/>
                    <a:lstStyle/>
                    <a:p>
                      <a:r>
                        <a:rPr lang="en-US" b="1" dirty="0"/>
                        <a:t>Coding</a:t>
                      </a:r>
                    </a:p>
                  </a:txBody>
                  <a:tcPr/>
                </a:tc>
                <a:tc>
                  <a:txBody>
                    <a:bodyPr/>
                    <a:lstStyle/>
                    <a:p>
                      <a:pPr algn="ctr"/>
                      <a:r>
                        <a:rPr lang="en-US" dirty="0"/>
                        <a:t>0.57</a:t>
                      </a:r>
                    </a:p>
                  </a:txBody>
                  <a:tcPr/>
                </a:tc>
                <a:tc>
                  <a:txBody>
                    <a:bodyPr/>
                    <a:lstStyle/>
                    <a:p>
                      <a:pPr algn="ctr"/>
                      <a:r>
                        <a:rPr lang="en-US" dirty="0"/>
                        <a:t>32%</a:t>
                      </a:r>
                    </a:p>
                  </a:txBody>
                  <a:tcPr/>
                </a:tc>
                <a:extLst>
                  <a:ext uri="{0D108BD9-81ED-4DB2-BD59-A6C34878D82A}">
                    <a16:rowId xmlns:a16="http://schemas.microsoft.com/office/drawing/2014/main" val="3739643151"/>
                  </a:ext>
                </a:extLst>
              </a:tr>
              <a:tr h="370840">
                <a:tc>
                  <a:txBody>
                    <a:bodyPr/>
                    <a:lstStyle/>
                    <a:p>
                      <a:r>
                        <a:rPr lang="en-US" dirty="0"/>
                        <a:t>Set Relations</a:t>
                      </a:r>
                    </a:p>
                  </a:txBody>
                  <a:tcPr/>
                </a:tc>
                <a:tc>
                  <a:txBody>
                    <a:bodyPr/>
                    <a:lstStyle/>
                    <a:p>
                      <a:pPr algn="ctr"/>
                      <a:r>
                        <a:rPr lang="en-US" dirty="0"/>
                        <a:t>0.70</a:t>
                      </a:r>
                    </a:p>
                  </a:txBody>
                  <a:tcPr/>
                </a:tc>
                <a:tc>
                  <a:txBody>
                    <a:bodyPr/>
                    <a:lstStyle/>
                    <a:p>
                      <a:pPr algn="ctr"/>
                      <a:r>
                        <a:rPr lang="en-US" dirty="0"/>
                        <a:t>49%</a:t>
                      </a:r>
                    </a:p>
                  </a:txBody>
                  <a:tcPr/>
                </a:tc>
                <a:tc>
                  <a:txBody>
                    <a:bodyPr/>
                    <a:lstStyle/>
                    <a:p>
                      <a:r>
                        <a:rPr lang="en-US" dirty="0"/>
                        <a:t>Symbol Search</a:t>
                      </a:r>
                    </a:p>
                  </a:txBody>
                  <a:tcPr/>
                </a:tc>
                <a:tc>
                  <a:txBody>
                    <a:bodyPr/>
                    <a:lstStyle/>
                    <a:p>
                      <a:pPr algn="ctr"/>
                      <a:r>
                        <a:rPr lang="en-US" dirty="0"/>
                        <a:t>0.56</a:t>
                      </a:r>
                    </a:p>
                  </a:txBody>
                  <a:tcPr/>
                </a:tc>
                <a:tc>
                  <a:txBody>
                    <a:bodyPr/>
                    <a:lstStyle/>
                    <a:p>
                      <a:pPr algn="ctr"/>
                      <a:r>
                        <a:rPr lang="en-US" dirty="0"/>
                        <a:t>31%</a:t>
                      </a:r>
                    </a:p>
                  </a:txBody>
                  <a:tcPr/>
                </a:tc>
                <a:extLst>
                  <a:ext uri="{0D108BD9-81ED-4DB2-BD59-A6C34878D82A}">
                    <a16:rowId xmlns:a16="http://schemas.microsoft.com/office/drawing/2014/main" val="1514302737"/>
                  </a:ext>
                </a:extLst>
              </a:tr>
              <a:tr h="370840">
                <a:tc>
                  <a:txBody>
                    <a:bodyPr/>
                    <a:lstStyle/>
                    <a:p>
                      <a:r>
                        <a:rPr lang="en-US" b="1" dirty="0"/>
                        <a:t>Vocabulary</a:t>
                      </a:r>
                    </a:p>
                  </a:txBody>
                  <a:tcPr/>
                </a:tc>
                <a:tc>
                  <a:txBody>
                    <a:bodyPr/>
                    <a:lstStyle/>
                    <a:p>
                      <a:pPr algn="ctr"/>
                      <a:r>
                        <a:rPr lang="en-US" dirty="0"/>
                        <a:t>0.69</a:t>
                      </a:r>
                    </a:p>
                  </a:txBody>
                  <a:tcPr/>
                </a:tc>
                <a:tc>
                  <a:txBody>
                    <a:bodyPr/>
                    <a:lstStyle/>
                    <a:p>
                      <a:pPr algn="ctr"/>
                      <a:r>
                        <a:rPr lang="en-US" dirty="0"/>
                        <a:t>48%</a:t>
                      </a:r>
                    </a:p>
                  </a:txBody>
                  <a:tcPr/>
                </a:tc>
                <a:tc>
                  <a:txBody>
                    <a:bodyPr/>
                    <a:lstStyle/>
                    <a:p>
                      <a:r>
                        <a:rPr lang="en-US" dirty="0"/>
                        <a:t>Digits Forward</a:t>
                      </a:r>
                    </a:p>
                  </a:txBody>
                  <a:tcPr/>
                </a:tc>
                <a:tc>
                  <a:txBody>
                    <a:bodyPr/>
                    <a:lstStyle/>
                    <a:p>
                      <a:pPr algn="ctr"/>
                      <a:r>
                        <a:rPr lang="en-US" dirty="0"/>
                        <a:t>0.53</a:t>
                      </a:r>
                    </a:p>
                  </a:txBody>
                  <a:tcPr/>
                </a:tc>
                <a:tc>
                  <a:txBody>
                    <a:bodyPr/>
                    <a:lstStyle/>
                    <a:p>
                      <a:pPr algn="ctr"/>
                      <a:r>
                        <a:rPr lang="en-US" dirty="0"/>
                        <a:t>28%</a:t>
                      </a:r>
                    </a:p>
                  </a:txBody>
                  <a:tcPr/>
                </a:tc>
                <a:extLst>
                  <a:ext uri="{0D108BD9-81ED-4DB2-BD59-A6C34878D82A}">
                    <a16:rowId xmlns:a16="http://schemas.microsoft.com/office/drawing/2014/main" val="392741044"/>
                  </a:ext>
                </a:extLst>
              </a:tr>
              <a:tr h="370840">
                <a:tc>
                  <a:txBody>
                    <a:bodyPr/>
                    <a:lstStyle/>
                    <a:p>
                      <a:r>
                        <a:rPr lang="en-US" b="1" dirty="0"/>
                        <a:t>Similarities</a:t>
                      </a:r>
                    </a:p>
                  </a:txBody>
                  <a:tcPr/>
                </a:tc>
                <a:tc>
                  <a:txBody>
                    <a:bodyPr/>
                    <a:lstStyle/>
                    <a:p>
                      <a:pPr algn="ctr"/>
                      <a:r>
                        <a:rPr lang="en-US" dirty="0"/>
                        <a:t>0.65</a:t>
                      </a:r>
                    </a:p>
                  </a:txBody>
                  <a:tcPr/>
                </a:tc>
                <a:tc>
                  <a:txBody>
                    <a:bodyPr/>
                    <a:lstStyle/>
                    <a:p>
                      <a:pPr algn="ctr"/>
                      <a:r>
                        <a:rPr lang="en-US" dirty="0"/>
                        <a:t>42%</a:t>
                      </a:r>
                    </a:p>
                  </a:txBody>
                  <a:tcPr/>
                </a:tc>
                <a:tc>
                  <a:txBody>
                    <a:bodyPr/>
                    <a:lstStyle/>
                    <a:p>
                      <a:r>
                        <a:rPr lang="en-US" dirty="0"/>
                        <a:t>Running Digits</a:t>
                      </a:r>
                    </a:p>
                  </a:txBody>
                  <a:tcPr/>
                </a:tc>
                <a:tc>
                  <a:txBody>
                    <a:bodyPr/>
                    <a:lstStyle/>
                    <a:p>
                      <a:pPr algn="ctr"/>
                      <a:r>
                        <a:rPr lang="en-US" dirty="0"/>
                        <a:t>0.42</a:t>
                      </a:r>
                    </a:p>
                  </a:txBody>
                  <a:tcPr/>
                </a:tc>
                <a:tc>
                  <a:txBody>
                    <a:bodyPr/>
                    <a:lstStyle/>
                    <a:p>
                      <a:pPr algn="ctr"/>
                      <a:r>
                        <a:rPr lang="en-US" dirty="0"/>
                        <a:t>18%</a:t>
                      </a:r>
                    </a:p>
                  </a:txBody>
                  <a:tcPr/>
                </a:tc>
                <a:extLst>
                  <a:ext uri="{0D108BD9-81ED-4DB2-BD59-A6C34878D82A}">
                    <a16:rowId xmlns:a16="http://schemas.microsoft.com/office/drawing/2014/main" val="2815740106"/>
                  </a:ext>
                </a:extLst>
              </a:tr>
              <a:tr h="370840">
                <a:tc>
                  <a:txBody>
                    <a:bodyPr/>
                    <a:lstStyle/>
                    <a:p>
                      <a:r>
                        <a:rPr lang="en-US" dirty="0"/>
                        <a:t>Information</a:t>
                      </a:r>
                    </a:p>
                  </a:txBody>
                  <a:tcPr/>
                </a:tc>
                <a:tc>
                  <a:txBody>
                    <a:bodyPr/>
                    <a:lstStyle/>
                    <a:p>
                      <a:pPr algn="ctr"/>
                      <a:r>
                        <a:rPr lang="en-US" dirty="0"/>
                        <a:t>0.65</a:t>
                      </a:r>
                    </a:p>
                  </a:txBody>
                  <a:tcPr/>
                </a:tc>
                <a:tc>
                  <a:txBody>
                    <a:bodyPr/>
                    <a:lstStyle/>
                    <a:p>
                      <a:pPr algn="ctr"/>
                      <a:r>
                        <a:rPr lang="en-US" dirty="0"/>
                        <a:t>42%</a:t>
                      </a:r>
                    </a:p>
                  </a:txBody>
                  <a:tcPr/>
                </a:tc>
                <a:tc>
                  <a:txBody>
                    <a:bodyPr/>
                    <a:lstStyle/>
                    <a:p>
                      <a:r>
                        <a:rPr lang="en-US" dirty="0"/>
                        <a:t>Naming Speed Quantity</a:t>
                      </a:r>
                    </a:p>
                  </a:txBody>
                  <a:tcPr/>
                </a:tc>
                <a:tc>
                  <a:txBody>
                    <a:bodyPr/>
                    <a:lstStyle/>
                    <a:p>
                      <a:pPr algn="ctr"/>
                      <a:r>
                        <a:rPr lang="en-US" dirty="0"/>
                        <a:t>0.39</a:t>
                      </a:r>
                    </a:p>
                  </a:txBody>
                  <a:tcPr/>
                </a:tc>
                <a:tc>
                  <a:txBody>
                    <a:bodyPr/>
                    <a:lstStyle/>
                    <a:p>
                      <a:pPr algn="ctr"/>
                      <a:r>
                        <a:rPr lang="en-US" dirty="0"/>
                        <a:t>15%</a:t>
                      </a:r>
                    </a:p>
                  </a:txBody>
                  <a:tcPr/>
                </a:tc>
                <a:extLst>
                  <a:ext uri="{0D108BD9-81ED-4DB2-BD59-A6C34878D82A}">
                    <a16:rowId xmlns:a16="http://schemas.microsoft.com/office/drawing/2014/main" val="3469192296"/>
                  </a:ext>
                </a:extLst>
              </a:tr>
            </a:tbl>
          </a:graphicData>
        </a:graphic>
      </p:graphicFrame>
    </p:spTree>
    <p:extLst>
      <p:ext uri="{BB962C8B-B14F-4D97-AF65-F5344CB8AC3E}">
        <p14:creationId xmlns:p14="http://schemas.microsoft.com/office/powerpoint/2010/main" val="3588317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9CEF7-F1C5-8C7F-09BC-164C710DC80C}"/>
              </a:ext>
            </a:extLst>
          </p:cNvPr>
          <p:cNvSpPr>
            <a:spLocks noGrp="1"/>
          </p:cNvSpPr>
          <p:nvPr>
            <p:ph type="title"/>
          </p:nvPr>
        </p:nvSpPr>
        <p:spPr/>
        <p:txBody>
          <a:bodyPr/>
          <a:lstStyle/>
          <a:p>
            <a:r>
              <a:rPr lang="en-US" dirty="0"/>
              <a:t>95% Confidence Intervals</a:t>
            </a:r>
          </a:p>
        </p:txBody>
      </p:sp>
      <p:sp>
        <p:nvSpPr>
          <p:cNvPr id="3" name="Text Placeholder 2">
            <a:extLst>
              <a:ext uri="{FF2B5EF4-FFF2-40B4-BE49-F238E27FC236}">
                <a16:creationId xmlns:a16="http://schemas.microsoft.com/office/drawing/2014/main" id="{7BDB3623-AD5A-DA8F-3778-181C8EC3F590}"/>
              </a:ext>
            </a:extLst>
          </p:cNvPr>
          <p:cNvSpPr>
            <a:spLocks noGrp="1"/>
          </p:cNvSpPr>
          <p:nvPr>
            <p:ph type="body" idx="1"/>
          </p:nvPr>
        </p:nvSpPr>
        <p:spPr/>
        <p:txBody>
          <a:bodyPr/>
          <a:lstStyle/>
          <a:p>
            <a:r>
              <a:rPr lang="en-US" dirty="0"/>
              <a:t>SEM and SEE</a:t>
            </a:r>
          </a:p>
        </p:txBody>
      </p:sp>
    </p:spTree>
    <p:extLst>
      <p:ext uri="{BB962C8B-B14F-4D97-AF65-F5344CB8AC3E}">
        <p14:creationId xmlns:p14="http://schemas.microsoft.com/office/powerpoint/2010/main" val="1855271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9A2E-F7D4-891D-1685-96BD1B5D4A2C}"/>
              </a:ext>
            </a:extLst>
          </p:cNvPr>
          <p:cNvSpPr>
            <a:spLocks noGrp="1"/>
          </p:cNvSpPr>
          <p:nvPr>
            <p:ph type="title"/>
          </p:nvPr>
        </p:nvSpPr>
        <p:spPr/>
        <p:txBody>
          <a:bodyPr/>
          <a:lstStyle/>
          <a:p>
            <a:r>
              <a:rPr lang="en-US" dirty="0"/>
              <a:t>Standard Error Of Measurement (SEM)</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BB79DD7E-C8CC-0117-6707-7095289E7751}"/>
                  </a:ext>
                </a:extLst>
              </p:cNvPr>
              <p:cNvSpPr>
                <a:spLocks noGrp="1"/>
              </p:cNvSpPr>
              <p:nvPr>
                <p:ph idx="1"/>
              </p:nvPr>
            </p:nvSpPr>
            <p:spPr>
              <a:xfrm>
                <a:off x="838200" y="2048649"/>
                <a:ext cx="10515600" cy="4351338"/>
              </a:xfrm>
            </p:spPr>
            <p:txBody>
              <a:bodyPr/>
              <a:lstStyle/>
              <a:p>
                <a:r>
                  <a:rPr lang="en-US" dirty="0"/>
                  <a:t>No test is perfect.</a:t>
                </a:r>
              </a:p>
              <a:p>
                <a:r>
                  <a:rPr lang="en-US" dirty="0"/>
                  <a:t>SEM (Standard Error of Measurement): Estimates the consistency of observed scores if the person took the test repeatedly (without practice effects).</a:t>
                </a:r>
              </a:p>
              <a:p>
                <a:pPr lvl="1"/>
                <a:r>
                  <a:rPr lang="en-US" dirty="0"/>
                  <a:t>Provides an estimate of the amount of error in a person’s observed test score.</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𝑆𝐸</m:t>
                        </m:r>
                        <m:r>
                          <a:rPr lang="en-US" b="0" i="1" smtClean="0">
                            <a:latin typeface="Cambria Math" panose="02040503050406030204" pitchFamily="18" charset="0"/>
                          </a:rPr>
                          <m:t>𝑀</m:t>
                        </m:r>
                      </m:e>
                      <m:sub/>
                    </m:sSub>
                  </m:oMath>
                </a14:m>
                <a:r>
                  <a:rPr lang="en-US" dirty="0"/>
                  <a:t>= SD x </a:t>
                </a:r>
                <a14:m>
                  <m:oMath xmlns:m="http://schemas.openxmlformats.org/officeDocument/2006/math">
                    <m:rad>
                      <m:radPr>
                        <m:degHide m:val="on"/>
                        <m:ctrlPr>
                          <a:rPr lang="en-US" i="1">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 −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𝑥𝑥</m:t>
                            </m:r>
                          </m:sub>
                        </m:sSub>
                        <m:r>
                          <a:rPr lang="en-US" i="1">
                            <a:latin typeface="Cambria Math" panose="02040503050406030204" pitchFamily="18" charset="0"/>
                            <a:ea typeface="Cambria Math" panose="02040503050406030204" pitchFamily="18" charset="0"/>
                          </a:rPr>
                          <m:t> </m:t>
                        </m:r>
                      </m:e>
                    </m:rad>
                  </m:oMath>
                </a14:m>
                <a:endParaRPr lang="en-US" dirty="0"/>
              </a:p>
              <a:p>
                <a:pPr lvl="2"/>
                <a:r>
                  <a:rPr lang="en-US" dirty="0"/>
                  <a:t>SD = Standard Deviation (i.e., 15)</a:t>
                </a:r>
              </a:p>
              <a:p>
                <a:pPr lvl="2"/>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𝑟</m:t>
                        </m:r>
                      </m:e>
                      <m:sub>
                        <m:r>
                          <a:rPr lang="en-US" i="1">
                            <a:latin typeface="Cambria Math" panose="02040503050406030204" pitchFamily="18" charset="0"/>
                            <a:ea typeface="Cambria Math" panose="02040503050406030204" pitchFamily="18" charset="0"/>
                          </a:rPr>
                          <m:t>𝑥𝑥</m:t>
                        </m:r>
                      </m:sub>
                    </m:sSub>
                  </m:oMath>
                </a14:m>
                <a:r>
                  <a:rPr lang="en-US" dirty="0"/>
                  <a:t> = Reliability Coefficient of the Scale (WAIS 5 = 0.97)</a:t>
                </a:r>
              </a:p>
              <a:p>
                <a:pPr lvl="2"/>
                <a:r>
                  <a:rPr lang="en-US" dirty="0"/>
                  <a:t>WAIS 5 SEM = 2.6</a:t>
                </a:r>
              </a:p>
              <a:p>
                <a:pPr lvl="2"/>
                <a:r>
                  <a:rPr lang="en-US" dirty="0"/>
                  <a:t>95% Confidence Interval = 1.96 *2.6 = 5.096</a:t>
                </a:r>
              </a:p>
            </p:txBody>
          </p:sp>
        </mc:Choice>
        <mc:Fallback xmlns="">
          <p:sp>
            <p:nvSpPr>
              <p:cNvPr id="7" name="Content Placeholder 6">
                <a:extLst>
                  <a:ext uri="{FF2B5EF4-FFF2-40B4-BE49-F238E27FC236}">
                    <a16:creationId xmlns:a16="http://schemas.microsoft.com/office/drawing/2014/main" id="{BB79DD7E-C8CC-0117-6707-7095289E7751}"/>
                  </a:ext>
                </a:extLst>
              </p:cNvPr>
              <p:cNvSpPr>
                <a:spLocks noGrp="1" noRot="1" noChangeAspect="1" noMove="1" noResize="1" noEditPoints="1" noAdjustHandles="1" noChangeArrowheads="1" noChangeShapeType="1" noTextEdit="1"/>
              </p:cNvSpPr>
              <p:nvPr>
                <p:ph idx="1"/>
              </p:nvPr>
            </p:nvSpPr>
            <p:spPr>
              <a:xfrm>
                <a:off x="838200" y="2048649"/>
                <a:ext cx="10515600" cy="4351338"/>
              </a:xfrm>
              <a:blipFill>
                <a:blip r:embed="rId2"/>
                <a:stretch>
                  <a:fillRect l="-1043" t="-2381" r="-522" b="-1120"/>
                </a:stretch>
              </a:blipFill>
            </p:spPr>
            <p:txBody>
              <a:bodyPr/>
              <a:lstStyle/>
              <a:p>
                <a:r>
                  <a:rPr lang="en-US">
                    <a:noFill/>
                  </a:rPr>
                  <a:t> </a:t>
                </a:r>
              </a:p>
            </p:txBody>
          </p:sp>
        </mc:Fallback>
      </mc:AlternateContent>
    </p:spTree>
    <p:extLst>
      <p:ext uri="{BB962C8B-B14F-4D97-AF65-F5344CB8AC3E}">
        <p14:creationId xmlns:p14="http://schemas.microsoft.com/office/powerpoint/2010/main" val="1209898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30D7F-7F9A-26C6-E7DB-7281F9C35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FA373-A4DC-D523-4BF7-00B04F35C2B0}"/>
              </a:ext>
            </a:extLst>
          </p:cNvPr>
          <p:cNvSpPr>
            <a:spLocks noGrp="1"/>
          </p:cNvSpPr>
          <p:nvPr>
            <p:ph type="title"/>
          </p:nvPr>
        </p:nvSpPr>
        <p:spPr/>
        <p:txBody>
          <a:bodyPr/>
          <a:lstStyle/>
          <a:p>
            <a:r>
              <a:rPr lang="en-US" dirty="0"/>
              <a:t>Standard Error of Estimate (SEE) </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3B173028-F5CF-50CF-051E-D4A8CE1155CD}"/>
                  </a:ext>
                </a:extLst>
              </p:cNvPr>
              <p:cNvSpPr>
                <a:spLocks noGrp="1"/>
              </p:cNvSpPr>
              <p:nvPr>
                <p:ph idx="1"/>
              </p:nvPr>
            </p:nvSpPr>
            <p:spPr>
              <a:xfrm>
                <a:off x="838200" y="1505956"/>
                <a:ext cx="10515600" cy="4351338"/>
              </a:xfrm>
            </p:spPr>
            <p:txBody>
              <a:bodyPr>
                <a:normAutofit/>
              </a:bodyPr>
              <a:lstStyle/>
              <a:p>
                <a:r>
                  <a:rPr lang="en-US" dirty="0"/>
                  <a:t>SEE (Standard Error of Estimate): Estimates the precision when predicting a person’s true score from their observed score. It accounts for regression to the mean effect.</a:t>
                </a:r>
              </a:p>
              <a:p>
                <a:pPr lvl="1"/>
                <a:r>
                  <a:rPr lang="en-US" dirty="0"/>
                  <a:t>A more accurate estimate of where the person's actual ability likely falls.</a:t>
                </a:r>
              </a:p>
              <a:p>
                <a:pPr lvl="1"/>
                <a:r>
                  <a:rPr lang="en-US" dirty="0"/>
                  <a:t>Estimated WAIS 5 FSIQ True Score = 100 + 0.97(Observed Score - 100)</a:t>
                </a:r>
              </a:p>
              <a:p>
                <a:pPr lvl="1"/>
                <a:r>
                  <a:rPr lang="en-US" dirty="0"/>
                  <a:t>Wechsler scales use the SEE to calculate the 95% confidence interval.</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𝑆𝐸</m:t>
                        </m:r>
                        <m:r>
                          <a:rPr lang="en-US" b="0" i="1" smtClean="0">
                            <a:latin typeface="Cambria Math" panose="02040503050406030204" pitchFamily="18" charset="0"/>
                          </a:rPr>
                          <m:t>𝐸</m:t>
                        </m:r>
                      </m:e>
                      <m:sub/>
                    </m:sSub>
                  </m:oMath>
                </a14:m>
                <a:r>
                  <a:rPr lang="en-US" dirty="0"/>
                  <a:t>= SD(</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𝑟</m:t>
                        </m:r>
                      </m:e>
                      <m:sub>
                        <m:r>
                          <a:rPr lang="en-US" i="1">
                            <a:latin typeface="Cambria Math" panose="02040503050406030204" pitchFamily="18" charset="0"/>
                            <a:ea typeface="Cambria Math" panose="02040503050406030204" pitchFamily="18" charset="0"/>
                          </a:rPr>
                          <m:t>𝑥𝑥</m:t>
                        </m:r>
                      </m:sub>
                    </m:sSub>
                  </m:oMath>
                </a14:m>
                <a:r>
                  <a:rPr lang="en-US" dirty="0"/>
                  <a:t>)  </a:t>
                </a:r>
                <a14:m>
                  <m:oMath xmlns:m="http://schemas.openxmlformats.org/officeDocument/2006/math">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1 −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𝑟</m:t>
                            </m:r>
                          </m:e>
                          <m:sub>
                            <m:r>
                              <a:rPr lang="en-US" i="1">
                                <a:latin typeface="Cambria Math" panose="02040503050406030204" pitchFamily="18" charset="0"/>
                                <a:ea typeface="Cambria Math" panose="02040503050406030204" pitchFamily="18" charset="0"/>
                              </a:rPr>
                              <m:t>𝑥𝑥</m:t>
                            </m:r>
                          </m:sub>
                        </m:sSub>
                        <m:r>
                          <a:rPr lang="en-US" i="1">
                            <a:latin typeface="Cambria Math" panose="02040503050406030204" pitchFamily="18" charset="0"/>
                            <a:ea typeface="Cambria Math" panose="02040503050406030204" pitchFamily="18" charset="0"/>
                          </a:rPr>
                          <m:t> </m:t>
                        </m:r>
                      </m:e>
                    </m:rad>
                  </m:oMath>
                </a14:m>
                <a:endParaRPr lang="en-US" dirty="0"/>
              </a:p>
              <a:p>
                <a:pPr lvl="2"/>
                <a:r>
                  <a:rPr lang="en-US" dirty="0"/>
                  <a:t>For example, for the FSIQ = 15(0.97) </a:t>
                </a:r>
                <a14:m>
                  <m:oMath xmlns:m="http://schemas.openxmlformats.org/officeDocument/2006/math">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0.97</m:t>
                        </m:r>
                        <m:r>
                          <a:rPr lang="en-US" i="1">
                            <a:latin typeface="Cambria Math" panose="02040503050406030204" pitchFamily="18" charset="0"/>
                            <a:ea typeface="Cambria Math" panose="02040503050406030204" pitchFamily="18" charset="0"/>
                          </a:rPr>
                          <m:t> </m:t>
                        </m:r>
                      </m:e>
                    </m:rad>
                  </m:oMath>
                </a14:m>
                <a:endParaRPr lang="en-US" dirty="0"/>
              </a:p>
              <a:p>
                <a:pPr lvl="2"/>
                <a:r>
                  <a:rPr lang="en-US" dirty="0"/>
                  <a:t>= 2.52</a:t>
                </a:r>
              </a:p>
              <a:p>
                <a:pPr lvl="2"/>
                <a:r>
                  <a:rPr lang="en-US" dirty="0"/>
                  <a:t>95% confidence interval = Estimated True Score </a:t>
                </a:r>
                <a:r>
                  <a:rPr lang="en-US" u="sng" dirty="0"/>
                  <a:t>+</a:t>
                </a:r>
                <a:r>
                  <a:rPr lang="en-US" dirty="0"/>
                  <a:t> 1.96 * 2.52</a:t>
                </a:r>
              </a:p>
              <a:p>
                <a:pPr lvl="2"/>
                <a:r>
                  <a:rPr lang="en-US" dirty="0"/>
                  <a:t>= Estimated True Score </a:t>
                </a:r>
                <a:r>
                  <a:rPr lang="en-US" u="sng" dirty="0"/>
                  <a:t>+</a:t>
                </a:r>
                <a:r>
                  <a:rPr lang="en-US" dirty="0"/>
                  <a:t> 4.94</a:t>
                </a:r>
              </a:p>
            </p:txBody>
          </p:sp>
        </mc:Choice>
        <mc:Fallback xmlns="">
          <p:sp>
            <p:nvSpPr>
              <p:cNvPr id="7" name="Content Placeholder 6">
                <a:extLst>
                  <a:ext uri="{FF2B5EF4-FFF2-40B4-BE49-F238E27FC236}">
                    <a16:creationId xmlns:a16="http://schemas.microsoft.com/office/drawing/2014/main" id="{3B173028-F5CF-50CF-051E-D4A8CE1155CD}"/>
                  </a:ext>
                </a:extLst>
              </p:cNvPr>
              <p:cNvSpPr>
                <a:spLocks noGrp="1" noRot="1" noChangeAspect="1" noMove="1" noResize="1" noEditPoints="1" noAdjustHandles="1" noChangeArrowheads="1" noChangeShapeType="1" noTextEdit="1"/>
              </p:cNvSpPr>
              <p:nvPr>
                <p:ph idx="1"/>
              </p:nvPr>
            </p:nvSpPr>
            <p:spPr>
              <a:xfrm>
                <a:off x="838200" y="1505956"/>
                <a:ext cx="10515600" cy="4351338"/>
              </a:xfrm>
              <a:blipFill>
                <a:blip r:embed="rId2"/>
                <a:stretch>
                  <a:fillRect l="-1043" t="-2381" b="-560"/>
                </a:stretch>
              </a:blipFill>
            </p:spPr>
            <p:txBody>
              <a:bodyPr/>
              <a:lstStyle/>
              <a:p>
                <a:r>
                  <a:rPr lang="en-US">
                    <a:noFill/>
                  </a:rPr>
                  <a:t> </a:t>
                </a:r>
              </a:p>
            </p:txBody>
          </p:sp>
        </mc:Fallback>
      </mc:AlternateContent>
    </p:spTree>
    <p:extLst>
      <p:ext uri="{BB962C8B-B14F-4D97-AF65-F5344CB8AC3E}">
        <p14:creationId xmlns:p14="http://schemas.microsoft.com/office/powerpoint/2010/main" val="2708596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67D92E-0887-188E-37E3-6816EED2B2DC}"/>
              </a:ext>
            </a:extLst>
          </p:cNvPr>
          <p:cNvPicPr>
            <a:picLocks noChangeAspect="1"/>
          </p:cNvPicPr>
          <p:nvPr/>
        </p:nvPicPr>
        <p:blipFill>
          <a:blip r:embed="rId2"/>
          <a:stretch>
            <a:fillRect/>
          </a:stretch>
        </p:blipFill>
        <p:spPr>
          <a:xfrm>
            <a:off x="1638032" y="141249"/>
            <a:ext cx="8951217" cy="6601522"/>
          </a:xfrm>
          <a:prstGeom prst="rect">
            <a:avLst/>
          </a:prstGeom>
        </p:spPr>
      </p:pic>
      <p:sp>
        <p:nvSpPr>
          <p:cNvPr id="2" name="TextBox 1">
            <a:extLst>
              <a:ext uri="{FF2B5EF4-FFF2-40B4-BE49-F238E27FC236}">
                <a16:creationId xmlns:a16="http://schemas.microsoft.com/office/drawing/2014/main" id="{EF62253A-2ACA-3A7A-C004-B8C34680256E}"/>
              </a:ext>
            </a:extLst>
          </p:cNvPr>
          <p:cNvSpPr txBox="1"/>
          <p:nvPr/>
        </p:nvSpPr>
        <p:spPr>
          <a:xfrm>
            <a:off x="9307551" y="1360449"/>
            <a:ext cx="2364058" cy="2862322"/>
          </a:xfrm>
          <a:prstGeom prst="rect">
            <a:avLst/>
          </a:prstGeom>
          <a:noFill/>
        </p:spPr>
        <p:txBody>
          <a:bodyPr wrap="square" rtlCol="0">
            <a:spAutoFit/>
          </a:bodyPr>
          <a:lstStyle/>
          <a:p>
            <a:r>
              <a:rPr lang="en-US" dirty="0"/>
              <a:t>A composite score computed from imperfectly correlated scores is always more extreme, or further from the population mean, than the average of its parts. The </a:t>
            </a:r>
            <a:r>
              <a:rPr lang="en-US" i="1" dirty="0"/>
              <a:t>extremity effect.</a:t>
            </a:r>
            <a:endParaRPr lang="en-US" dirty="0"/>
          </a:p>
        </p:txBody>
      </p:sp>
    </p:spTree>
    <p:extLst>
      <p:ext uri="{BB962C8B-B14F-4D97-AF65-F5344CB8AC3E}">
        <p14:creationId xmlns:p14="http://schemas.microsoft.com/office/powerpoint/2010/main" val="477516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72B4AE-2832-8080-8530-BAB2CC67E08B}"/>
              </a:ext>
            </a:extLst>
          </p:cNvPr>
          <p:cNvPicPr>
            <a:picLocks noChangeAspect="1"/>
          </p:cNvPicPr>
          <p:nvPr/>
        </p:nvPicPr>
        <p:blipFill>
          <a:blip r:embed="rId2"/>
          <a:stretch>
            <a:fillRect/>
          </a:stretch>
        </p:blipFill>
        <p:spPr>
          <a:xfrm>
            <a:off x="2044316" y="643467"/>
            <a:ext cx="8103367" cy="5571066"/>
          </a:xfrm>
          <a:prstGeom prst="rect">
            <a:avLst/>
          </a:prstGeom>
        </p:spPr>
      </p:pic>
    </p:spTree>
    <p:extLst>
      <p:ext uri="{BB962C8B-B14F-4D97-AF65-F5344CB8AC3E}">
        <p14:creationId xmlns:p14="http://schemas.microsoft.com/office/powerpoint/2010/main" val="722150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108B-464B-AA5A-A731-AEC258546E87}"/>
              </a:ext>
            </a:extLst>
          </p:cNvPr>
          <p:cNvSpPr>
            <a:spLocks noGrp="1"/>
          </p:cNvSpPr>
          <p:nvPr>
            <p:ph type="title"/>
          </p:nvPr>
        </p:nvSpPr>
        <p:spPr/>
        <p:txBody>
          <a:bodyPr/>
          <a:lstStyle/>
          <a:p>
            <a:r>
              <a:rPr lang="en-US" dirty="0"/>
              <a:t>Interpretation</a:t>
            </a:r>
          </a:p>
        </p:txBody>
      </p:sp>
      <p:sp>
        <p:nvSpPr>
          <p:cNvPr id="3" name="Text Placeholder 2">
            <a:extLst>
              <a:ext uri="{FF2B5EF4-FFF2-40B4-BE49-F238E27FC236}">
                <a16:creationId xmlns:a16="http://schemas.microsoft.com/office/drawing/2014/main" id="{6849837B-DC65-E46A-2D12-9EC18166B62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41009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610587-3D1E-17FE-745B-D5AC8494CBA0}"/>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Positive manifold: Psychometric </a:t>
            </a:r>
            <a:r>
              <a:rPr lang="en-US" sz="4000" i="1" dirty="0">
                <a:solidFill>
                  <a:srgbClr val="FFFFFF"/>
                </a:solidFill>
              </a:rPr>
              <a:t>g</a:t>
            </a:r>
          </a:p>
        </p:txBody>
      </p:sp>
      <p:graphicFrame>
        <p:nvGraphicFramePr>
          <p:cNvPr id="7" name="Content Placeholder 4">
            <a:extLst>
              <a:ext uri="{FF2B5EF4-FFF2-40B4-BE49-F238E27FC236}">
                <a16:creationId xmlns:a16="http://schemas.microsoft.com/office/drawing/2014/main" id="{B6ABCFC3-79A8-4CE7-75B4-0185D590463D}"/>
              </a:ext>
            </a:extLst>
          </p:cNvPr>
          <p:cNvGraphicFramePr>
            <a:graphicFrameLocks noGrp="1"/>
          </p:cNvGraphicFramePr>
          <p:nvPr>
            <p:ph idx="1"/>
            <p:extLst>
              <p:ext uri="{D42A27DB-BD31-4B8C-83A1-F6EECF244321}">
                <p14:modId xmlns:p14="http://schemas.microsoft.com/office/powerpoint/2010/main" val="272171530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5455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7495E-3F32-D5D1-947A-87DC5130D19B}"/>
              </a:ext>
            </a:extLst>
          </p:cNvPr>
          <p:cNvSpPr>
            <a:spLocks noGrp="1"/>
          </p:cNvSpPr>
          <p:nvPr>
            <p:ph type="title"/>
          </p:nvPr>
        </p:nvSpPr>
        <p:spPr>
          <a:xfrm>
            <a:off x="612649" y="3038268"/>
            <a:ext cx="3297712" cy="2332799"/>
          </a:xfrm>
        </p:spPr>
        <p:txBody>
          <a:bodyPr vert="horz" lIns="91440" tIns="45720" rIns="91440" bIns="45720" rtlCol="0" anchor="t">
            <a:normAutofit/>
          </a:bodyPr>
          <a:lstStyle/>
          <a:p>
            <a:r>
              <a:rPr lang="en-US" sz="3600" b="1" kern="1200" dirty="0">
                <a:solidFill>
                  <a:schemeClr val="tx1"/>
                </a:solidFill>
                <a:latin typeface="+mj-lt"/>
                <a:ea typeface="+mj-ea"/>
                <a:cs typeface="+mj-cs"/>
              </a:rPr>
              <a:t>WAIS-5 Indices</a:t>
            </a:r>
          </a:p>
        </p:txBody>
      </p:sp>
      <p:pic>
        <p:nvPicPr>
          <p:cNvPr id="5" name="Content Placeholder 4" descr="Brassica oleracea is a plant species that includes many of our familiar foods: cabbage, cauliflower, broccoli, kale, Brussel sprouts and more.&#10;Acephala group is the ornamental kale family. This family does not grow with a central head and that is also the meaning of the name. This group includes many varieties of kale. It also includes the ornamental kale which is used in landscaping for its color especially during a season when flowers stop. Ornamental Kale or Brassica oleracea var. Acephala will start adding color from autumn into winter.">
            <a:extLst>
              <a:ext uri="{FF2B5EF4-FFF2-40B4-BE49-F238E27FC236}">
                <a16:creationId xmlns:a16="http://schemas.microsoft.com/office/drawing/2014/main" id="{2889D02E-1A4B-474A-8788-FF3AA43C296D}"/>
              </a:ext>
            </a:extLst>
          </p:cNvPr>
          <p:cNvPicPr>
            <a:picLocks noGrp="1" noChangeAspect="1"/>
          </p:cNvPicPr>
          <p:nvPr>
            <p:ph sz="half" idx="1"/>
          </p:nvPr>
        </p:nvPicPr>
        <p:blipFill>
          <a:blip r:embed="rId3"/>
          <a:srcRect t="1295" r="3" b="3"/>
          <a:stretch>
            <a:fillRect/>
          </a:stretch>
        </p:blipFill>
        <p:spPr>
          <a:xfrm>
            <a:off x="713615" y="681318"/>
            <a:ext cx="2881261" cy="1898331"/>
          </a:xfrm>
          <a:prstGeom prst="rect">
            <a:avLst/>
          </a:prstGeom>
        </p:spPr>
      </p:pic>
      <p:sp>
        <p:nvSpPr>
          <p:cNvPr id="4" name="Content Placeholder 3">
            <a:extLst>
              <a:ext uri="{FF2B5EF4-FFF2-40B4-BE49-F238E27FC236}">
                <a16:creationId xmlns:a16="http://schemas.microsoft.com/office/drawing/2014/main" id="{AA6F6027-8F1A-FA54-6B90-E791016FCC0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28117" y="548639"/>
            <a:ext cx="6851235" cy="6038015"/>
          </a:xfrm>
        </p:spPr>
        <p:txBody>
          <a:bodyPr>
            <a:normAutofit/>
          </a:bodyPr>
          <a:lstStyle/>
          <a:p>
            <a:pPr marL="0" indent="0">
              <a:spcBef>
                <a:spcPts val="2500"/>
              </a:spcBef>
              <a:buNone/>
            </a:pPr>
            <a:r>
              <a:rPr lang="en-US" sz="1400" b="1" dirty="0"/>
              <a:t>Verbal Comprehension</a:t>
            </a:r>
          </a:p>
          <a:p>
            <a:pPr marL="0" lvl="1" indent="0">
              <a:buNone/>
            </a:pPr>
            <a:r>
              <a:rPr lang="en-US" sz="1400" dirty="0"/>
              <a:t>The ability to access and apply acquired knowledge through verbal concept formation, reasoning, and expression. Assesses an individual's ability to understand, use, and think with spoken language. It reflects the capacity to comprehend and express oneself using words.</a:t>
            </a:r>
          </a:p>
          <a:p>
            <a:pPr marL="0" lvl="1" indent="0">
              <a:buNone/>
            </a:pPr>
            <a:endParaRPr lang="en-US" sz="1400" b="1" dirty="0"/>
          </a:p>
          <a:p>
            <a:pPr marL="0" lvl="1" indent="0">
              <a:buNone/>
            </a:pPr>
            <a:r>
              <a:rPr lang="en-US" sz="1400" b="1" dirty="0"/>
              <a:t>Visual Spatial </a:t>
            </a:r>
          </a:p>
          <a:p>
            <a:pPr marL="0" indent="0">
              <a:buNone/>
            </a:pPr>
            <a:r>
              <a:rPr lang="en-US" sz="1400" dirty="0"/>
              <a:t>The ability to evaluate visual details and understand visual-spatial relations.</a:t>
            </a:r>
          </a:p>
          <a:p>
            <a:pPr marL="0" indent="0">
              <a:buNone/>
            </a:pPr>
            <a:endParaRPr lang="en-US" sz="1400" b="1" dirty="0"/>
          </a:p>
          <a:p>
            <a:pPr marL="0" indent="0">
              <a:buNone/>
            </a:pPr>
            <a:r>
              <a:rPr lang="en-US" sz="1400" b="1" dirty="0"/>
              <a:t>Fluid Reasoning</a:t>
            </a:r>
          </a:p>
          <a:p>
            <a:pPr marL="0" indent="0">
              <a:buNone/>
            </a:pPr>
            <a:r>
              <a:rPr lang="en-US" sz="1400" dirty="0"/>
              <a:t>The ability to detect the underlying conceptual relations among visual objects and use reasoning to identify and apply rules.</a:t>
            </a:r>
          </a:p>
          <a:p>
            <a:pPr marL="0" indent="0">
              <a:spcBef>
                <a:spcPts val="2500"/>
              </a:spcBef>
              <a:buNone/>
            </a:pPr>
            <a:r>
              <a:rPr lang="en-US" sz="1400" b="1" dirty="0"/>
              <a:t>Working Memory</a:t>
            </a:r>
          </a:p>
          <a:p>
            <a:pPr marL="0" indent="0">
              <a:buNone/>
            </a:pPr>
            <a:r>
              <a:rPr lang="en-US" sz="1500" dirty="0"/>
              <a:t>The ability to register, maintain, and manipulate auditory information in conscious awareness. Registration requires attention, auditory discrimination, and concentration. It is essential for reasoning, learning, and comprehension.</a:t>
            </a:r>
          </a:p>
          <a:p>
            <a:pPr marL="0" indent="0">
              <a:spcBef>
                <a:spcPts val="2500"/>
              </a:spcBef>
              <a:buNone/>
            </a:pPr>
            <a:r>
              <a:rPr lang="en-US" sz="1400" b="1" dirty="0"/>
              <a:t>Processing Speed</a:t>
            </a:r>
          </a:p>
          <a:p>
            <a:pPr marL="0" lvl="1" indent="0">
              <a:buNone/>
            </a:pPr>
            <a:r>
              <a:rPr lang="en-US" sz="1400" dirty="0"/>
              <a:t>Speed and accuracy of visual identification, decision making, and decision implementation. Requires visual scanning, visual discrimination, short-term visual memory, visual-motor coordination, and concentration. Assesses how quickly an individual can perform simple or routine cognitive tasks. It reflects the efficiency of cognitive processing.</a:t>
            </a:r>
          </a:p>
        </p:txBody>
      </p:sp>
    </p:spTree>
    <p:extLst>
      <p:ext uri="{BB962C8B-B14F-4D97-AF65-F5344CB8AC3E}">
        <p14:creationId xmlns:p14="http://schemas.microsoft.com/office/powerpoint/2010/main" val="208101542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FBEF-FB2E-8870-82D3-214F919F6518}"/>
              </a:ext>
            </a:extLst>
          </p:cNvPr>
          <p:cNvSpPr>
            <a:spLocks noGrp="1"/>
          </p:cNvSpPr>
          <p:nvPr>
            <p:ph type="title"/>
          </p:nvPr>
        </p:nvSpPr>
        <p:spPr/>
        <p:txBody>
          <a:bodyPr/>
          <a:lstStyle/>
          <a:p>
            <a:r>
              <a:rPr lang="en-US" dirty="0"/>
              <a:t>Verbal Comprehension Index</a:t>
            </a:r>
          </a:p>
        </p:txBody>
      </p:sp>
      <p:graphicFrame>
        <p:nvGraphicFramePr>
          <p:cNvPr id="4" name="Content Placeholder 3">
            <a:extLst>
              <a:ext uri="{FF2B5EF4-FFF2-40B4-BE49-F238E27FC236}">
                <a16:creationId xmlns:a16="http://schemas.microsoft.com/office/drawing/2014/main" id="{A8388B20-494A-F817-D593-78D3B4D30E65}"/>
              </a:ext>
            </a:extLst>
          </p:cNvPr>
          <p:cNvGraphicFramePr>
            <a:graphicFrameLocks noGrp="1"/>
          </p:cNvGraphicFramePr>
          <p:nvPr>
            <p:ph idx="1"/>
            <p:extLst>
              <p:ext uri="{D42A27DB-BD31-4B8C-83A1-F6EECF244321}">
                <p14:modId xmlns:p14="http://schemas.microsoft.com/office/powerpoint/2010/main" val="2285649906"/>
              </p:ext>
            </p:extLst>
          </p:nvPr>
        </p:nvGraphicFramePr>
        <p:xfrm>
          <a:off x="838200" y="1825625"/>
          <a:ext cx="10515600" cy="34493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112099878"/>
                    </a:ext>
                  </a:extLst>
                </a:gridCol>
                <a:gridCol w="5257800">
                  <a:extLst>
                    <a:ext uri="{9D8B030D-6E8A-4147-A177-3AD203B41FA5}">
                      <a16:colId xmlns:a16="http://schemas.microsoft.com/office/drawing/2014/main" val="2445748260"/>
                    </a:ext>
                  </a:extLst>
                </a:gridCol>
              </a:tblGrid>
              <a:tr h="370840">
                <a:tc>
                  <a:txBody>
                    <a:bodyPr/>
                    <a:lstStyle/>
                    <a:p>
                      <a:r>
                        <a:rPr lang="en-US" dirty="0"/>
                        <a:t>High Scores</a:t>
                      </a:r>
                    </a:p>
                  </a:txBody>
                  <a:tcPr/>
                </a:tc>
                <a:tc>
                  <a:txBody>
                    <a:bodyPr/>
                    <a:lstStyle/>
                    <a:p>
                      <a:r>
                        <a:rPr lang="en-US" dirty="0"/>
                        <a:t>Low Scores</a:t>
                      </a:r>
                    </a:p>
                  </a:txBody>
                  <a:tcPr/>
                </a:tc>
                <a:extLst>
                  <a:ext uri="{0D108BD9-81ED-4DB2-BD59-A6C34878D82A}">
                    <a16:rowId xmlns:a16="http://schemas.microsoft.com/office/drawing/2014/main" val="2389133872"/>
                  </a:ext>
                </a:extLst>
              </a:tr>
              <a:tr h="370840">
                <a:tc>
                  <a:txBody>
                    <a:bodyPr/>
                    <a:lstStyle/>
                    <a:p>
                      <a:r>
                        <a:rPr lang="en-US" sz="2800" dirty="0"/>
                        <a:t>“Indicate well-developed verbal reasoning system with strong word knowledge acquisition, effective information retrieval, good ability to reason and solve verbal problems, and effective communication of knowledge.”</a:t>
                      </a:r>
                    </a:p>
                  </a:txBody>
                  <a:tcPr/>
                </a:tc>
                <a:tc>
                  <a:txBody>
                    <a:bodyPr/>
                    <a:lstStyle/>
                    <a:p>
                      <a:r>
                        <a:rPr lang="en-US" sz="2800" dirty="0"/>
                        <a:t>May indicate, “poorly developed word knowledge, difficulty retrieving acquired information, problems with verbal expression, or general difficulties with reasoning and problem-solving.”</a:t>
                      </a:r>
                    </a:p>
                  </a:txBody>
                  <a:tcPr/>
                </a:tc>
                <a:extLst>
                  <a:ext uri="{0D108BD9-81ED-4DB2-BD59-A6C34878D82A}">
                    <a16:rowId xmlns:a16="http://schemas.microsoft.com/office/drawing/2014/main" val="1330636428"/>
                  </a:ext>
                </a:extLst>
              </a:tr>
            </a:tbl>
          </a:graphicData>
        </a:graphic>
      </p:graphicFrame>
    </p:spTree>
    <p:extLst>
      <p:ext uri="{BB962C8B-B14F-4D97-AF65-F5344CB8AC3E}">
        <p14:creationId xmlns:p14="http://schemas.microsoft.com/office/powerpoint/2010/main" val="2947514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B1D34-18FC-0D4D-0554-DE12B15EB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10E1F7-1908-E508-1006-44B056DCF8FD}"/>
              </a:ext>
            </a:extLst>
          </p:cNvPr>
          <p:cNvSpPr>
            <a:spLocks noGrp="1"/>
          </p:cNvSpPr>
          <p:nvPr>
            <p:ph type="title"/>
          </p:nvPr>
        </p:nvSpPr>
        <p:spPr/>
        <p:txBody>
          <a:bodyPr/>
          <a:lstStyle/>
          <a:p>
            <a:r>
              <a:rPr lang="en-US" dirty="0"/>
              <a:t>Visual Spatial Index</a:t>
            </a:r>
          </a:p>
        </p:txBody>
      </p:sp>
      <p:graphicFrame>
        <p:nvGraphicFramePr>
          <p:cNvPr id="4" name="Content Placeholder 3">
            <a:extLst>
              <a:ext uri="{FF2B5EF4-FFF2-40B4-BE49-F238E27FC236}">
                <a16:creationId xmlns:a16="http://schemas.microsoft.com/office/drawing/2014/main" id="{BEC869B6-1255-5D4A-C07A-F4B55B4A6529}"/>
              </a:ext>
            </a:extLst>
          </p:cNvPr>
          <p:cNvGraphicFramePr>
            <a:graphicFrameLocks noGrp="1"/>
          </p:cNvGraphicFramePr>
          <p:nvPr>
            <p:ph idx="1"/>
            <p:extLst>
              <p:ext uri="{D42A27DB-BD31-4B8C-83A1-F6EECF244321}">
                <p14:modId xmlns:p14="http://schemas.microsoft.com/office/powerpoint/2010/main" val="1123444302"/>
              </p:ext>
            </p:extLst>
          </p:nvPr>
        </p:nvGraphicFramePr>
        <p:xfrm>
          <a:off x="838200" y="1825625"/>
          <a:ext cx="10515600" cy="30226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112099878"/>
                    </a:ext>
                  </a:extLst>
                </a:gridCol>
                <a:gridCol w="5257800">
                  <a:extLst>
                    <a:ext uri="{9D8B030D-6E8A-4147-A177-3AD203B41FA5}">
                      <a16:colId xmlns:a16="http://schemas.microsoft.com/office/drawing/2014/main" val="2445748260"/>
                    </a:ext>
                  </a:extLst>
                </a:gridCol>
              </a:tblGrid>
              <a:tr h="370840">
                <a:tc>
                  <a:txBody>
                    <a:bodyPr/>
                    <a:lstStyle/>
                    <a:p>
                      <a:r>
                        <a:rPr lang="en-US" dirty="0"/>
                        <a:t>High Scores</a:t>
                      </a:r>
                    </a:p>
                  </a:txBody>
                  <a:tcPr/>
                </a:tc>
                <a:tc>
                  <a:txBody>
                    <a:bodyPr/>
                    <a:lstStyle/>
                    <a:p>
                      <a:r>
                        <a:rPr lang="en-US" dirty="0"/>
                        <a:t>Low Scores</a:t>
                      </a:r>
                    </a:p>
                  </a:txBody>
                  <a:tcPr/>
                </a:tc>
                <a:extLst>
                  <a:ext uri="{0D108BD9-81ED-4DB2-BD59-A6C34878D82A}">
                    <a16:rowId xmlns:a16="http://schemas.microsoft.com/office/drawing/2014/main" val="2389133872"/>
                  </a:ext>
                </a:extLst>
              </a:tr>
              <a:tr h="370840">
                <a:tc>
                  <a:txBody>
                    <a:bodyPr/>
                    <a:lstStyle/>
                    <a:p>
                      <a:r>
                        <a:rPr lang="en-US" sz="2800" dirty="0"/>
                        <a:t>“Indicate a well-developed capacity to apply  spatial reasoning and analyze visual details.”</a:t>
                      </a:r>
                    </a:p>
                  </a:txBody>
                  <a:tcPr/>
                </a:tc>
                <a:tc>
                  <a:txBody>
                    <a:bodyPr/>
                    <a:lstStyle/>
                    <a:p>
                      <a:r>
                        <a:rPr lang="en-US" sz="2800" dirty="0"/>
                        <a:t>May indicate, “Deficits in spatial processing, Difficulty with visual discrimination, poor visual attention, visual-motor integration deficits, or low general reasoning ability.”</a:t>
                      </a:r>
                    </a:p>
                  </a:txBody>
                  <a:tcPr/>
                </a:tc>
                <a:extLst>
                  <a:ext uri="{0D108BD9-81ED-4DB2-BD59-A6C34878D82A}">
                    <a16:rowId xmlns:a16="http://schemas.microsoft.com/office/drawing/2014/main" val="1330636428"/>
                  </a:ext>
                </a:extLst>
              </a:tr>
            </a:tbl>
          </a:graphicData>
        </a:graphic>
      </p:graphicFrame>
    </p:spTree>
    <p:extLst>
      <p:ext uri="{BB962C8B-B14F-4D97-AF65-F5344CB8AC3E}">
        <p14:creationId xmlns:p14="http://schemas.microsoft.com/office/powerpoint/2010/main" val="497459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23237-E479-4D26-7DDC-92D2EA66D1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1F4264-7AFC-822E-27D2-4D0C9BC2D17C}"/>
              </a:ext>
            </a:extLst>
          </p:cNvPr>
          <p:cNvSpPr>
            <a:spLocks noGrp="1"/>
          </p:cNvSpPr>
          <p:nvPr>
            <p:ph type="title"/>
          </p:nvPr>
        </p:nvSpPr>
        <p:spPr/>
        <p:txBody>
          <a:bodyPr/>
          <a:lstStyle/>
          <a:p>
            <a:r>
              <a:rPr lang="en-US" dirty="0"/>
              <a:t>Fluid Reasoning Index</a:t>
            </a:r>
          </a:p>
        </p:txBody>
      </p:sp>
      <p:graphicFrame>
        <p:nvGraphicFramePr>
          <p:cNvPr id="4" name="Content Placeholder 3">
            <a:extLst>
              <a:ext uri="{FF2B5EF4-FFF2-40B4-BE49-F238E27FC236}">
                <a16:creationId xmlns:a16="http://schemas.microsoft.com/office/drawing/2014/main" id="{264B1143-9B47-B033-0503-38D2FC2B3414}"/>
              </a:ext>
            </a:extLst>
          </p:cNvPr>
          <p:cNvGraphicFramePr>
            <a:graphicFrameLocks noGrp="1"/>
          </p:cNvGraphicFramePr>
          <p:nvPr>
            <p:ph idx="1"/>
            <p:extLst>
              <p:ext uri="{D42A27DB-BD31-4B8C-83A1-F6EECF244321}">
                <p14:modId xmlns:p14="http://schemas.microsoft.com/office/powerpoint/2010/main" val="1171034065"/>
              </p:ext>
            </p:extLst>
          </p:nvPr>
        </p:nvGraphicFramePr>
        <p:xfrm>
          <a:off x="838200" y="1825625"/>
          <a:ext cx="10515600" cy="43027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112099878"/>
                    </a:ext>
                  </a:extLst>
                </a:gridCol>
                <a:gridCol w="5257800">
                  <a:extLst>
                    <a:ext uri="{9D8B030D-6E8A-4147-A177-3AD203B41FA5}">
                      <a16:colId xmlns:a16="http://schemas.microsoft.com/office/drawing/2014/main" val="2445748260"/>
                    </a:ext>
                  </a:extLst>
                </a:gridCol>
              </a:tblGrid>
              <a:tr h="370840">
                <a:tc>
                  <a:txBody>
                    <a:bodyPr/>
                    <a:lstStyle/>
                    <a:p>
                      <a:r>
                        <a:rPr lang="en-US" dirty="0"/>
                        <a:t>High Scores</a:t>
                      </a:r>
                    </a:p>
                  </a:txBody>
                  <a:tcPr/>
                </a:tc>
                <a:tc>
                  <a:txBody>
                    <a:bodyPr/>
                    <a:lstStyle/>
                    <a:p>
                      <a:r>
                        <a:rPr lang="en-US" dirty="0"/>
                        <a:t>Low Scores</a:t>
                      </a:r>
                    </a:p>
                  </a:txBody>
                  <a:tcPr/>
                </a:tc>
                <a:extLst>
                  <a:ext uri="{0D108BD9-81ED-4DB2-BD59-A6C34878D82A}">
                    <a16:rowId xmlns:a16="http://schemas.microsoft.com/office/drawing/2014/main" val="2389133872"/>
                  </a:ext>
                </a:extLst>
              </a:tr>
              <a:tr h="370840">
                <a:tc>
                  <a:txBody>
                    <a:bodyPr/>
                    <a:lstStyle/>
                    <a:p>
                      <a:r>
                        <a:rPr lang="en-US" sz="2800" dirty="0"/>
                        <a:t>“Indicate a  well-developed ability to abstract conceptual information from visual details and to effectively apply that knowledge.” Problem solving in novel circumstances.</a:t>
                      </a:r>
                    </a:p>
                  </a:txBody>
                  <a:tcPr/>
                </a:tc>
                <a:tc>
                  <a:txBody>
                    <a:bodyPr/>
                    <a:lstStyle/>
                    <a:p>
                      <a:r>
                        <a:rPr lang="en-US" sz="2800" dirty="0"/>
                        <a:t>May indicate, “difficulties identifying important visual information, difficulties linking visual information, to abstract concepts, difficulties understanding and applying conceptual or quantitative concepts, or low general  reasoning ability.”</a:t>
                      </a:r>
                    </a:p>
                  </a:txBody>
                  <a:tcPr/>
                </a:tc>
                <a:extLst>
                  <a:ext uri="{0D108BD9-81ED-4DB2-BD59-A6C34878D82A}">
                    <a16:rowId xmlns:a16="http://schemas.microsoft.com/office/drawing/2014/main" val="1330636428"/>
                  </a:ext>
                </a:extLst>
              </a:tr>
            </a:tbl>
          </a:graphicData>
        </a:graphic>
      </p:graphicFrame>
    </p:spTree>
    <p:extLst>
      <p:ext uri="{BB962C8B-B14F-4D97-AF65-F5344CB8AC3E}">
        <p14:creationId xmlns:p14="http://schemas.microsoft.com/office/powerpoint/2010/main" val="1886511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CE976-99B5-3366-8AE0-8719AF748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51E83-9516-DEA6-8A36-6C5A32DA965D}"/>
              </a:ext>
            </a:extLst>
          </p:cNvPr>
          <p:cNvSpPr>
            <a:spLocks noGrp="1"/>
          </p:cNvSpPr>
          <p:nvPr>
            <p:ph type="title"/>
          </p:nvPr>
        </p:nvSpPr>
        <p:spPr/>
        <p:txBody>
          <a:bodyPr/>
          <a:lstStyle/>
          <a:p>
            <a:r>
              <a:rPr lang="en-US" dirty="0"/>
              <a:t>Working Memory Index</a:t>
            </a:r>
          </a:p>
        </p:txBody>
      </p:sp>
      <p:graphicFrame>
        <p:nvGraphicFramePr>
          <p:cNvPr id="4" name="Content Placeholder 3">
            <a:extLst>
              <a:ext uri="{FF2B5EF4-FFF2-40B4-BE49-F238E27FC236}">
                <a16:creationId xmlns:a16="http://schemas.microsoft.com/office/drawing/2014/main" id="{73245A52-DF99-BFFF-3ADE-16D6B0716003}"/>
              </a:ext>
            </a:extLst>
          </p:cNvPr>
          <p:cNvGraphicFramePr>
            <a:graphicFrameLocks noGrp="1"/>
          </p:cNvGraphicFramePr>
          <p:nvPr>
            <p:ph idx="1"/>
            <p:extLst>
              <p:ext uri="{D42A27DB-BD31-4B8C-83A1-F6EECF244321}">
                <p14:modId xmlns:p14="http://schemas.microsoft.com/office/powerpoint/2010/main" val="1742311187"/>
              </p:ext>
            </p:extLst>
          </p:nvPr>
        </p:nvGraphicFramePr>
        <p:xfrm>
          <a:off x="838200" y="1336675"/>
          <a:ext cx="10515600" cy="51562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112099878"/>
                    </a:ext>
                  </a:extLst>
                </a:gridCol>
                <a:gridCol w="5257800">
                  <a:extLst>
                    <a:ext uri="{9D8B030D-6E8A-4147-A177-3AD203B41FA5}">
                      <a16:colId xmlns:a16="http://schemas.microsoft.com/office/drawing/2014/main" val="2445748260"/>
                    </a:ext>
                  </a:extLst>
                </a:gridCol>
              </a:tblGrid>
              <a:tr h="370840">
                <a:tc>
                  <a:txBody>
                    <a:bodyPr/>
                    <a:lstStyle/>
                    <a:p>
                      <a:r>
                        <a:rPr lang="en-US" dirty="0"/>
                        <a:t>High Scores</a:t>
                      </a:r>
                    </a:p>
                  </a:txBody>
                  <a:tcPr/>
                </a:tc>
                <a:tc>
                  <a:txBody>
                    <a:bodyPr/>
                    <a:lstStyle/>
                    <a:p>
                      <a:r>
                        <a:rPr lang="en-US" dirty="0"/>
                        <a:t>Low Scores</a:t>
                      </a:r>
                    </a:p>
                  </a:txBody>
                  <a:tcPr/>
                </a:tc>
                <a:extLst>
                  <a:ext uri="{0D108BD9-81ED-4DB2-BD59-A6C34878D82A}">
                    <a16:rowId xmlns:a16="http://schemas.microsoft.com/office/drawing/2014/main" val="2389133872"/>
                  </a:ext>
                </a:extLst>
              </a:tr>
              <a:tr h="370840">
                <a:tc>
                  <a:txBody>
                    <a:bodyPr/>
                    <a:lstStyle/>
                    <a:p>
                      <a:r>
                        <a:rPr lang="en-US" sz="2800" dirty="0"/>
                        <a:t>“Indicate a well-developed ability to identify auditory information, maintain and update in temporary storage and re-sequence it for use in problem solving.”</a:t>
                      </a:r>
                    </a:p>
                  </a:txBody>
                  <a:tcPr/>
                </a:tc>
                <a:tc>
                  <a:txBody>
                    <a:bodyPr/>
                    <a:lstStyle/>
                    <a:p>
                      <a:r>
                        <a:rPr lang="en-US" sz="2800" dirty="0"/>
                        <a:t>May indicate, “inattention, auditory discrimination problems, difficulty actively maintaining and refreshing information in conscious awareness, weak cognitive control, low storage capacity, difficulty manipulating information in working memory, or low general cognitive functioning.”</a:t>
                      </a:r>
                    </a:p>
                  </a:txBody>
                  <a:tcPr/>
                </a:tc>
                <a:extLst>
                  <a:ext uri="{0D108BD9-81ED-4DB2-BD59-A6C34878D82A}">
                    <a16:rowId xmlns:a16="http://schemas.microsoft.com/office/drawing/2014/main" val="1330636428"/>
                  </a:ext>
                </a:extLst>
              </a:tr>
            </a:tbl>
          </a:graphicData>
        </a:graphic>
      </p:graphicFrame>
    </p:spTree>
    <p:extLst>
      <p:ext uri="{BB962C8B-B14F-4D97-AF65-F5344CB8AC3E}">
        <p14:creationId xmlns:p14="http://schemas.microsoft.com/office/powerpoint/2010/main" val="1532619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9CE51-0A3A-962A-098E-660CE5CF0E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B3F61-3D88-604A-DE88-CBE680CA6016}"/>
              </a:ext>
            </a:extLst>
          </p:cNvPr>
          <p:cNvSpPr>
            <a:spLocks noGrp="1"/>
          </p:cNvSpPr>
          <p:nvPr>
            <p:ph type="title"/>
          </p:nvPr>
        </p:nvSpPr>
        <p:spPr/>
        <p:txBody>
          <a:bodyPr/>
          <a:lstStyle/>
          <a:p>
            <a:r>
              <a:rPr lang="en-US" dirty="0"/>
              <a:t>Processing Speed Index</a:t>
            </a:r>
          </a:p>
        </p:txBody>
      </p:sp>
      <p:graphicFrame>
        <p:nvGraphicFramePr>
          <p:cNvPr id="4" name="Content Placeholder 3">
            <a:extLst>
              <a:ext uri="{FF2B5EF4-FFF2-40B4-BE49-F238E27FC236}">
                <a16:creationId xmlns:a16="http://schemas.microsoft.com/office/drawing/2014/main" id="{6F97D5C1-5036-BF91-E810-1158010E4BD7}"/>
              </a:ext>
            </a:extLst>
          </p:cNvPr>
          <p:cNvGraphicFramePr>
            <a:graphicFrameLocks noGrp="1"/>
          </p:cNvGraphicFramePr>
          <p:nvPr>
            <p:ph idx="1"/>
            <p:extLst>
              <p:ext uri="{D42A27DB-BD31-4B8C-83A1-F6EECF244321}">
                <p14:modId xmlns:p14="http://schemas.microsoft.com/office/powerpoint/2010/main" val="1816602180"/>
              </p:ext>
            </p:extLst>
          </p:nvPr>
        </p:nvGraphicFramePr>
        <p:xfrm>
          <a:off x="838200" y="1825625"/>
          <a:ext cx="10515600" cy="30226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112099878"/>
                    </a:ext>
                  </a:extLst>
                </a:gridCol>
                <a:gridCol w="5257800">
                  <a:extLst>
                    <a:ext uri="{9D8B030D-6E8A-4147-A177-3AD203B41FA5}">
                      <a16:colId xmlns:a16="http://schemas.microsoft.com/office/drawing/2014/main" val="2445748260"/>
                    </a:ext>
                  </a:extLst>
                </a:gridCol>
              </a:tblGrid>
              <a:tr h="370840">
                <a:tc>
                  <a:txBody>
                    <a:bodyPr/>
                    <a:lstStyle/>
                    <a:p>
                      <a:r>
                        <a:rPr lang="en-US" dirty="0"/>
                        <a:t>High Scores</a:t>
                      </a:r>
                    </a:p>
                  </a:txBody>
                  <a:tcPr/>
                </a:tc>
                <a:tc>
                  <a:txBody>
                    <a:bodyPr/>
                    <a:lstStyle/>
                    <a:p>
                      <a:r>
                        <a:rPr lang="en-US" dirty="0"/>
                        <a:t>Low Scores</a:t>
                      </a:r>
                    </a:p>
                  </a:txBody>
                  <a:tcPr/>
                </a:tc>
                <a:extLst>
                  <a:ext uri="{0D108BD9-81ED-4DB2-BD59-A6C34878D82A}">
                    <a16:rowId xmlns:a16="http://schemas.microsoft.com/office/drawing/2014/main" val="2389133872"/>
                  </a:ext>
                </a:extLst>
              </a:tr>
              <a:tr h="370840">
                <a:tc>
                  <a:txBody>
                    <a:bodyPr/>
                    <a:lstStyle/>
                    <a:p>
                      <a:r>
                        <a:rPr lang="en-US" sz="2800" dirty="0"/>
                        <a:t>“Indicate a well-developed ability to rapidly identify visual information, to make fast and accurate decisions, and to implement those decisions quickly.”</a:t>
                      </a:r>
                    </a:p>
                  </a:txBody>
                  <a:tcPr/>
                </a:tc>
                <a:tc>
                  <a:txBody>
                    <a:bodyPr/>
                    <a:lstStyle/>
                    <a:p>
                      <a:r>
                        <a:rPr lang="en-US" sz="2800" dirty="0"/>
                        <a:t>May indicate, “visual discrimination problems, distractibility, slow decision-making, motor difficulties, or generally slow cognitive speed.”</a:t>
                      </a:r>
                    </a:p>
                  </a:txBody>
                  <a:tcPr/>
                </a:tc>
                <a:extLst>
                  <a:ext uri="{0D108BD9-81ED-4DB2-BD59-A6C34878D82A}">
                    <a16:rowId xmlns:a16="http://schemas.microsoft.com/office/drawing/2014/main" val="1330636428"/>
                  </a:ext>
                </a:extLst>
              </a:tr>
            </a:tbl>
          </a:graphicData>
        </a:graphic>
      </p:graphicFrame>
    </p:spTree>
    <p:extLst>
      <p:ext uri="{BB962C8B-B14F-4D97-AF65-F5344CB8AC3E}">
        <p14:creationId xmlns:p14="http://schemas.microsoft.com/office/powerpoint/2010/main" val="32682426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19809-9FCE-CD0E-B4D3-F1E16CDDE53E}"/>
              </a:ext>
            </a:extLst>
          </p:cNvPr>
          <p:cNvSpPr>
            <a:spLocks noGrp="1"/>
          </p:cNvSpPr>
          <p:nvPr>
            <p:ph type="title"/>
          </p:nvPr>
        </p:nvSpPr>
        <p:spPr/>
        <p:txBody>
          <a:bodyPr/>
          <a:lstStyle/>
          <a:p>
            <a:r>
              <a:rPr lang="en-US" dirty="0"/>
              <a:t>Intra-Individual Variability (</a:t>
            </a:r>
            <a:r>
              <a:rPr lang="en-US" dirty="0" err="1"/>
              <a:t>IIV</a:t>
            </a:r>
            <a:r>
              <a:rPr lang="en-US" dirty="0"/>
              <a:t>) (Dispersion)</a:t>
            </a:r>
          </a:p>
        </p:txBody>
      </p:sp>
      <p:sp>
        <p:nvSpPr>
          <p:cNvPr id="3" name="Content Placeholder 2">
            <a:extLst>
              <a:ext uri="{FF2B5EF4-FFF2-40B4-BE49-F238E27FC236}">
                <a16:creationId xmlns:a16="http://schemas.microsoft.com/office/drawing/2014/main" id="{15185D7A-A815-6C0B-CA20-39FF5FBCC87F}"/>
              </a:ext>
            </a:extLst>
          </p:cNvPr>
          <p:cNvSpPr>
            <a:spLocks noGrp="1"/>
          </p:cNvSpPr>
          <p:nvPr>
            <p:ph idx="1"/>
          </p:nvPr>
        </p:nvSpPr>
        <p:spPr/>
        <p:txBody>
          <a:bodyPr/>
          <a:lstStyle/>
          <a:p>
            <a:r>
              <a:rPr lang="en-US" dirty="0"/>
              <a:t>The variability within a person’s cognitive profile.</a:t>
            </a:r>
          </a:p>
          <a:p>
            <a:r>
              <a:rPr lang="en-US" dirty="0"/>
              <a:t>Often measured by Intra-individual standard deviation (</a:t>
            </a:r>
            <a:r>
              <a:rPr lang="en-US" dirty="0" err="1"/>
              <a:t>ISD</a:t>
            </a:r>
            <a:r>
              <a:rPr lang="en-US" dirty="0"/>
              <a:t>)</a:t>
            </a:r>
          </a:p>
          <a:p>
            <a:r>
              <a:rPr lang="en-US" dirty="0"/>
              <a:t>High variability between cognitive domains can indicate underlying neurological conditions, learning disabilities, or developmental disorders. </a:t>
            </a:r>
          </a:p>
          <a:p>
            <a:r>
              <a:rPr lang="en-US" dirty="0"/>
              <a:t>Loss of executive control.</a:t>
            </a:r>
          </a:p>
        </p:txBody>
      </p:sp>
    </p:spTree>
    <p:extLst>
      <p:ext uri="{BB962C8B-B14F-4D97-AF65-F5344CB8AC3E}">
        <p14:creationId xmlns:p14="http://schemas.microsoft.com/office/powerpoint/2010/main" val="3565732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6CB6-2230-B81E-96F8-A1C936891FCB}"/>
              </a:ext>
            </a:extLst>
          </p:cNvPr>
          <p:cNvSpPr>
            <a:spLocks noGrp="1"/>
          </p:cNvSpPr>
          <p:nvPr>
            <p:ph type="title"/>
          </p:nvPr>
        </p:nvSpPr>
        <p:spPr/>
        <p:txBody>
          <a:bodyPr/>
          <a:lstStyle/>
          <a:p>
            <a:r>
              <a:rPr lang="en-US" dirty="0"/>
              <a:t>“Unusualness” Profile</a:t>
            </a:r>
          </a:p>
        </p:txBody>
      </p:sp>
      <p:pic>
        <p:nvPicPr>
          <p:cNvPr id="1026" name="Picture 2" descr="Plot object">
            <a:extLst>
              <a:ext uri="{FF2B5EF4-FFF2-40B4-BE49-F238E27FC236}">
                <a16:creationId xmlns:a16="http://schemas.microsoft.com/office/drawing/2014/main" id="{C99154EA-FFA9-57A4-AAA3-F68A299C0B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1257" y="1414926"/>
            <a:ext cx="9949486" cy="460624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88551CB9-6DEF-B7AB-16B0-7F0D10764D26}"/>
              </a:ext>
            </a:extLst>
          </p:cNvPr>
          <p:cNvSpPr/>
          <p:nvPr/>
        </p:nvSpPr>
        <p:spPr>
          <a:xfrm>
            <a:off x="4988310" y="1418553"/>
            <a:ext cx="802889" cy="3717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a:extLst>
              <a:ext uri="{FF2B5EF4-FFF2-40B4-BE49-F238E27FC236}">
                <a16:creationId xmlns:a16="http://schemas.microsoft.com/office/drawing/2014/main" id="{875D8B19-BD2E-1757-A386-99D70236FD53}"/>
              </a:ext>
            </a:extLst>
          </p:cNvPr>
          <p:cNvSpPr/>
          <p:nvPr/>
        </p:nvSpPr>
        <p:spPr>
          <a:xfrm>
            <a:off x="4817328" y="2994451"/>
            <a:ext cx="646770" cy="6151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Oval 8">
            <a:extLst>
              <a:ext uri="{FF2B5EF4-FFF2-40B4-BE49-F238E27FC236}">
                <a16:creationId xmlns:a16="http://schemas.microsoft.com/office/drawing/2014/main" id="{732A5313-F29F-249E-7718-E0AB9AA96B23}"/>
              </a:ext>
            </a:extLst>
          </p:cNvPr>
          <p:cNvSpPr/>
          <p:nvPr/>
        </p:nvSpPr>
        <p:spPr>
          <a:xfrm>
            <a:off x="9608634" y="4247336"/>
            <a:ext cx="646770" cy="6151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extBox 9">
            <a:extLst>
              <a:ext uri="{FF2B5EF4-FFF2-40B4-BE49-F238E27FC236}">
                <a16:creationId xmlns:a16="http://schemas.microsoft.com/office/drawing/2014/main" id="{114D5CE6-E8B4-78B4-77F2-6B8FFF81B8F7}"/>
              </a:ext>
            </a:extLst>
          </p:cNvPr>
          <p:cNvSpPr txBox="1"/>
          <p:nvPr/>
        </p:nvSpPr>
        <p:spPr>
          <a:xfrm>
            <a:off x="1494263" y="6148039"/>
            <a:ext cx="9576480" cy="523220"/>
          </a:xfrm>
          <a:prstGeom prst="rect">
            <a:avLst/>
          </a:prstGeom>
          <a:noFill/>
        </p:spPr>
        <p:txBody>
          <a:bodyPr wrap="square" rtlCol="0">
            <a:spAutoFit/>
          </a:bodyPr>
          <a:lstStyle/>
          <a:p>
            <a:r>
              <a:rPr lang="en-US" sz="1400" dirty="0"/>
              <a:t>Schneider, W. Joel, &amp; Ji, F. (2023). Detecting unusual score patterns in the context of relevant predictors. </a:t>
            </a:r>
            <a:r>
              <a:rPr lang="en-US" sz="1400" i="1" dirty="0"/>
              <a:t>Journal of Pediatric Neuropsychology</a:t>
            </a:r>
            <a:r>
              <a:rPr lang="en-US" sz="1400" dirty="0"/>
              <a:t>, </a:t>
            </a:r>
            <a:r>
              <a:rPr lang="en-US" sz="1400" i="1" dirty="0"/>
              <a:t>9</a:t>
            </a:r>
            <a:r>
              <a:rPr lang="en-US" sz="1400" dirty="0"/>
              <a:t>(1), 1–17. </a:t>
            </a:r>
            <a:r>
              <a:rPr lang="en-US" sz="1400" dirty="0">
                <a:hlinkClick r:id="rId3"/>
              </a:rPr>
              <a:t>https://doi.org/10.1007/s40817-022-00137-x</a:t>
            </a:r>
            <a:r>
              <a:rPr lang="en-US" sz="1400" dirty="0"/>
              <a:t>   </a:t>
            </a:r>
          </a:p>
        </p:txBody>
      </p:sp>
    </p:spTree>
    <p:extLst>
      <p:ext uri="{BB962C8B-B14F-4D97-AF65-F5344CB8AC3E}">
        <p14:creationId xmlns:p14="http://schemas.microsoft.com/office/powerpoint/2010/main" val="8628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3DE6D-95AC-8630-D8EF-B306EC1B488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BDCE0D-1DAC-5D4F-3708-3AF007A4FF04}"/>
              </a:ext>
            </a:extLst>
          </p:cNvPr>
          <p:cNvSpPr>
            <a:spLocks noGrp="1"/>
          </p:cNvSpPr>
          <p:nvPr>
            <p:ph type="title"/>
          </p:nvPr>
        </p:nvSpPr>
        <p:spPr/>
        <p:txBody>
          <a:bodyPr/>
          <a:lstStyle/>
          <a:p>
            <a:r>
              <a:rPr lang="en-US" dirty="0"/>
              <a:t>Graphic of calculations for “Unusualness”</a:t>
            </a:r>
          </a:p>
        </p:txBody>
      </p:sp>
      <p:pic>
        <p:nvPicPr>
          <p:cNvPr id="5" name="Content Placeholder 4">
            <a:extLst>
              <a:ext uri="{FF2B5EF4-FFF2-40B4-BE49-F238E27FC236}">
                <a16:creationId xmlns:a16="http://schemas.microsoft.com/office/drawing/2014/main" id="{2925F783-F57E-2B58-2E52-36E3B0133BD2}"/>
              </a:ext>
            </a:extLst>
          </p:cNvPr>
          <p:cNvPicPr>
            <a:picLocks noGrp="1" noChangeAspect="1"/>
          </p:cNvPicPr>
          <p:nvPr>
            <p:ph sz="half" idx="1"/>
          </p:nvPr>
        </p:nvPicPr>
        <p:blipFill>
          <a:blip r:embed="rId2"/>
          <a:stretch>
            <a:fillRect/>
          </a:stretch>
        </p:blipFill>
        <p:spPr>
          <a:xfrm>
            <a:off x="1506031" y="1512690"/>
            <a:ext cx="3847868" cy="4349764"/>
          </a:xfrm>
        </p:spPr>
      </p:pic>
      <p:pic>
        <p:nvPicPr>
          <p:cNvPr id="9" name="Content Placeholder 8">
            <a:extLst>
              <a:ext uri="{FF2B5EF4-FFF2-40B4-BE49-F238E27FC236}">
                <a16:creationId xmlns:a16="http://schemas.microsoft.com/office/drawing/2014/main" id="{826AE4F3-686F-E338-8E4B-171DD385CFE7}"/>
              </a:ext>
            </a:extLst>
          </p:cNvPr>
          <p:cNvPicPr>
            <a:picLocks noGrp="1" noChangeAspect="1"/>
          </p:cNvPicPr>
          <p:nvPr>
            <p:ph sz="half" idx="2"/>
          </p:nvPr>
        </p:nvPicPr>
        <p:blipFill>
          <a:blip r:embed="rId3"/>
          <a:stretch>
            <a:fillRect/>
          </a:stretch>
        </p:blipFill>
        <p:spPr>
          <a:xfrm>
            <a:off x="6862989" y="1444511"/>
            <a:ext cx="3560623" cy="4731459"/>
          </a:xfrm>
        </p:spPr>
      </p:pic>
      <p:cxnSp>
        <p:nvCxnSpPr>
          <p:cNvPr id="7" name="Straight Arrow Connector 6">
            <a:extLst>
              <a:ext uri="{FF2B5EF4-FFF2-40B4-BE49-F238E27FC236}">
                <a16:creationId xmlns:a16="http://schemas.microsoft.com/office/drawing/2014/main" id="{0EE999D8-5744-A325-2D74-999515C012FC}"/>
              </a:ext>
            </a:extLst>
          </p:cNvPr>
          <p:cNvCxnSpPr/>
          <p:nvPr/>
        </p:nvCxnSpPr>
        <p:spPr>
          <a:xfrm flipH="1" flipV="1">
            <a:off x="4340518" y="2435518"/>
            <a:ext cx="625785" cy="3164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EB8FB09-05FA-58A3-BBBF-9886B3F0FF83}"/>
              </a:ext>
            </a:extLst>
          </p:cNvPr>
          <p:cNvCxnSpPr/>
          <p:nvPr/>
        </p:nvCxnSpPr>
        <p:spPr>
          <a:xfrm flipH="1">
            <a:off x="2294410" y="2751927"/>
            <a:ext cx="2657832" cy="13289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9B7C9DC-9474-EA3C-7CA8-022E6D642AE1}"/>
              </a:ext>
            </a:extLst>
          </p:cNvPr>
          <p:cNvCxnSpPr/>
          <p:nvPr/>
        </p:nvCxnSpPr>
        <p:spPr>
          <a:xfrm flipH="1">
            <a:off x="2906133" y="2751926"/>
            <a:ext cx="2060172"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8C919D-3FBA-F9B6-621F-2D8AA8293691}"/>
              </a:ext>
            </a:extLst>
          </p:cNvPr>
          <p:cNvCxnSpPr/>
          <p:nvPr/>
        </p:nvCxnSpPr>
        <p:spPr>
          <a:xfrm flipH="1">
            <a:off x="2920322" y="2765263"/>
            <a:ext cx="2060172" cy="248205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2664A08-BCE5-476F-0513-C8C740088D90}"/>
              </a:ext>
            </a:extLst>
          </p:cNvPr>
          <p:cNvSpPr txBox="1"/>
          <p:nvPr/>
        </p:nvSpPr>
        <p:spPr>
          <a:xfrm>
            <a:off x="627994" y="6175970"/>
            <a:ext cx="10079073" cy="523099"/>
          </a:xfrm>
          <a:prstGeom prst="rect">
            <a:avLst/>
          </a:prstGeom>
          <a:noFill/>
        </p:spPr>
        <p:txBody>
          <a:bodyPr wrap="square" rtlCol="0">
            <a:spAutoFit/>
          </a:bodyPr>
          <a:lstStyle/>
          <a:p>
            <a:pPr defTabSz="1218926"/>
            <a:r>
              <a:rPr lang="en-US" sz="1400" dirty="0">
                <a:solidFill>
                  <a:prstClr val="black"/>
                </a:solidFill>
                <a:latin typeface="Calibri"/>
              </a:rPr>
              <a:t>Schneider, W. J., &amp; Ji, F. (2023). Detecting unusual score patterns in the context of relevant predictors. </a:t>
            </a:r>
            <a:r>
              <a:rPr lang="en-US" sz="1400" i="1" dirty="0">
                <a:solidFill>
                  <a:prstClr val="black"/>
                </a:solidFill>
                <a:latin typeface="Calibri"/>
              </a:rPr>
              <a:t>Journal of Pediatric Neuropsychology</a:t>
            </a:r>
            <a:r>
              <a:rPr lang="en-US" sz="1400" dirty="0">
                <a:solidFill>
                  <a:prstClr val="black"/>
                </a:solidFill>
                <a:latin typeface="Calibri"/>
              </a:rPr>
              <a:t>, </a:t>
            </a:r>
            <a:r>
              <a:rPr lang="en-US" sz="1400" i="1" dirty="0">
                <a:solidFill>
                  <a:prstClr val="black"/>
                </a:solidFill>
                <a:latin typeface="Calibri"/>
              </a:rPr>
              <a:t>9</a:t>
            </a:r>
            <a:r>
              <a:rPr lang="en-US" sz="1400" dirty="0">
                <a:solidFill>
                  <a:prstClr val="black"/>
                </a:solidFill>
                <a:latin typeface="Calibri"/>
              </a:rPr>
              <a:t>(1), 1–17. </a:t>
            </a:r>
            <a:r>
              <a:rPr lang="en-US" sz="1400" dirty="0">
                <a:solidFill>
                  <a:prstClr val="black"/>
                </a:solidFill>
                <a:latin typeface="Calibri"/>
                <a:hlinkClick r:id="rId4"/>
              </a:rPr>
              <a:t>https://doi.org/10.1007/s40817-022-00137-x</a:t>
            </a:r>
            <a:r>
              <a:rPr lang="en-US" sz="1400" dirty="0">
                <a:solidFill>
                  <a:prstClr val="black"/>
                </a:solidFill>
                <a:latin typeface="Calibri"/>
              </a:rPr>
              <a:t> </a:t>
            </a:r>
          </a:p>
        </p:txBody>
      </p:sp>
      <p:sp>
        <p:nvSpPr>
          <p:cNvPr id="16" name="Oval 15">
            <a:extLst>
              <a:ext uri="{FF2B5EF4-FFF2-40B4-BE49-F238E27FC236}">
                <a16:creationId xmlns:a16="http://schemas.microsoft.com/office/drawing/2014/main" id="{C0D114BE-C5A4-699E-C5BB-89E6039D2E07}"/>
              </a:ext>
            </a:extLst>
          </p:cNvPr>
          <p:cNvSpPr/>
          <p:nvPr/>
        </p:nvSpPr>
        <p:spPr>
          <a:xfrm>
            <a:off x="4439829" y="1820376"/>
            <a:ext cx="914069" cy="6355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Calibri"/>
            </a:endParaRPr>
          </a:p>
        </p:txBody>
      </p:sp>
    </p:spTree>
    <p:extLst>
      <p:ext uri="{BB962C8B-B14F-4D97-AF65-F5344CB8AC3E}">
        <p14:creationId xmlns:p14="http://schemas.microsoft.com/office/powerpoint/2010/main" val="3294339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C008A-341E-5AAC-215A-A6604E0831F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2F4A6C1-6ABD-11D9-8FF6-0E2C5560661C}"/>
              </a:ext>
            </a:extLst>
          </p:cNvPr>
          <p:cNvSpPr>
            <a:spLocks noGrp="1"/>
          </p:cNvSpPr>
          <p:nvPr>
            <p:ph type="title"/>
          </p:nvPr>
        </p:nvSpPr>
        <p:spPr>
          <a:xfrm>
            <a:off x="1" y="2953"/>
            <a:ext cx="12192000" cy="1481832"/>
          </a:xfrm>
        </p:spPr>
        <p:txBody>
          <a:bodyPr vert="horz" lIns="121917" tIns="60958" rIns="121917" bIns="60958" rtlCol="0" anchor="ctr">
            <a:normAutofit/>
          </a:bodyPr>
          <a:lstStyle/>
          <a:p>
            <a:r>
              <a:rPr lang="en-US" dirty="0"/>
              <a:t>Graphic of calculations for Composite Scores</a:t>
            </a:r>
          </a:p>
        </p:txBody>
      </p:sp>
      <p:pic>
        <p:nvPicPr>
          <p:cNvPr id="22" name="Content Placeholder 21">
            <a:extLst>
              <a:ext uri="{FF2B5EF4-FFF2-40B4-BE49-F238E27FC236}">
                <a16:creationId xmlns:a16="http://schemas.microsoft.com/office/drawing/2014/main" id="{FD00781F-7AA1-9A48-08B5-F0A99EC40D65}"/>
              </a:ext>
            </a:extLst>
          </p:cNvPr>
          <p:cNvPicPr>
            <a:picLocks noGrp="1" noChangeAspect="1"/>
          </p:cNvPicPr>
          <p:nvPr>
            <p:ph sz="half" idx="1"/>
          </p:nvPr>
        </p:nvPicPr>
        <p:blipFill>
          <a:blip r:embed="rId2"/>
          <a:srcRect l="2324" r="1" b="1"/>
          <a:stretch>
            <a:fillRect/>
          </a:stretch>
        </p:blipFill>
        <p:spPr>
          <a:xfrm>
            <a:off x="829259" y="1828377"/>
            <a:ext cx="5181074" cy="4336294"/>
          </a:xfrm>
          <a:prstGeom prst="rect">
            <a:avLst/>
          </a:prstGeom>
          <a:noFill/>
        </p:spPr>
      </p:pic>
      <p:sp>
        <p:nvSpPr>
          <p:cNvPr id="15" name="TextBox 14">
            <a:extLst>
              <a:ext uri="{FF2B5EF4-FFF2-40B4-BE49-F238E27FC236}">
                <a16:creationId xmlns:a16="http://schemas.microsoft.com/office/drawing/2014/main" id="{71148DC4-35CA-7F72-4EEB-D6242E16F40A}"/>
              </a:ext>
            </a:extLst>
          </p:cNvPr>
          <p:cNvSpPr txBox="1"/>
          <p:nvPr/>
        </p:nvSpPr>
        <p:spPr>
          <a:xfrm>
            <a:off x="6181667" y="1828377"/>
            <a:ext cx="5181074" cy="4336294"/>
          </a:xfrm>
          <a:prstGeom prst="rect">
            <a:avLst/>
          </a:prstGeom>
        </p:spPr>
        <p:txBody>
          <a:bodyPr vert="horz" lIns="121917" tIns="60958" rIns="121917" bIns="60958" rtlCol="0">
            <a:normAutofit/>
          </a:bodyPr>
          <a:lstStyle/>
          <a:p>
            <a:pPr marL="457098" indent="-457098" defTabSz="1218926">
              <a:spcBef>
                <a:spcPts val="1200"/>
              </a:spcBef>
              <a:buFont typeface="Arial" pitchFamily="34" charset="0"/>
              <a:buChar char="•"/>
            </a:pPr>
            <a:r>
              <a:rPr lang="en-US" sz="2799" dirty="0"/>
              <a:t>Schneider, W. J. (2011). A Geometric Representation of Composite Scores. </a:t>
            </a:r>
            <a:r>
              <a:rPr lang="en-US" sz="2799" dirty="0">
                <a:hlinkClick r:id="rId3">
                  <a:extLst>
                    <a:ext uri="{A12FA001-AC4F-418D-AE19-62706E023703}">
                      <ahyp:hlinkClr xmlns:ahyp="http://schemas.microsoft.com/office/drawing/2018/hyperlinkcolor" val="tx"/>
                    </a:ext>
                  </a:extLst>
                </a:hlinkClick>
              </a:rPr>
              <a:t>https://assessingpsyche.wordpress.com/2011/03/29/a-geometric-representation-of-composite-scores/</a:t>
            </a:r>
            <a:r>
              <a:rPr lang="en-US" sz="2799" dirty="0"/>
              <a:t>   </a:t>
            </a:r>
          </a:p>
        </p:txBody>
      </p:sp>
      <p:sp>
        <p:nvSpPr>
          <p:cNvPr id="23" name="Oval 22">
            <a:extLst>
              <a:ext uri="{FF2B5EF4-FFF2-40B4-BE49-F238E27FC236}">
                <a16:creationId xmlns:a16="http://schemas.microsoft.com/office/drawing/2014/main" id="{3B5AAA7C-6C8C-2E5C-024D-994100C32ED3}"/>
              </a:ext>
            </a:extLst>
          </p:cNvPr>
          <p:cNvSpPr/>
          <p:nvPr/>
        </p:nvSpPr>
        <p:spPr>
          <a:xfrm>
            <a:off x="4542263" y="4103649"/>
            <a:ext cx="1468070" cy="68394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Calibri"/>
            </a:endParaRPr>
          </a:p>
        </p:txBody>
      </p:sp>
    </p:spTree>
    <p:extLst>
      <p:ext uri="{BB962C8B-B14F-4D97-AF65-F5344CB8AC3E}">
        <p14:creationId xmlns:p14="http://schemas.microsoft.com/office/powerpoint/2010/main" val="179922972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6164C3-7380-8CB0-737F-8A58E9EB182A}"/>
              </a:ext>
            </a:extLst>
          </p:cNvPr>
          <p:cNvSpPr>
            <a:spLocks noGrp="1"/>
          </p:cNvSpPr>
          <p:nvPr>
            <p:ph type="title"/>
          </p:nvPr>
        </p:nvSpPr>
        <p:spPr/>
        <p:txBody>
          <a:bodyPr/>
          <a:lstStyle/>
          <a:p>
            <a:r>
              <a:rPr lang="en-US" dirty="0"/>
              <a:t>Intelligence Defined</a:t>
            </a:r>
          </a:p>
        </p:txBody>
      </p:sp>
      <p:sp>
        <p:nvSpPr>
          <p:cNvPr id="3" name="Content Placeholder 2">
            <a:extLst>
              <a:ext uri="{FF2B5EF4-FFF2-40B4-BE49-F238E27FC236}">
                <a16:creationId xmlns:a16="http://schemas.microsoft.com/office/drawing/2014/main" id="{D89E169D-4113-1D95-BEA5-D570D78A5E4D}"/>
              </a:ext>
            </a:extLst>
          </p:cNvPr>
          <p:cNvSpPr>
            <a:spLocks noGrp="1"/>
          </p:cNvSpPr>
          <p:nvPr>
            <p:ph sz="half" idx="1"/>
          </p:nvPr>
        </p:nvSpPr>
        <p:spPr>
          <a:xfrm>
            <a:off x="840212" y="1828376"/>
            <a:ext cx="5179201" cy="3940706"/>
          </a:xfrm>
        </p:spPr>
        <p:txBody>
          <a:bodyPr>
            <a:normAutofit lnSpcReduction="10000"/>
          </a:bodyPr>
          <a:lstStyle/>
          <a:p>
            <a:pPr algn="l"/>
            <a:r>
              <a:rPr lang="en-US" sz="2400" dirty="0">
                <a:solidFill>
                  <a:srgbClr val="000000"/>
                </a:solidFill>
              </a:rPr>
              <a:t>“Broadly defined, intelligence is a person’s </a:t>
            </a:r>
            <a:r>
              <a:rPr lang="en-US" sz="2400" u="sng" dirty="0">
                <a:solidFill>
                  <a:srgbClr val="000000"/>
                </a:solidFill>
              </a:rPr>
              <a:t>ability to learn from their experience, adapt, influence, and choose environments</a:t>
            </a:r>
            <a:r>
              <a:rPr lang="en-US" sz="2400" dirty="0">
                <a:solidFill>
                  <a:srgbClr val="000000"/>
                </a:solidFill>
              </a:rPr>
              <a:t>.” </a:t>
            </a:r>
          </a:p>
          <a:p>
            <a:pPr algn="l"/>
            <a:r>
              <a:rPr lang="en-US" sz="2400" dirty="0">
                <a:solidFill>
                  <a:srgbClr val="000000"/>
                </a:solidFill>
              </a:rPr>
              <a:t>“At the heart of intelligence is an individual’s </a:t>
            </a:r>
            <a:r>
              <a:rPr lang="en-US" sz="2400" u="sng" dirty="0">
                <a:solidFill>
                  <a:srgbClr val="000000"/>
                </a:solidFill>
              </a:rPr>
              <a:t>problem-solving skills and capacity for knowledge acquisition.</a:t>
            </a:r>
            <a:r>
              <a:rPr lang="en-US" sz="2400" dirty="0">
                <a:solidFill>
                  <a:srgbClr val="000000"/>
                </a:solidFill>
              </a:rPr>
              <a:t>”</a:t>
            </a:r>
          </a:p>
          <a:p>
            <a:pPr algn="l"/>
            <a:r>
              <a:rPr lang="en-US" sz="2400" dirty="0">
                <a:solidFill>
                  <a:srgbClr val="000000"/>
                </a:solidFill>
              </a:rPr>
              <a:t>These abilities “influence an individual’s </a:t>
            </a:r>
            <a:r>
              <a:rPr lang="en-US" sz="2400" u="sng" dirty="0">
                <a:solidFill>
                  <a:srgbClr val="000000"/>
                </a:solidFill>
              </a:rPr>
              <a:t>ability to think, act, and learn</a:t>
            </a:r>
            <a:r>
              <a:rPr lang="en-US" sz="2400" dirty="0">
                <a:solidFill>
                  <a:srgbClr val="000000"/>
                </a:solidFill>
              </a:rPr>
              <a:t> within their environment.”</a:t>
            </a:r>
            <a:endParaRPr lang="en-US" sz="2400" dirty="0">
              <a:solidFill>
                <a:srgbClr val="0774B7"/>
              </a:solidFill>
            </a:endParaRPr>
          </a:p>
          <a:p>
            <a:endParaRPr lang="en-US" dirty="0"/>
          </a:p>
        </p:txBody>
      </p:sp>
      <p:sp>
        <p:nvSpPr>
          <p:cNvPr id="8" name="TextBox 7">
            <a:extLst>
              <a:ext uri="{FF2B5EF4-FFF2-40B4-BE49-F238E27FC236}">
                <a16:creationId xmlns:a16="http://schemas.microsoft.com/office/drawing/2014/main" id="{819EDFA4-3F4D-F51D-5841-02BF901B7D57}"/>
              </a:ext>
            </a:extLst>
          </p:cNvPr>
          <p:cNvSpPr txBox="1"/>
          <p:nvPr/>
        </p:nvSpPr>
        <p:spPr>
          <a:xfrm>
            <a:off x="831164" y="6053035"/>
            <a:ext cx="10349071" cy="523099"/>
          </a:xfrm>
          <a:prstGeom prst="rect">
            <a:avLst/>
          </a:prstGeom>
          <a:noFill/>
        </p:spPr>
        <p:txBody>
          <a:bodyPr wrap="square" rtlCol="0">
            <a:spAutoFit/>
          </a:bodyPr>
          <a:lstStyle/>
          <a:p>
            <a:r>
              <a:rPr lang="en-US" sz="1400" dirty="0">
                <a:solidFill>
                  <a:srgbClr val="000000"/>
                </a:solidFill>
              </a:rPr>
              <a:t>Winter, Emily L., Sierra M. Trudel, and Alan S. Kaufman. 2024. Wait, Where’s the Flynn Effect on the WAIS-5? Journal of Intelligence 12: 118. </a:t>
            </a:r>
            <a:r>
              <a:rPr lang="en-US" sz="1400" dirty="0">
                <a:solidFill>
                  <a:srgbClr val="000000"/>
                </a:solidFill>
                <a:hlinkClick r:id="rId2"/>
              </a:rPr>
              <a:t>https://doi.org/10.3390/jintelligence12110118</a:t>
            </a:r>
            <a:r>
              <a:rPr lang="en-US" sz="1400" dirty="0">
                <a:solidFill>
                  <a:srgbClr val="000000"/>
                </a:solidFill>
              </a:rPr>
              <a:t>   </a:t>
            </a:r>
            <a:endParaRPr lang="en-US" dirty="0"/>
          </a:p>
        </p:txBody>
      </p:sp>
      <p:pic>
        <p:nvPicPr>
          <p:cNvPr id="9" name="Content Placeholder 7">
            <a:extLst>
              <a:ext uri="{FF2B5EF4-FFF2-40B4-BE49-F238E27FC236}">
                <a16:creationId xmlns:a16="http://schemas.microsoft.com/office/drawing/2014/main" id="{A017CD5D-B8F2-4B0C-E862-074C798DB61C}"/>
              </a:ext>
            </a:extLst>
          </p:cNvPr>
          <p:cNvPicPr>
            <a:picLocks noChangeAspect="1"/>
          </p:cNvPicPr>
          <p:nvPr/>
        </p:nvPicPr>
        <p:blipFill>
          <a:blip r:embed="rId3"/>
          <a:stretch>
            <a:fillRect/>
          </a:stretch>
        </p:blipFill>
        <p:spPr>
          <a:xfrm>
            <a:off x="6460159" y="1137424"/>
            <a:ext cx="5079573" cy="4222777"/>
          </a:xfrm>
          <a:prstGeom prst="rect">
            <a:avLst/>
          </a:prstGeom>
        </p:spPr>
      </p:pic>
    </p:spTree>
    <p:extLst>
      <p:ext uri="{BB962C8B-B14F-4D97-AF65-F5344CB8AC3E}">
        <p14:creationId xmlns:p14="http://schemas.microsoft.com/office/powerpoint/2010/main" val="319072068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DCFE580-EA09-3EB2-01F3-DD444D0F88E8}"/>
              </a:ext>
            </a:extLst>
          </p:cNvPr>
          <p:cNvSpPr>
            <a:spLocks noGrp="1"/>
          </p:cNvSpPr>
          <p:nvPr>
            <p:ph type="title"/>
          </p:nvPr>
        </p:nvSpPr>
        <p:spPr>
          <a:xfrm>
            <a:off x="1386865" y="818984"/>
            <a:ext cx="6596245" cy="3268520"/>
          </a:xfrm>
        </p:spPr>
        <p:txBody>
          <a:bodyPr vert="horz" lIns="91440" tIns="45720" rIns="91440" bIns="45720" rtlCol="0" anchor="b">
            <a:normAutofit/>
          </a:bodyPr>
          <a:lstStyle/>
          <a:p>
            <a:pPr algn="r"/>
            <a:r>
              <a:rPr lang="en-US" sz="4800" kern="1200">
                <a:solidFill>
                  <a:srgbClr val="FFFFFF"/>
                </a:solidFill>
                <a:latin typeface="+mj-lt"/>
                <a:ea typeface="+mj-ea"/>
                <a:cs typeface="+mj-cs"/>
              </a:rPr>
              <a:t>Special Group Studies</a:t>
            </a:r>
          </a:p>
        </p:txBody>
      </p:sp>
      <p:sp>
        <p:nvSpPr>
          <p:cNvPr id="20" name="Rectangle 1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45A7141-1335-029A-F51C-E4E5DA8E7176}"/>
              </a:ext>
            </a:extLst>
          </p:cNvPr>
          <p:cNvSpPr>
            <a:spLocks noGrp="1"/>
          </p:cNvSpPr>
          <p:nvPr>
            <p:ph type="body" idx="1"/>
          </p:nvPr>
        </p:nvSpPr>
        <p:spPr>
          <a:xfrm>
            <a:off x="1931874" y="4797188"/>
            <a:ext cx="6051236" cy="1241828"/>
          </a:xfrm>
        </p:spPr>
        <p:txBody>
          <a:bodyPr vert="horz" lIns="91440" tIns="45720" rIns="91440" bIns="45720" rtlCol="0">
            <a:normAutofit/>
          </a:bodyPr>
          <a:lstStyle/>
          <a:p>
            <a:pPr algn="r"/>
            <a:endParaRPr lang="en-US" sz="2400" kern="1200">
              <a:solidFill>
                <a:srgbClr val="FFFFFF"/>
              </a:solidFill>
              <a:latin typeface="+mn-lt"/>
              <a:ea typeface="+mn-ea"/>
              <a:cs typeface="+mn-cs"/>
            </a:endParaRPr>
          </a:p>
        </p:txBody>
      </p:sp>
      <p:sp>
        <p:nvSpPr>
          <p:cNvPr id="22" name="Rectangle 2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019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F2733-CBDE-DA29-5CD2-99D25F7B6AF4}"/>
              </a:ext>
            </a:extLst>
          </p:cNvPr>
          <p:cNvSpPr>
            <a:spLocks noGrp="1"/>
          </p:cNvSpPr>
          <p:nvPr>
            <p:ph type="title"/>
          </p:nvPr>
        </p:nvSpPr>
        <p:spPr/>
        <p:txBody>
          <a:bodyPr/>
          <a:lstStyle/>
          <a:p>
            <a:r>
              <a:rPr lang="en-US" dirty="0"/>
              <a:t>Construct validity</a:t>
            </a:r>
          </a:p>
        </p:txBody>
      </p:sp>
      <p:sp>
        <p:nvSpPr>
          <p:cNvPr id="5" name="Content Placeholder 4">
            <a:extLst>
              <a:ext uri="{FF2B5EF4-FFF2-40B4-BE49-F238E27FC236}">
                <a16:creationId xmlns:a16="http://schemas.microsoft.com/office/drawing/2014/main" id="{2F59EA51-3FBF-2239-0BC9-7F4D036302E7}"/>
              </a:ext>
            </a:extLst>
          </p:cNvPr>
          <p:cNvSpPr>
            <a:spLocks noGrp="1"/>
          </p:cNvSpPr>
          <p:nvPr>
            <p:ph idx="1"/>
          </p:nvPr>
        </p:nvSpPr>
        <p:spPr/>
        <p:txBody>
          <a:bodyPr/>
          <a:lstStyle/>
          <a:p>
            <a:r>
              <a:rPr lang="en-US" dirty="0"/>
              <a:t>The WAIS-5 development included studies on special groups like gifted individuals, those with intellectual disabilities, ADHD, and autism. </a:t>
            </a:r>
          </a:p>
          <a:p>
            <a:r>
              <a:rPr lang="en-US" dirty="0"/>
              <a:t>The data should not be used for diagnostics but supports construct validity. </a:t>
            </a:r>
          </a:p>
          <a:p>
            <a:r>
              <a:rPr lang="en-US" dirty="0"/>
              <a:t>Differences in scores validate the WAIS-5's performance.</a:t>
            </a:r>
          </a:p>
          <a:p>
            <a:endParaRPr lang="en-US" dirty="0"/>
          </a:p>
        </p:txBody>
      </p:sp>
    </p:spTree>
    <p:extLst>
      <p:ext uri="{BB962C8B-B14F-4D97-AF65-F5344CB8AC3E}">
        <p14:creationId xmlns:p14="http://schemas.microsoft.com/office/powerpoint/2010/main" val="3951242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1EC3F-A71F-D012-ACF3-99D245796D65}"/>
              </a:ext>
            </a:extLst>
          </p:cNvPr>
          <p:cNvSpPr>
            <a:spLocks noGrp="1"/>
          </p:cNvSpPr>
          <p:nvPr>
            <p:ph type="title"/>
          </p:nvPr>
        </p:nvSpPr>
        <p:spPr/>
        <p:txBody>
          <a:bodyPr/>
          <a:lstStyle/>
          <a:p>
            <a:r>
              <a:rPr lang="en-US" dirty="0"/>
              <a:t>Mild Intellectual Disability (ID) Sample</a:t>
            </a:r>
          </a:p>
        </p:txBody>
      </p:sp>
      <p:sp>
        <p:nvSpPr>
          <p:cNvPr id="3" name="Content Placeholder 2">
            <a:extLst>
              <a:ext uri="{FF2B5EF4-FFF2-40B4-BE49-F238E27FC236}">
                <a16:creationId xmlns:a16="http://schemas.microsoft.com/office/drawing/2014/main" id="{FAD06FB0-73D8-155E-5C24-11869FC75F5B}"/>
              </a:ext>
            </a:extLst>
          </p:cNvPr>
          <p:cNvSpPr>
            <a:spLocks noGrp="1"/>
          </p:cNvSpPr>
          <p:nvPr>
            <p:ph idx="1"/>
          </p:nvPr>
        </p:nvSpPr>
        <p:spPr/>
        <p:txBody>
          <a:bodyPr/>
          <a:lstStyle/>
          <a:p>
            <a:r>
              <a:rPr lang="en-US" dirty="0"/>
              <a:t>Of individuals diagnosed with mild ID, 89% had WAIS 5 FSIQ scores of </a:t>
            </a:r>
            <a:r>
              <a:rPr lang="en-US" u="sng" dirty="0"/>
              <a:t>&lt;</a:t>
            </a:r>
            <a:r>
              <a:rPr lang="en-US" dirty="0"/>
              <a:t> 75 compared to 9% of matched controls. </a:t>
            </a:r>
          </a:p>
          <a:p>
            <a:r>
              <a:rPr lang="en-US" dirty="0"/>
              <a:t>N = 55</a:t>
            </a:r>
          </a:p>
          <a:p>
            <a:r>
              <a:rPr lang="en-US" dirty="0"/>
              <a:t>Age mean = 31.8 (14.8)</a:t>
            </a:r>
          </a:p>
          <a:p>
            <a:r>
              <a:rPr lang="en-US" dirty="0"/>
              <a:t>Met DSM-5 criteria for diagnosis of ID including adaptive functioning deficits</a:t>
            </a:r>
          </a:p>
        </p:txBody>
      </p:sp>
    </p:spTree>
    <p:extLst>
      <p:ext uri="{BB962C8B-B14F-4D97-AF65-F5344CB8AC3E}">
        <p14:creationId xmlns:p14="http://schemas.microsoft.com/office/powerpoint/2010/main" val="2735919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19B6-E4CF-05F1-2071-A0B489D4FAEF}"/>
              </a:ext>
            </a:extLst>
          </p:cNvPr>
          <p:cNvSpPr>
            <a:spLocks noGrp="1"/>
          </p:cNvSpPr>
          <p:nvPr>
            <p:ph type="title"/>
          </p:nvPr>
        </p:nvSpPr>
        <p:spPr>
          <a:xfrm>
            <a:off x="1371597" y="348865"/>
            <a:ext cx="10044023" cy="877729"/>
          </a:xfrm>
        </p:spPr>
        <p:txBody>
          <a:bodyPr anchor="ctr">
            <a:normAutofit/>
          </a:bodyPr>
          <a:lstStyle/>
          <a:p>
            <a:r>
              <a:rPr lang="en-US" sz="4000" dirty="0"/>
              <a:t>Mild Intellectual Disability (ID)</a:t>
            </a:r>
          </a:p>
        </p:txBody>
      </p:sp>
      <p:graphicFrame>
        <p:nvGraphicFramePr>
          <p:cNvPr id="4" name="Content Placeholder 3">
            <a:extLst>
              <a:ext uri="{FF2B5EF4-FFF2-40B4-BE49-F238E27FC236}">
                <a16:creationId xmlns:a16="http://schemas.microsoft.com/office/drawing/2014/main" id="{83E87070-4C48-5948-6D1C-4D7FC8D01D6A}"/>
              </a:ext>
            </a:extLst>
          </p:cNvPr>
          <p:cNvGraphicFramePr>
            <a:graphicFrameLocks noGrp="1"/>
          </p:cNvGraphicFramePr>
          <p:nvPr>
            <p:ph idx="1"/>
            <p:extLst>
              <p:ext uri="{D42A27DB-BD31-4B8C-83A1-F6EECF244321}">
                <p14:modId xmlns:p14="http://schemas.microsoft.com/office/powerpoint/2010/main" val="3323762742"/>
              </p:ext>
            </p:extLst>
          </p:nvPr>
        </p:nvGraphicFramePr>
        <p:xfrm>
          <a:off x="1607405" y="1391467"/>
          <a:ext cx="8837580" cy="4192812"/>
        </p:xfrm>
        <a:graphic>
          <a:graphicData uri="http://schemas.openxmlformats.org/drawingml/2006/table">
            <a:tbl>
              <a:tblPr firstRow="1" bandRow="1">
                <a:tableStyleId>{5C22544A-7EE6-4342-B048-85BDC9FD1C3A}</a:tableStyleId>
              </a:tblPr>
              <a:tblGrid>
                <a:gridCol w="4051744">
                  <a:extLst>
                    <a:ext uri="{9D8B030D-6E8A-4147-A177-3AD203B41FA5}">
                      <a16:colId xmlns:a16="http://schemas.microsoft.com/office/drawing/2014/main" val="1110439915"/>
                    </a:ext>
                  </a:extLst>
                </a:gridCol>
                <a:gridCol w="912386">
                  <a:extLst>
                    <a:ext uri="{9D8B030D-6E8A-4147-A177-3AD203B41FA5}">
                      <a16:colId xmlns:a16="http://schemas.microsoft.com/office/drawing/2014/main" val="873782366"/>
                    </a:ext>
                  </a:extLst>
                </a:gridCol>
                <a:gridCol w="912386">
                  <a:extLst>
                    <a:ext uri="{9D8B030D-6E8A-4147-A177-3AD203B41FA5}">
                      <a16:colId xmlns:a16="http://schemas.microsoft.com/office/drawing/2014/main" val="3051240446"/>
                    </a:ext>
                  </a:extLst>
                </a:gridCol>
                <a:gridCol w="912386">
                  <a:extLst>
                    <a:ext uri="{9D8B030D-6E8A-4147-A177-3AD203B41FA5}">
                      <a16:colId xmlns:a16="http://schemas.microsoft.com/office/drawing/2014/main" val="374734298"/>
                    </a:ext>
                  </a:extLst>
                </a:gridCol>
                <a:gridCol w="912386">
                  <a:extLst>
                    <a:ext uri="{9D8B030D-6E8A-4147-A177-3AD203B41FA5}">
                      <a16:colId xmlns:a16="http://schemas.microsoft.com/office/drawing/2014/main" val="1080630862"/>
                    </a:ext>
                  </a:extLst>
                </a:gridCol>
                <a:gridCol w="1136292">
                  <a:extLst>
                    <a:ext uri="{9D8B030D-6E8A-4147-A177-3AD203B41FA5}">
                      <a16:colId xmlns:a16="http://schemas.microsoft.com/office/drawing/2014/main" val="842328993"/>
                    </a:ext>
                  </a:extLst>
                </a:gridCol>
              </a:tblGrid>
              <a:tr h="232934">
                <a:tc>
                  <a:txBody>
                    <a:bodyPr/>
                    <a:lstStyle/>
                    <a:p>
                      <a:pPr algn="l" fontAlgn="b"/>
                      <a:r>
                        <a:rPr lang="en-US" sz="1200" u="none" strike="noStrike">
                          <a:effectLst/>
                        </a:rPr>
                        <a:t>Score</a:t>
                      </a:r>
                      <a:endParaRPr lang="en-US" sz="1200" b="0" i="0" u="none" strike="noStrike">
                        <a:solidFill>
                          <a:srgbClr val="000000"/>
                        </a:solidFill>
                        <a:effectLst/>
                        <a:latin typeface="Aptos Narrow" panose="020B0004020202020204" pitchFamily="34" charset="0"/>
                      </a:endParaRPr>
                    </a:p>
                  </a:txBody>
                  <a:tcPr marL="8379" marR="8379" marT="8379" marB="0" anchor="b"/>
                </a:tc>
                <a:tc gridSpan="2">
                  <a:txBody>
                    <a:bodyPr/>
                    <a:lstStyle/>
                    <a:p>
                      <a:pPr algn="ctr" fontAlgn="b"/>
                      <a:r>
                        <a:rPr lang="en-US" sz="1200" u="none" strike="noStrike">
                          <a:effectLst/>
                        </a:rPr>
                        <a:t>Mild ID</a:t>
                      </a:r>
                      <a:endParaRPr lang="en-US" sz="1200" b="0" i="0" u="none" strike="noStrike">
                        <a:solidFill>
                          <a:srgbClr val="000000"/>
                        </a:solidFill>
                        <a:effectLst/>
                        <a:latin typeface="Aptos Narrow" panose="020B0004020202020204" pitchFamily="34" charset="0"/>
                      </a:endParaRPr>
                    </a:p>
                  </a:txBody>
                  <a:tcPr marL="8379" marR="8379" marT="8379" marB="0" anchor="b"/>
                </a:tc>
                <a:tc hMerge="1">
                  <a:txBody>
                    <a:bodyPr/>
                    <a:lstStyle/>
                    <a:p>
                      <a:endParaRPr lang="en-US"/>
                    </a:p>
                  </a:txBody>
                  <a:tcPr/>
                </a:tc>
                <a:tc gridSpan="2">
                  <a:txBody>
                    <a:bodyPr/>
                    <a:lstStyle/>
                    <a:p>
                      <a:pPr algn="ctr" fontAlgn="b"/>
                      <a:r>
                        <a:rPr lang="en-US" sz="1200" u="none" strike="noStrike">
                          <a:effectLst/>
                        </a:rPr>
                        <a:t>Matched Controls</a:t>
                      </a:r>
                      <a:endParaRPr lang="en-US" sz="1200" b="0" i="0" u="none" strike="noStrike">
                        <a:solidFill>
                          <a:srgbClr val="000000"/>
                        </a:solidFill>
                        <a:effectLst/>
                        <a:latin typeface="Aptos Narrow" panose="020B0004020202020204" pitchFamily="34" charset="0"/>
                      </a:endParaRPr>
                    </a:p>
                  </a:txBody>
                  <a:tcPr marL="8379" marR="8379" marT="8379" marB="0" anchor="b"/>
                </a:tc>
                <a:tc hMerge="1">
                  <a:txBody>
                    <a:bodyPr/>
                    <a:lstStyle/>
                    <a:p>
                      <a:endParaRPr lang="en-US"/>
                    </a:p>
                  </a:txBody>
                  <a:tcPr/>
                </a:tc>
                <a:tc>
                  <a:txBody>
                    <a:bodyPr/>
                    <a:lstStyle/>
                    <a:p>
                      <a:pPr algn="ctr" fontAlgn="b"/>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616887480"/>
                  </a:ext>
                </a:extLst>
              </a:tr>
              <a:tr h="232934">
                <a:tc>
                  <a:txBody>
                    <a:bodyPr/>
                    <a:lstStyle/>
                    <a:p>
                      <a:pPr algn="l" fontAlgn="b"/>
                      <a:endParaRPr lang="en-US" sz="1200" b="0" i="0" u="none" strike="noStrike" dirty="0">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Mean</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Std. Dev.</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Mean</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Std. Dev.</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p Value</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158998772"/>
                  </a:ext>
                </a:extLst>
              </a:tr>
              <a:tr h="232934">
                <a:tc>
                  <a:txBody>
                    <a:bodyPr/>
                    <a:lstStyle/>
                    <a:p>
                      <a:pPr algn="l" fontAlgn="b"/>
                      <a:r>
                        <a:rPr lang="en-US" sz="1200" u="none" strike="noStrike">
                          <a:effectLst/>
                        </a:rPr>
                        <a:t>Similarities (SI)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4.5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294745042"/>
                  </a:ext>
                </a:extLst>
              </a:tr>
              <a:tr h="232934">
                <a:tc>
                  <a:txBody>
                    <a:bodyPr/>
                    <a:lstStyle/>
                    <a:p>
                      <a:pPr algn="l" fontAlgn="b"/>
                      <a:r>
                        <a:rPr lang="en-US" sz="1200" u="none" strike="noStrike">
                          <a:effectLst/>
                        </a:rPr>
                        <a:t>Vocabulary (VC)</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4.5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780301704"/>
                  </a:ext>
                </a:extLst>
              </a:tr>
              <a:tr h="232934">
                <a:tc>
                  <a:txBody>
                    <a:bodyPr/>
                    <a:lstStyle/>
                    <a:p>
                      <a:pPr algn="l" fontAlgn="b"/>
                      <a:r>
                        <a:rPr lang="en-US" sz="1200" u="none" strike="noStrike">
                          <a:effectLst/>
                        </a:rPr>
                        <a:t>Block Design (BD)</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4.5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656050436"/>
                  </a:ext>
                </a:extLst>
              </a:tr>
              <a:tr h="232934">
                <a:tc>
                  <a:txBody>
                    <a:bodyPr/>
                    <a:lstStyle/>
                    <a:p>
                      <a:pPr algn="l" fontAlgn="b"/>
                      <a:r>
                        <a:rPr lang="en-US" sz="1200" u="none" strike="noStrike">
                          <a:effectLst/>
                        </a:rPr>
                        <a:t>Visual Puzzles (VP)</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4.5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997283442"/>
                  </a:ext>
                </a:extLst>
              </a:tr>
              <a:tr h="232934">
                <a:tc>
                  <a:txBody>
                    <a:bodyPr/>
                    <a:lstStyle/>
                    <a:p>
                      <a:pPr algn="l" fontAlgn="b"/>
                      <a:r>
                        <a:rPr lang="en-US" sz="1200" u="none" strike="noStrike">
                          <a:effectLst/>
                        </a:rPr>
                        <a:t>Matrix Reasoning (MR)</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618958669"/>
                  </a:ext>
                </a:extLst>
              </a:tr>
              <a:tr h="232934">
                <a:tc>
                  <a:txBody>
                    <a:bodyPr/>
                    <a:lstStyle/>
                    <a:p>
                      <a:pPr algn="l" fontAlgn="b"/>
                      <a:r>
                        <a:rPr lang="en-US" sz="1200" u="none" strike="noStrike">
                          <a:effectLst/>
                        </a:rPr>
                        <a:t>Figure Weights (FW)</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4.6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8.9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20766260"/>
                  </a:ext>
                </a:extLst>
              </a:tr>
              <a:tr h="232934">
                <a:tc>
                  <a:txBody>
                    <a:bodyPr/>
                    <a:lstStyle/>
                    <a:p>
                      <a:pPr algn="l" fontAlgn="b"/>
                      <a:r>
                        <a:rPr lang="en-US" sz="1200" u="none" strike="noStrike">
                          <a:effectLst/>
                        </a:rPr>
                        <a:t>Digit Sequencing (DQ)</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4.2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66562798"/>
                  </a:ext>
                </a:extLst>
              </a:tr>
              <a:tr h="232934">
                <a:tc>
                  <a:txBody>
                    <a:bodyPr/>
                    <a:lstStyle/>
                    <a:p>
                      <a:pPr algn="l" fontAlgn="b"/>
                      <a:r>
                        <a:rPr lang="en-US" sz="1200" u="none" strike="noStrike">
                          <a:effectLst/>
                        </a:rPr>
                        <a:t>Running Digits (RD)</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752181845"/>
                  </a:ext>
                </a:extLst>
              </a:tr>
              <a:tr h="232934">
                <a:tc>
                  <a:txBody>
                    <a:bodyPr/>
                    <a:lstStyle/>
                    <a:p>
                      <a:pPr algn="l" fontAlgn="b"/>
                      <a:r>
                        <a:rPr lang="en-US" sz="1200" u="none" strike="noStrike">
                          <a:effectLst/>
                        </a:rPr>
                        <a:t>Coding (CD)</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885760296"/>
                  </a:ext>
                </a:extLst>
              </a:tr>
              <a:tr h="232934">
                <a:tc>
                  <a:txBody>
                    <a:bodyPr/>
                    <a:lstStyle/>
                    <a:p>
                      <a:pPr algn="l" fontAlgn="b"/>
                      <a:r>
                        <a:rPr lang="en-US" sz="1200" u="none" strike="noStrike">
                          <a:effectLst/>
                        </a:rPr>
                        <a:t>Symbol Search (SS)</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631154908"/>
                  </a:ext>
                </a:extLst>
              </a:tr>
              <a:tr h="232934">
                <a:tc>
                  <a:txBody>
                    <a:bodyPr/>
                    <a:lstStyle/>
                    <a:p>
                      <a:pPr algn="l" fontAlgn="b"/>
                      <a:r>
                        <a:rPr lang="en-US" sz="1200" u="none" strike="noStrike">
                          <a:effectLst/>
                        </a:rPr>
                        <a:t>Verbal Comprehension Index (VCI)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69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10.5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95.9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13.9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753341947"/>
                  </a:ext>
                </a:extLst>
              </a:tr>
              <a:tr h="232934">
                <a:tc>
                  <a:txBody>
                    <a:bodyPr/>
                    <a:lstStyle/>
                    <a:p>
                      <a:pPr algn="l" fontAlgn="b"/>
                      <a:r>
                        <a:rPr lang="en-US" sz="1200" u="none" strike="noStrike">
                          <a:effectLst/>
                        </a:rPr>
                        <a:t>Visual Spatial Index (VSI)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68.9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11.8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97.7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13.8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757010683"/>
                  </a:ext>
                </a:extLst>
              </a:tr>
              <a:tr h="232934">
                <a:tc>
                  <a:txBody>
                    <a:bodyPr/>
                    <a:lstStyle/>
                    <a:p>
                      <a:pPr algn="l" fontAlgn="b"/>
                      <a:r>
                        <a:rPr lang="en-US" sz="1200" u="none" strike="noStrike">
                          <a:effectLst/>
                        </a:rPr>
                        <a:t>Fluid Reasoning Index (FRI)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67.7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14.1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189475795"/>
                  </a:ext>
                </a:extLst>
              </a:tr>
              <a:tr h="232934">
                <a:tc>
                  <a:txBody>
                    <a:bodyPr/>
                    <a:lstStyle/>
                    <a:p>
                      <a:pPr algn="l" fontAlgn="b"/>
                      <a:r>
                        <a:rPr lang="en-US" sz="1200" u="none" strike="noStrike">
                          <a:effectLst/>
                        </a:rPr>
                        <a:t>Working Memory Index (WMI)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66.8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11.4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12.4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01590961"/>
                  </a:ext>
                </a:extLst>
              </a:tr>
              <a:tr h="232934">
                <a:tc>
                  <a:txBody>
                    <a:bodyPr/>
                    <a:lstStyle/>
                    <a:p>
                      <a:pPr algn="l" fontAlgn="b"/>
                      <a:r>
                        <a:rPr lang="en-US" sz="1200" u="none" strike="noStrike">
                          <a:effectLst/>
                        </a:rPr>
                        <a:t>Processing Speed Index (PSI)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65.6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14.2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96.3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14.4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250773149"/>
                  </a:ext>
                </a:extLst>
              </a:tr>
              <a:tr h="232934">
                <a:tc>
                  <a:txBody>
                    <a:bodyPr/>
                    <a:lstStyle/>
                    <a:p>
                      <a:pPr algn="l" fontAlgn="b"/>
                      <a:r>
                        <a:rPr lang="en-US" sz="1200" u="none" strike="noStrike">
                          <a:effectLst/>
                        </a:rPr>
                        <a:t>Full Scale IQ (FSIQ)</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dirty="0">
                          <a:effectLst/>
                        </a:rPr>
                        <a:t>62.9</a:t>
                      </a:r>
                      <a:endParaRPr lang="en-US" sz="1200" b="0" i="0" u="none" strike="noStrike" dirty="0">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dirty="0">
                          <a:effectLst/>
                        </a:rPr>
                        <a:t>10.7</a:t>
                      </a:r>
                      <a:endParaRPr lang="en-US" sz="1200" b="0" i="0" u="none" strike="noStrike" dirty="0">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dirty="0">
                          <a:effectLst/>
                        </a:rPr>
                        <a:t>95.1</a:t>
                      </a:r>
                      <a:endParaRPr lang="en-US" sz="1200" b="0" i="0" u="none" strike="noStrike" dirty="0">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dirty="0">
                          <a:effectLst/>
                        </a:rPr>
                        <a:t>13.9</a:t>
                      </a:r>
                      <a:endParaRPr lang="en-US" sz="1200" b="0" i="0" u="none" strike="noStrike" dirty="0">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dirty="0">
                          <a:effectLst/>
                        </a:rPr>
                        <a:t>&lt;.01</a:t>
                      </a:r>
                      <a:endParaRPr lang="en-US" sz="1200" b="0" i="0" u="none" strike="noStrike" dirty="0">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4111106920"/>
                  </a:ext>
                </a:extLst>
              </a:tr>
            </a:tbl>
          </a:graphicData>
        </a:graphic>
      </p:graphicFrame>
      <p:sp>
        <p:nvSpPr>
          <p:cNvPr id="3" name="Oval 2">
            <a:extLst>
              <a:ext uri="{FF2B5EF4-FFF2-40B4-BE49-F238E27FC236}">
                <a16:creationId xmlns:a16="http://schemas.microsoft.com/office/drawing/2014/main" id="{C0F1D1F2-824B-8B30-637F-3107D0CF3A4C}"/>
              </a:ext>
            </a:extLst>
          </p:cNvPr>
          <p:cNvSpPr/>
          <p:nvPr/>
        </p:nvSpPr>
        <p:spPr>
          <a:xfrm>
            <a:off x="9404195" y="1137505"/>
            <a:ext cx="951571" cy="47131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412381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1516-3810-E504-87C8-D386F9B287E9}"/>
              </a:ext>
            </a:extLst>
          </p:cNvPr>
          <p:cNvSpPr>
            <a:spLocks noGrp="1"/>
          </p:cNvSpPr>
          <p:nvPr>
            <p:ph type="title"/>
          </p:nvPr>
        </p:nvSpPr>
        <p:spPr/>
        <p:txBody>
          <a:bodyPr/>
          <a:lstStyle/>
          <a:p>
            <a:r>
              <a:rPr lang="en-US" dirty="0"/>
              <a:t>Traumatic Brain Injury Sample</a:t>
            </a:r>
          </a:p>
        </p:txBody>
      </p:sp>
      <p:sp>
        <p:nvSpPr>
          <p:cNvPr id="3" name="Content Placeholder 2">
            <a:extLst>
              <a:ext uri="{FF2B5EF4-FFF2-40B4-BE49-F238E27FC236}">
                <a16:creationId xmlns:a16="http://schemas.microsoft.com/office/drawing/2014/main" id="{1685DED7-8051-6881-639A-9326F96BD278}"/>
              </a:ext>
            </a:extLst>
          </p:cNvPr>
          <p:cNvSpPr>
            <a:spLocks noGrp="1"/>
          </p:cNvSpPr>
          <p:nvPr>
            <p:ph idx="1"/>
          </p:nvPr>
        </p:nvSpPr>
        <p:spPr/>
        <p:txBody>
          <a:bodyPr/>
          <a:lstStyle/>
          <a:p>
            <a:r>
              <a:rPr lang="en-US" dirty="0"/>
              <a:t>Prevalence in general adult population @ 12%</a:t>
            </a:r>
          </a:p>
          <a:p>
            <a:r>
              <a:rPr lang="en-US" dirty="0"/>
              <a:t>Frontal lobes and anterior temporal lobes are particularly vulnerable</a:t>
            </a:r>
          </a:p>
          <a:p>
            <a:r>
              <a:rPr lang="en-US" dirty="0"/>
              <a:t>N = 22</a:t>
            </a:r>
          </a:p>
          <a:p>
            <a:r>
              <a:rPr lang="en-US" dirty="0"/>
              <a:t>Age mean = 33.7 (9.5)</a:t>
            </a:r>
          </a:p>
          <a:p>
            <a:r>
              <a:rPr lang="en-US" dirty="0"/>
              <a:t>History of moderate or severe traumatic brain injury</a:t>
            </a:r>
          </a:p>
          <a:p>
            <a:r>
              <a:rPr lang="en-US" dirty="0"/>
              <a:t>Between 6 months and 18 months before testing</a:t>
            </a:r>
          </a:p>
          <a:p>
            <a:r>
              <a:rPr lang="en-US" dirty="0"/>
              <a:t>LOC </a:t>
            </a:r>
            <a:r>
              <a:rPr lang="en-US" u="sng" dirty="0"/>
              <a:t>&gt;</a:t>
            </a:r>
            <a:r>
              <a:rPr lang="en-US" dirty="0"/>
              <a:t> 1 hour</a:t>
            </a:r>
          </a:p>
        </p:txBody>
      </p:sp>
    </p:spTree>
    <p:extLst>
      <p:ext uri="{BB962C8B-B14F-4D97-AF65-F5344CB8AC3E}">
        <p14:creationId xmlns:p14="http://schemas.microsoft.com/office/powerpoint/2010/main" val="55257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A3E6E-0F4F-5DEF-A15B-6ED719DE6A7B}"/>
              </a:ext>
            </a:extLst>
          </p:cNvPr>
          <p:cNvSpPr>
            <a:spLocks noGrp="1"/>
          </p:cNvSpPr>
          <p:nvPr>
            <p:ph type="title"/>
          </p:nvPr>
        </p:nvSpPr>
        <p:spPr>
          <a:xfrm>
            <a:off x="1371597" y="348865"/>
            <a:ext cx="10044023" cy="877729"/>
          </a:xfrm>
        </p:spPr>
        <p:txBody>
          <a:bodyPr anchor="ctr">
            <a:normAutofit/>
          </a:bodyPr>
          <a:lstStyle/>
          <a:p>
            <a:r>
              <a:rPr lang="en-US" sz="4000" dirty="0"/>
              <a:t>Traumatic Brain Injury (TBI) (Moderate-Severe)</a:t>
            </a:r>
          </a:p>
        </p:txBody>
      </p:sp>
      <p:graphicFrame>
        <p:nvGraphicFramePr>
          <p:cNvPr id="4" name="Content Placeholder 3">
            <a:extLst>
              <a:ext uri="{FF2B5EF4-FFF2-40B4-BE49-F238E27FC236}">
                <a16:creationId xmlns:a16="http://schemas.microsoft.com/office/drawing/2014/main" id="{2B0ADEBB-201D-5918-B920-7DDA3FB0AC0B}"/>
              </a:ext>
            </a:extLst>
          </p:cNvPr>
          <p:cNvGraphicFramePr>
            <a:graphicFrameLocks noGrp="1"/>
          </p:cNvGraphicFramePr>
          <p:nvPr>
            <p:ph idx="1"/>
            <p:extLst>
              <p:ext uri="{D42A27DB-BD31-4B8C-83A1-F6EECF244321}">
                <p14:modId xmlns:p14="http://schemas.microsoft.com/office/powerpoint/2010/main" val="711224995"/>
              </p:ext>
            </p:extLst>
          </p:nvPr>
        </p:nvGraphicFramePr>
        <p:xfrm>
          <a:off x="1677210" y="1540150"/>
          <a:ext cx="8837580" cy="4192812"/>
        </p:xfrm>
        <a:graphic>
          <a:graphicData uri="http://schemas.openxmlformats.org/drawingml/2006/table">
            <a:tbl>
              <a:tblPr firstRow="1" bandRow="1">
                <a:tableStyleId>{5C22544A-7EE6-4342-B048-85BDC9FD1C3A}</a:tableStyleId>
              </a:tblPr>
              <a:tblGrid>
                <a:gridCol w="4051744">
                  <a:extLst>
                    <a:ext uri="{9D8B030D-6E8A-4147-A177-3AD203B41FA5}">
                      <a16:colId xmlns:a16="http://schemas.microsoft.com/office/drawing/2014/main" val="3799249249"/>
                    </a:ext>
                  </a:extLst>
                </a:gridCol>
                <a:gridCol w="912386">
                  <a:extLst>
                    <a:ext uri="{9D8B030D-6E8A-4147-A177-3AD203B41FA5}">
                      <a16:colId xmlns:a16="http://schemas.microsoft.com/office/drawing/2014/main" val="2608915791"/>
                    </a:ext>
                  </a:extLst>
                </a:gridCol>
                <a:gridCol w="912386">
                  <a:extLst>
                    <a:ext uri="{9D8B030D-6E8A-4147-A177-3AD203B41FA5}">
                      <a16:colId xmlns:a16="http://schemas.microsoft.com/office/drawing/2014/main" val="824978333"/>
                    </a:ext>
                  </a:extLst>
                </a:gridCol>
                <a:gridCol w="912386">
                  <a:extLst>
                    <a:ext uri="{9D8B030D-6E8A-4147-A177-3AD203B41FA5}">
                      <a16:colId xmlns:a16="http://schemas.microsoft.com/office/drawing/2014/main" val="1429500183"/>
                    </a:ext>
                  </a:extLst>
                </a:gridCol>
                <a:gridCol w="912386">
                  <a:extLst>
                    <a:ext uri="{9D8B030D-6E8A-4147-A177-3AD203B41FA5}">
                      <a16:colId xmlns:a16="http://schemas.microsoft.com/office/drawing/2014/main" val="2274874343"/>
                    </a:ext>
                  </a:extLst>
                </a:gridCol>
                <a:gridCol w="1136292">
                  <a:extLst>
                    <a:ext uri="{9D8B030D-6E8A-4147-A177-3AD203B41FA5}">
                      <a16:colId xmlns:a16="http://schemas.microsoft.com/office/drawing/2014/main" val="4241621461"/>
                    </a:ext>
                  </a:extLst>
                </a:gridCol>
              </a:tblGrid>
              <a:tr h="232934">
                <a:tc>
                  <a:txBody>
                    <a:bodyPr/>
                    <a:lstStyle/>
                    <a:p>
                      <a:pPr algn="l" fontAlgn="b"/>
                      <a:r>
                        <a:rPr lang="en-US" sz="1200" u="none" strike="noStrike" dirty="0">
                          <a:effectLst/>
                        </a:rPr>
                        <a:t>Score</a:t>
                      </a:r>
                      <a:endParaRPr lang="en-US" sz="1200" b="0" i="0" u="none" strike="noStrike" dirty="0">
                        <a:solidFill>
                          <a:srgbClr val="000000"/>
                        </a:solidFill>
                        <a:effectLst/>
                        <a:latin typeface="Aptos Narrow" panose="020B0004020202020204" pitchFamily="34" charset="0"/>
                      </a:endParaRPr>
                    </a:p>
                  </a:txBody>
                  <a:tcPr marL="8379" marR="8379" marT="8379" marB="0" anchor="b"/>
                </a:tc>
                <a:tc gridSpan="2">
                  <a:txBody>
                    <a:bodyPr/>
                    <a:lstStyle/>
                    <a:p>
                      <a:pPr algn="ctr" fontAlgn="b"/>
                      <a:r>
                        <a:rPr lang="en-US" sz="1200" u="none" strike="noStrike" dirty="0">
                          <a:effectLst/>
                        </a:rPr>
                        <a:t>TBI</a:t>
                      </a:r>
                      <a:endParaRPr lang="en-US" sz="1200" b="0" i="0" u="none" strike="noStrike" dirty="0">
                        <a:solidFill>
                          <a:srgbClr val="000000"/>
                        </a:solidFill>
                        <a:effectLst/>
                        <a:latin typeface="Aptos Narrow" panose="020B0004020202020204" pitchFamily="34" charset="0"/>
                      </a:endParaRPr>
                    </a:p>
                  </a:txBody>
                  <a:tcPr marL="8379" marR="8379" marT="8379" marB="0" anchor="b"/>
                </a:tc>
                <a:tc hMerge="1">
                  <a:txBody>
                    <a:bodyPr/>
                    <a:lstStyle/>
                    <a:p>
                      <a:endParaRPr lang="en-US"/>
                    </a:p>
                  </a:txBody>
                  <a:tcPr/>
                </a:tc>
                <a:tc gridSpan="2">
                  <a:txBody>
                    <a:bodyPr/>
                    <a:lstStyle/>
                    <a:p>
                      <a:pPr algn="ctr" fontAlgn="b"/>
                      <a:r>
                        <a:rPr lang="en-US" sz="1200" u="none" strike="noStrike">
                          <a:effectLst/>
                        </a:rPr>
                        <a:t>Matched Controls</a:t>
                      </a:r>
                      <a:endParaRPr lang="en-US" sz="1200" b="0" i="0" u="none" strike="noStrike">
                        <a:solidFill>
                          <a:srgbClr val="000000"/>
                        </a:solidFill>
                        <a:effectLst/>
                        <a:latin typeface="Aptos Narrow" panose="020B0004020202020204" pitchFamily="34" charset="0"/>
                      </a:endParaRPr>
                    </a:p>
                  </a:txBody>
                  <a:tcPr marL="8379" marR="8379" marT="8379" marB="0" anchor="b"/>
                </a:tc>
                <a:tc hMerge="1">
                  <a:txBody>
                    <a:bodyPr/>
                    <a:lstStyle/>
                    <a:p>
                      <a:endParaRPr lang="en-US"/>
                    </a:p>
                  </a:txBody>
                  <a:tcPr/>
                </a:tc>
                <a:tc>
                  <a:txBody>
                    <a:bodyPr/>
                    <a:lstStyle/>
                    <a:p>
                      <a:pPr algn="ctr" fontAlgn="b"/>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25826709"/>
                  </a:ext>
                </a:extLst>
              </a:tr>
              <a:tr h="232934">
                <a:tc>
                  <a:txBody>
                    <a:bodyPr/>
                    <a:lstStyle/>
                    <a:p>
                      <a:pPr algn="l" fontAlgn="b"/>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Mean</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Std. Dev.</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Mean</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Std. Dev.</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p Value</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072866575"/>
                  </a:ext>
                </a:extLst>
              </a:tr>
              <a:tr h="232934">
                <a:tc>
                  <a:txBody>
                    <a:bodyPr/>
                    <a:lstStyle/>
                    <a:p>
                      <a:pPr algn="l" fontAlgn="b"/>
                      <a:r>
                        <a:rPr lang="en-US" sz="1200" u="none" strike="noStrike">
                          <a:effectLst/>
                        </a:rPr>
                        <a:t>Similarities (SI)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6.8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505589566"/>
                  </a:ext>
                </a:extLst>
              </a:tr>
              <a:tr h="232934">
                <a:tc>
                  <a:txBody>
                    <a:bodyPr/>
                    <a:lstStyle/>
                    <a:p>
                      <a:pPr algn="l" fontAlgn="b"/>
                      <a:r>
                        <a:rPr lang="en-US" sz="1200" u="none" strike="noStrike">
                          <a:effectLst/>
                        </a:rPr>
                        <a:t>Vocabulary (VC)</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6.7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8.7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&lt;.05</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971594351"/>
                  </a:ext>
                </a:extLst>
              </a:tr>
              <a:tr h="232934">
                <a:tc>
                  <a:txBody>
                    <a:bodyPr/>
                    <a:lstStyle/>
                    <a:p>
                      <a:pPr algn="l" fontAlgn="b"/>
                      <a:r>
                        <a:rPr lang="en-US" sz="1200" u="none" strike="noStrike">
                          <a:effectLst/>
                        </a:rPr>
                        <a:t>Block Design (BD)</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7.2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&lt;.05</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1836487486"/>
                  </a:ext>
                </a:extLst>
              </a:tr>
              <a:tr h="232934">
                <a:tc>
                  <a:txBody>
                    <a:bodyPr/>
                    <a:lstStyle/>
                    <a:p>
                      <a:pPr algn="l" fontAlgn="b"/>
                      <a:r>
                        <a:rPr lang="en-US" sz="1200" u="none" strike="noStrike">
                          <a:effectLst/>
                        </a:rPr>
                        <a:t>Visual Puzzles (VP)</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6.9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&lt;.05</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744930385"/>
                  </a:ext>
                </a:extLst>
              </a:tr>
              <a:tr h="232934">
                <a:tc>
                  <a:txBody>
                    <a:bodyPr/>
                    <a:lstStyle/>
                    <a:p>
                      <a:pPr algn="l" fontAlgn="b"/>
                      <a:r>
                        <a:rPr lang="en-US" sz="1200" u="none" strike="noStrike">
                          <a:effectLst/>
                        </a:rPr>
                        <a:t>Matrix Reasoning (MR)</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&lt;.05</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060357552"/>
                  </a:ext>
                </a:extLst>
              </a:tr>
              <a:tr h="232934">
                <a:tc>
                  <a:txBody>
                    <a:bodyPr/>
                    <a:lstStyle/>
                    <a:p>
                      <a:pPr algn="l" fontAlgn="b"/>
                      <a:r>
                        <a:rPr lang="en-US" sz="1200" u="none" strike="noStrike">
                          <a:effectLst/>
                        </a:rPr>
                        <a:t>Figure Weights (FW)</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6.6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8.5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&lt;.05</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495586514"/>
                  </a:ext>
                </a:extLst>
              </a:tr>
              <a:tr h="232934">
                <a:tc>
                  <a:txBody>
                    <a:bodyPr/>
                    <a:lstStyle/>
                    <a:p>
                      <a:pPr algn="l" fontAlgn="b"/>
                      <a:r>
                        <a:rPr lang="en-US" sz="1200" u="none" strike="noStrike">
                          <a:effectLst/>
                        </a:rPr>
                        <a:t>Digit Sequencing (DQ)</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6.6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709303000"/>
                  </a:ext>
                </a:extLst>
              </a:tr>
              <a:tr h="232934">
                <a:tc>
                  <a:txBody>
                    <a:bodyPr/>
                    <a:lstStyle/>
                    <a:p>
                      <a:pPr algn="l" fontAlgn="b"/>
                      <a:r>
                        <a:rPr lang="en-US" sz="1200" u="none" strike="noStrike">
                          <a:effectLst/>
                        </a:rPr>
                        <a:t>Running Digits (RD)</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7.4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10.2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425931045"/>
                  </a:ext>
                </a:extLst>
              </a:tr>
              <a:tr h="232934">
                <a:tc>
                  <a:txBody>
                    <a:bodyPr/>
                    <a:lstStyle/>
                    <a:p>
                      <a:pPr algn="l" fontAlgn="b"/>
                      <a:r>
                        <a:rPr lang="en-US" sz="1200" u="none" strike="noStrike">
                          <a:effectLst/>
                        </a:rPr>
                        <a:t>Coding (CD)</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6.3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896895841"/>
                  </a:ext>
                </a:extLst>
              </a:tr>
              <a:tr h="232934">
                <a:tc>
                  <a:txBody>
                    <a:bodyPr/>
                    <a:lstStyle/>
                    <a:p>
                      <a:pPr algn="l" fontAlgn="b"/>
                      <a:r>
                        <a:rPr lang="en-US" sz="1200" u="none" strike="noStrike">
                          <a:effectLst/>
                        </a:rPr>
                        <a:t>Symbol Search (SS)</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2.5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539213226"/>
                  </a:ext>
                </a:extLst>
              </a:tr>
              <a:tr h="232934">
                <a:tc>
                  <a:txBody>
                    <a:bodyPr/>
                    <a:lstStyle/>
                    <a:p>
                      <a:pPr algn="l" fontAlgn="b"/>
                      <a:r>
                        <a:rPr lang="en-US" sz="1200" u="none" strike="noStrike">
                          <a:effectLst/>
                        </a:rPr>
                        <a:t>Verbal Comprehension Index (VCI)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82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13.1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94.3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16.9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340636441"/>
                  </a:ext>
                </a:extLst>
              </a:tr>
              <a:tr h="232934">
                <a:tc>
                  <a:txBody>
                    <a:bodyPr/>
                    <a:lstStyle/>
                    <a:p>
                      <a:pPr algn="l" fontAlgn="b"/>
                      <a:r>
                        <a:rPr lang="en-US" sz="1200" u="none" strike="noStrike">
                          <a:effectLst/>
                        </a:rPr>
                        <a:t>Visual Spatial Index (VSI)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83.3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15.8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95.2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16.4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&lt;.05</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1759838019"/>
                  </a:ext>
                </a:extLst>
              </a:tr>
              <a:tr h="232934">
                <a:tc>
                  <a:txBody>
                    <a:bodyPr/>
                    <a:lstStyle/>
                    <a:p>
                      <a:pPr algn="l" fontAlgn="b"/>
                      <a:r>
                        <a:rPr lang="en-US" sz="1200" u="none" strike="noStrike">
                          <a:effectLst/>
                        </a:rPr>
                        <a:t>Fluid Reasoning Index (FRI)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82.4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14.2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93.5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15.1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&lt;.05</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176450791"/>
                  </a:ext>
                </a:extLst>
              </a:tr>
              <a:tr h="232934">
                <a:tc>
                  <a:txBody>
                    <a:bodyPr/>
                    <a:lstStyle/>
                    <a:p>
                      <a:pPr algn="l" fontAlgn="b"/>
                      <a:r>
                        <a:rPr lang="en-US" sz="1200" u="none" strike="noStrike">
                          <a:effectLst/>
                        </a:rPr>
                        <a:t>Working Memory Index (WMI)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81.5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100</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15.2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1521486206"/>
                  </a:ext>
                </a:extLst>
              </a:tr>
              <a:tr h="232934">
                <a:tc>
                  <a:txBody>
                    <a:bodyPr/>
                    <a:lstStyle/>
                    <a:p>
                      <a:pPr algn="l" fontAlgn="b"/>
                      <a:r>
                        <a:rPr lang="en-US" sz="1200" u="none" strike="noStrike">
                          <a:effectLst/>
                        </a:rPr>
                        <a:t>Processing Speed Index (PSI)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80.9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94.6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13.1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1699522926"/>
                  </a:ext>
                </a:extLst>
              </a:tr>
              <a:tr h="232934">
                <a:tc>
                  <a:txBody>
                    <a:bodyPr/>
                    <a:lstStyle/>
                    <a:p>
                      <a:pPr algn="l" fontAlgn="b"/>
                      <a:r>
                        <a:rPr lang="en-US" sz="1200" u="none" strike="noStrike">
                          <a:effectLst/>
                        </a:rPr>
                        <a:t>Full Scale IQ (FSIQ)</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dirty="0">
                          <a:effectLst/>
                        </a:rPr>
                        <a:t>77.9</a:t>
                      </a:r>
                      <a:endParaRPr lang="en-US" sz="1200" b="0" i="0" u="none" strike="noStrike" dirty="0">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dirty="0">
                          <a:effectLst/>
                        </a:rPr>
                        <a:t>12</a:t>
                      </a:r>
                      <a:endParaRPr lang="en-US" sz="1200" b="0" i="0" u="none" strike="noStrike" dirty="0">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dirty="0">
                          <a:effectLst/>
                        </a:rPr>
                        <a:t>93.2</a:t>
                      </a:r>
                      <a:endParaRPr lang="en-US" sz="1200" b="0" i="0" u="none" strike="noStrike" dirty="0">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dirty="0">
                          <a:effectLst/>
                        </a:rPr>
                        <a:t>15.2</a:t>
                      </a:r>
                      <a:endParaRPr lang="en-US" sz="1200" b="0" i="0" u="none" strike="noStrike" dirty="0">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dirty="0">
                          <a:effectLst/>
                        </a:rPr>
                        <a:t>&lt;.01</a:t>
                      </a:r>
                      <a:endParaRPr lang="en-US" sz="1200" b="0" i="0" u="none" strike="noStrike" dirty="0">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662109848"/>
                  </a:ext>
                </a:extLst>
              </a:tr>
            </a:tbl>
          </a:graphicData>
        </a:graphic>
      </p:graphicFrame>
      <p:sp>
        <p:nvSpPr>
          <p:cNvPr id="3" name="Oval 2">
            <a:extLst>
              <a:ext uri="{FF2B5EF4-FFF2-40B4-BE49-F238E27FC236}">
                <a16:creationId xmlns:a16="http://schemas.microsoft.com/office/drawing/2014/main" id="{81CDC44D-E9B6-18AC-ED31-9C18760731A5}"/>
              </a:ext>
            </a:extLst>
          </p:cNvPr>
          <p:cNvSpPr/>
          <p:nvPr/>
        </p:nvSpPr>
        <p:spPr>
          <a:xfrm>
            <a:off x="9485970" y="1427437"/>
            <a:ext cx="951571" cy="47131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69787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8BC4-BAAC-739C-41E9-23C93688C168}"/>
              </a:ext>
            </a:extLst>
          </p:cNvPr>
          <p:cNvSpPr>
            <a:spLocks noGrp="1"/>
          </p:cNvSpPr>
          <p:nvPr>
            <p:ph type="title"/>
          </p:nvPr>
        </p:nvSpPr>
        <p:spPr/>
        <p:txBody>
          <a:bodyPr/>
          <a:lstStyle/>
          <a:p>
            <a:r>
              <a:rPr lang="en-US" dirty="0"/>
              <a:t>Attention Deficit Hyperactivity Disorder (ADHD)</a:t>
            </a:r>
          </a:p>
        </p:txBody>
      </p:sp>
      <p:sp>
        <p:nvSpPr>
          <p:cNvPr id="3" name="Content Placeholder 2">
            <a:extLst>
              <a:ext uri="{FF2B5EF4-FFF2-40B4-BE49-F238E27FC236}">
                <a16:creationId xmlns:a16="http://schemas.microsoft.com/office/drawing/2014/main" id="{905F5DEB-07D2-7519-8BC7-C2F2B163175A}"/>
              </a:ext>
            </a:extLst>
          </p:cNvPr>
          <p:cNvSpPr>
            <a:spLocks noGrp="1"/>
          </p:cNvSpPr>
          <p:nvPr>
            <p:ph idx="1"/>
          </p:nvPr>
        </p:nvSpPr>
        <p:spPr/>
        <p:txBody>
          <a:bodyPr/>
          <a:lstStyle/>
          <a:p>
            <a:r>
              <a:rPr lang="en-US" dirty="0"/>
              <a:t>Prevalence in general adult population @ 6.8% symptomatic</a:t>
            </a:r>
          </a:p>
          <a:p>
            <a:r>
              <a:rPr lang="en-US" dirty="0"/>
              <a:t>Deficits in working memory and executive functions</a:t>
            </a:r>
          </a:p>
          <a:p>
            <a:r>
              <a:rPr lang="en-US" dirty="0"/>
              <a:t>IQ scores not generally useful in identifying ADHD</a:t>
            </a:r>
          </a:p>
          <a:p>
            <a:r>
              <a:rPr lang="en-US" dirty="0"/>
              <a:t>N = 21</a:t>
            </a:r>
          </a:p>
          <a:p>
            <a:r>
              <a:rPr lang="en-US" dirty="0"/>
              <a:t>Age mean = 26.6 (6.2)</a:t>
            </a:r>
          </a:p>
          <a:p>
            <a:r>
              <a:rPr lang="en-US" dirty="0"/>
              <a:t>Meets DSM-5 criteria for Dx of ADHD, Combined Presentation</a:t>
            </a:r>
          </a:p>
          <a:p>
            <a:r>
              <a:rPr lang="en-US" dirty="0"/>
              <a:t>Not taking ADHD medication for at least 24 hours before testing</a:t>
            </a:r>
          </a:p>
        </p:txBody>
      </p:sp>
    </p:spTree>
    <p:extLst>
      <p:ext uri="{BB962C8B-B14F-4D97-AF65-F5344CB8AC3E}">
        <p14:creationId xmlns:p14="http://schemas.microsoft.com/office/powerpoint/2010/main" val="428516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B616-6BA3-688D-6109-80822701140B}"/>
              </a:ext>
            </a:extLst>
          </p:cNvPr>
          <p:cNvSpPr>
            <a:spLocks noGrp="1"/>
          </p:cNvSpPr>
          <p:nvPr>
            <p:ph type="title"/>
          </p:nvPr>
        </p:nvSpPr>
        <p:spPr>
          <a:xfrm>
            <a:off x="1371597" y="348865"/>
            <a:ext cx="10044023" cy="877729"/>
          </a:xfrm>
        </p:spPr>
        <p:txBody>
          <a:bodyPr anchor="ctr">
            <a:normAutofit/>
          </a:bodyPr>
          <a:lstStyle/>
          <a:p>
            <a:r>
              <a:rPr lang="en-US" sz="4000" dirty="0"/>
              <a:t>Attention Deficit Hyperactivity Disorder (ADHD)</a:t>
            </a:r>
          </a:p>
        </p:txBody>
      </p:sp>
      <p:graphicFrame>
        <p:nvGraphicFramePr>
          <p:cNvPr id="4" name="Content Placeholder 3">
            <a:extLst>
              <a:ext uri="{FF2B5EF4-FFF2-40B4-BE49-F238E27FC236}">
                <a16:creationId xmlns:a16="http://schemas.microsoft.com/office/drawing/2014/main" id="{2129DA65-B0B2-BD77-9209-249BA4225D8A}"/>
              </a:ext>
            </a:extLst>
          </p:cNvPr>
          <p:cNvGraphicFramePr>
            <a:graphicFrameLocks noGrp="1"/>
          </p:cNvGraphicFramePr>
          <p:nvPr>
            <p:ph idx="1"/>
            <p:extLst>
              <p:ext uri="{D42A27DB-BD31-4B8C-83A1-F6EECF244321}">
                <p14:modId xmlns:p14="http://schemas.microsoft.com/office/powerpoint/2010/main" val="2759997415"/>
              </p:ext>
            </p:extLst>
          </p:nvPr>
        </p:nvGraphicFramePr>
        <p:xfrm>
          <a:off x="1371597" y="1449658"/>
          <a:ext cx="9430218" cy="4702644"/>
        </p:xfrm>
        <a:graphic>
          <a:graphicData uri="http://schemas.openxmlformats.org/drawingml/2006/table">
            <a:tbl>
              <a:tblPr firstRow="1" bandRow="1">
                <a:tableStyleId>{5C22544A-7EE6-4342-B048-85BDC9FD1C3A}</a:tableStyleId>
              </a:tblPr>
              <a:tblGrid>
                <a:gridCol w="4352719">
                  <a:extLst>
                    <a:ext uri="{9D8B030D-6E8A-4147-A177-3AD203B41FA5}">
                      <a16:colId xmlns:a16="http://schemas.microsoft.com/office/drawing/2014/main" val="3683044335"/>
                    </a:ext>
                  </a:extLst>
                </a:gridCol>
                <a:gridCol w="967768">
                  <a:extLst>
                    <a:ext uri="{9D8B030D-6E8A-4147-A177-3AD203B41FA5}">
                      <a16:colId xmlns:a16="http://schemas.microsoft.com/office/drawing/2014/main" val="3710965822"/>
                    </a:ext>
                  </a:extLst>
                </a:gridCol>
                <a:gridCol w="967768">
                  <a:extLst>
                    <a:ext uri="{9D8B030D-6E8A-4147-A177-3AD203B41FA5}">
                      <a16:colId xmlns:a16="http://schemas.microsoft.com/office/drawing/2014/main" val="3727430993"/>
                    </a:ext>
                  </a:extLst>
                </a:gridCol>
                <a:gridCol w="967768">
                  <a:extLst>
                    <a:ext uri="{9D8B030D-6E8A-4147-A177-3AD203B41FA5}">
                      <a16:colId xmlns:a16="http://schemas.microsoft.com/office/drawing/2014/main" val="3902909161"/>
                    </a:ext>
                  </a:extLst>
                </a:gridCol>
                <a:gridCol w="967768">
                  <a:extLst>
                    <a:ext uri="{9D8B030D-6E8A-4147-A177-3AD203B41FA5}">
                      <a16:colId xmlns:a16="http://schemas.microsoft.com/office/drawing/2014/main" val="918801344"/>
                    </a:ext>
                  </a:extLst>
                </a:gridCol>
                <a:gridCol w="1206427">
                  <a:extLst>
                    <a:ext uri="{9D8B030D-6E8A-4147-A177-3AD203B41FA5}">
                      <a16:colId xmlns:a16="http://schemas.microsoft.com/office/drawing/2014/main" val="1832739427"/>
                    </a:ext>
                  </a:extLst>
                </a:gridCol>
              </a:tblGrid>
              <a:tr h="261258">
                <a:tc>
                  <a:txBody>
                    <a:bodyPr/>
                    <a:lstStyle/>
                    <a:p>
                      <a:pPr algn="l" fontAlgn="b"/>
                      <a:r>
                        <a:rPr lang="en-US" sz="1300" u="none" strike="noStrike" dirty="0">
                          <a:effectLst/>
                          <a:latin typeface="Palatino Linotype" panose="02040502050505030304" pitchFamily="18" charset="0"/>
                        </a:rPr>
                        <a:t>Score</a:t>
                      </a:r>
                      <a:endParaRPr lang="en-US" sz="1300" b="0" i="0" u="none" strike="noStrike" dirty="0">
                        <a:solidFill>
                          <a:srgbClr val="000000"/>
                        </a:solidFill>
                        <a:effectLst/>
                        <a:latin typeface="Palatino Linotype" panose="02040502050505030304" pitchFamily="18" charset="0"/>
                      </a:endParaRPr>
                    </a:p>
                  </a:txBody>
                  <a:tcPr marL="6162" marR="6162" marT="6162" marB="0" anchor="b"/>
                </a:tc>
                <a:tc gridSpan="2">
                  <a:txBody>
                    <a:bodyPr/>
                    <a:lstStyle/>
                    <a:p>
                      <a:pPr algn="ctr" fontAlgn="b"/>
                      <a:r>
                        <a:rPr lang="en-US" sz="1300" u="none" strike="noStrike">
                          <a:effectLst/>
                          <a:latin typeface="Palatino Linotype" panose="02040502050505030304" pitchFamily="18" charset="0"/>
                        </a:rPr>
                        <a:t>ADHD</a:t>
                      </a:r>
                      <a:endParaRPr lang="en-US" sz="1300" b="0" i="0" u="none" strike="noStrike">
                        <a:solidFill>
                          <a:srgbClr val="000000"/>
                        </a:solidFill>
                        <a:effectLst/>
                        <a:latin typeface="Palatino Linotype" panose="02040502050505030304" pitchFamily="18" charset="0"/>
                      </a:endParaRPr>
                    </a:p>
                  </a:txBody>
                  <a:tcPr marL="6162" marR="6162" marT="6162" marB="0" anchor="b"/>
                </a:tc>
                <a:tc hMerge="1">
                  <a:txBody>
                    <a:bodyPr/>
                    <a:lstStyle/>
                    <a:p>
                      <a:endParaRPr lang="en-US"/>
                    </a:p>
                  </a:txBody>
                  <a:tcPr/>
                </a:tc>
                <a:tc gridSpan="2">
                  <a:txBody>
                    <a:bodyPr/>
                    <a:lstStyle/>
                    <a:p>
                      <a:pPr algn="ctr" fontAlgn="b"/>
                      <a:r>
                        <a:rPr lang="en-US" sz="1300" u="none" strike="noStrike">
                          <a:effectLst/>
                          <a:latin typeface="Palatino Linotype" panose="02040502050505030304" pitchFamily="18" charset="0"/>
                        </a:rPr>
                        <a:t>Matched Controls</a:t>
                      </a:r>
                      <a:endParaRPr lang="en-US" sz="1300" b="0" i="0" u="none" strike="noStrike">
                        <a:solidFill>
                          <a:srgbClr val="000000"/>
                        </a:solidFill>
                        <a:effectLst/>
                        <a:latin typeface="Palatino Linotype" panose="02040502050505030304" pitchFamily="18" charset="0"/>
                      </a:endParaRPr>
                    </a:p>
                  </a:txBody>
                  <a:tcPr marL="6162" marR="6162" marT="6162" marB="0" anchor="b"/>
                </a:tc>
                <a:tc hMerge="1">
                  <a:txBody>
                    <a:bodyPr/>
                    <a:lstStyle/>
                    <a:p>
                      <a:endParaRPr lang="en-US"/>
                    </a:p>
                  </a:txBody>
                  <a:tcPr/>
                </a:tc>
                <a:tc>
                  <a:txBody>
                    <a:bodyPr/>
                    <a:lstStyle/>
                    <a:p>
                      <a:pPr algn="ctr" fontAlgn="b"/>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271257300"/>
                  </a:ext>
                </a:extLst>
              </a:tr>
              <a:tr h="261258">
                <a:tc>
                  <a:txBody>
                    <a:bodyPr/>
                    <a:lstStyle/>
                    <a:p>
                      <a:pPr algn="l" fontAlgn="b"/>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Mean</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Std. Dev.</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Mean</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Std. Dev.</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p Value</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4059702470"/>
                  </a:ext>
                </a:extLst>
              </a:tr>
              <a:tr h="261258">
                <a:tc>
                  <a:txBody>
                    <a:bodyPr/>
                    <a:lstStyle/>
                    <a:p>
                      <a:pPr algn="l" fontAlgn="b"/>
                      <a:r>
                        <a:rPr lang="en-US" sz="1300" u="none" strike="noStrike">
                          <a:effectLst/>
                          <a:latin typeface="Palatino Linotype" panose="02040502050505030304" pitchFamily="18" charset="0"/>
                        </a:rPr>
                        <a:t>Similarities (SI)</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10.7</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2.6</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2.9</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414206196"/>
                  </a:ext>
                </a:extLst>
              </a:tr>
              <a:tr h="261258">
                <a:tc>
                  <a:txBody>
                    <a:bodyPr/>
                    <a:lstStyle/>
                    <a:p>
                      <a:pPr algn="l" fontAlgn="b"/>
                      <a:r>
                        <a:rPr lang="en-US" sz="1300" u="none" strike="noStrike">
                          <a:effectLst/>
                          <a:latin typeface="Palatino Linotype" panose="02040502050505030304" pitchFamily="18" charset="0"/>
                        </a:rPr>
                        <a:t>Vocabulary (VC)</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11.2</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3.3</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11.6</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2.8</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4197076865"/>
                  </a:ext>
                </a:extLst>
              </a:tr>
              <a:tr h="261258">
                <a:tc>
                  <a:txBody>
                    <a:bodyPr/>
                    <a:lstStyle/>
                    <a:p>
                      <a:pPr algn="l" fontAlgn="b"/>
                      <a:r>
                        <a:rPr lang="en-US" sz="1300" u="none" strike="noStrike">
                          <a:effectLst/>
                          <a:latin typeface="Palatino Linotype" panose="02040502050505030304" pitchFamily="18" charset="0"/>
                        </a:rPr>
                        <a:t>Block Design (BD)</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11.8</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2.4</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11.1</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3.1</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35010057"/>
                  </a:ext>
                </a:extLst>
              </a:tr>
              <a:tr h="261258">
                <a:tc>
                  <a:txBody>
                    <a:bodyPr/>
                    <a:lstStyle/>
                    <a:p>
                      <a:pPr algn="l" fontAlgn="b"/>
                      <a:r>
                        <a:rPr lang="en-US" sz="1300" u="none" strike="noStrike">
                          <a:effectLst/>
                          <a:latin typeface="Palatino Linotype" panose="02040502050505030304" pitchFamily="18" charset="0"/>
                        </a:rPr>
                        <a:t>Visual Puzzles (VP)</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10.5</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2.5</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10.5</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2.7</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1640390285"/>
                  </a:ext>
                </a:extLst>
              </a:tr>
              <a:tr h="261258">
                <a:tc>
                  <a:txBody>
                    <a:bodyPr/>
                    <a:lstStyle/>
                    <a:p>
                      <a:pPr algn="l" fontAlgn="b"/>
                      <a:r>
                        <a:rPr lang="en-US" sz="1300" u="none" strike="noStrike">
                          <a:effectLst/>
                          <a:latin typeface="Palatino Linotype" panose="02040502050505030304" pitchFamily="18" charset="0"/>
                        </a:rPr>
                        <a:t>Matrix Reasoning (MR)</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10.3</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2.1</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10.6</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3</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1101888684"/>
                  </a:ext>
                </a:extLst>
              </a:tr>
              <a:tr h="261258">
                <a:tc>
                  <a:txBody>
                    <a:bodyPr/>
                    <a:lstStyle/>
                    <a:p>
                      <a:pPr algn="l" fontAlgn="b"/>
                      <a:r>
                        <a:rPr lang="en-US" sz="1300" u="none" strike="noStrike">
                          <a:effectLst/>
                          <a:latin typeface="Palatino Linotype" panose="02040502050505030304" pitchFamily="18" charset="0"/>
                        </a:rPr>
                        <a:t>Figure Weights (FW)</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11</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2.7</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10.7</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2.8</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812840941"/>
                  </a:ext>
                </a:extLst>
              </a:tr>
              <a:tr h="261258">
                <a:tc>
                  <a:txBody>
                    <a:bodyPr/>
                    <a:lstStyle/>
                    <a:p>
                      <a:pPr algn="l" fontAlgn="b"/>
                      <a:r>
                        <a:rPr lang="en-US" sz="1300" u="none" strike="noStrike">
                          <a:effectLst/>
                          <a:latin typeface="Palatino Linotype" panose="02040502050505030304" pitchFamily="18" charset="0"/>
                        </a:rPr>
                        <a:t>Digit Sequencing (DQ)</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10.1</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2.3</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10.3</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0.36</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2557627553"/>
                  </a:ext>
                </a:extLst>
              </a:tr>
              <a:tr h="261258">
                <a:tc>
                  <a:txBody>
                    <a:bodyPr/>
                    <a:lstStyle/>
                    <a:p>
                      <a:pPr algn="l" fontAlgn="b"/>
                      <a:r>
                        <a:rPr lang="en-US" sz="1300" u="none" strike="noStrike">
                          <a:effectLst/>
                          <a:latin typeface="Palatino Linotype" panose="02040502050505030304" pitchFamily="18" charset="0"/>
                        </a:rPr>
                        <a:t>Running Digits (RD)</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2.9</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10.5</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3.6</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1934024959"/>
                  </a:ext>
                </a:extLst>
              </a:tr>
              <a:tr h="261258">
                <a:tc>
                  <a:txBody>
                    <a:bodyPr/>
                    <a:lstStyle/>
                    <a:p>
                      <a:pPr algn="l" fontAlgn="b"/>
                      <a:r>
                        <a:rPr lang="en-US" sz="1300" u="none" strike="noStrike">
                          <a:effectLst/>
                          <a:latin typeface="Palatino Linotype" panose="02040502050505030304" pitchFamily="18" charset="0"/>
                        </a:rPr>
                        <a:t>Coding (CD)</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9.9</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1.9</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10.3</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2.8</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2584140463"/>
                  </a:ext>
                </a:extLst>
              </a:tr>
              <a:tr h="261258">
                <a:tc>
                  <a:txBody>
                    <a:bodyPr/>
                    <a:lstStyle/>
                    <a:p>
                      <a:pPr algn="l" fontAlgn="b"/>
                      <a:r>
                        <a:rPr lang="en-US" sz="1300" u="none" strike="noStrike">
                          <a:effectLst/>
                          <a:latin typeface="Palatino Linotype" panose="02040502050505030304" pitchFamily="18" charset="0"/>
                        </a:rPr>
                        <a:t>Symbol Search (SS)</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11.1</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2.7</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2.8</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2197841473"/>
                  </a:ext>
                </a:extLst>
              </a:tr>
              <a:tr h="261258">
                <a:tc>
                  <a:txBody>
                    <a:bodyPr/>
                    <a:lstStyle/>
                    <a:p>
                      <a:pPr algn="l" fontAlgn="b"/>
                      <a:r>
                        <a:rPr lang="en-US" sz="1300" u="none" strike="noStrike">
                          <a:effectLst/>
                          <a:latin typeface="Palatino Linotype" panose="02040502050505030304" pitchFamily="18" charset="0"/>
                        </a:rPr>
                        <a:t>Verbal Comprehension Index (VCI)</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105.3</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14.2</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104.6</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13.4</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2876906555"/>
                  </a:ext>
                </a:extLst>
              </a:tr>
              <a:tr h="261258">
                <a:tc>
                  <a:txBody>
                    <a:bodyPr/>
                    <a:lstStyle/>
                    <a:p>
                      <a:pPr algn="l" fontAlgn="b"/>
                      <a:r>
                        <a:rPr lang="en-US" sz="1300" u="none" strike="noStrike">
                          <a:effectLst/>
                          <a:latin typeface="Palatino Linotype" panose="02040502050505030304" pitchFamily="18" charset="0"/>
                        </a:rPr>
                        <a:t>Visual Spatial Index (VSI)</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106.4</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11.4</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104.2</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14.5</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15639620"/>
                  </a:ext>
                </a:extLst>
              </a:tr>
              <a:tr h="261258">
                <a:tc>
                  <a:txBody>
                    <a:bodyPr/>
                    <a:lstStyle/>
                    <a:p>
                      <a:pPr algn="l" fontAlgn="b"/>
                      <a:r>
                        <a:rPr lang="en-US" sz="1300" u="none" strike="noStrike">
                          <a:effectLst/>
                          <a:latin typeface="Palatino Linotype" panose="02040502050505030304" pitchFamily="18" charset="0"/>
                        </a:rPr>
                        <a:t>Fluid Reasoning Index (FRI)</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103.6</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10.3</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103.4</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13.1</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3033764724"/>
                  </a:ext>
                </a:extLst>
              </a:tr>
              <a:tr h="261258">
                <a:tc>
                  <a:txBody>
                    <a:bodyPr/>
                    <a:lstStyle/>
                    <a:p>
                      <a:pPr algn="l" fontAlgn="b"/>
                      <a:r>
                        <a:rPr lang="en-US" sz="1300" u="none" strike="noStrike">
                          <a:effectLst/>
                          <a:latin typeface="Palatino Linotype" panose="02040502050505030304" pitchFamily="18" charset="0"/>
                        </a:rPr>
                        <a:t>Working Memory Index (WMI)</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100.5</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12.6</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102.5</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18</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2989230384"/>
                  </a:ext>
                </a:extLst>
              </a:tr>
              <a:tr h="261258">
                <a:tc>
                  <a:txBody>
                    <a:bodyPr/>
                    <a:lstStyle/>
                    <a:p>
                      <a:pPr algn="l" fontAlgn="b"/>
                      <a:r>
                        <a:rPr lang="en-US" sz="1300" u="none" strike="noStrike">
                          <a:effectLst/>
                          <a:latin typeface="Palatino Linotype" panose="02040502050505030304" pitchFamily="18" charset="0"/>
                        </a:rPr>
                        <a:t>Processing Speed Index (PSI)</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102.5</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10.3</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100.7</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13.8</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a:effectLst/>
                          <a:latin typeface="Palatino Linotype" panose="02040502050505030304" pitchFamily="18" charset="0"/>
                        </a:rPr>
                        <a:t>NS</a:t>
                      </a:r>
                      <a:endParaRPr lang="en-US" sz="1300" b="0" i="0" u="none" strike="noStrike">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2404216972"/>
                  </a:ext>
                </a:extLst>
              </a:tr>
              <a:tr h="261258">
                <a:tc>
                  <a:txBody>
                    <a:bodyPr/>
                    <a:lstStyle/>
                    <a:p>
                      <a:pPr algn="l" fontAlgn="b"/>
                      <a:r>
                        <a:rPr lang="en-US" sz="1300" u="none" strike="noStrike">
                          <a:effectLst/>
                          <a:latin typeface="Palatino Linotype" panose="02040502050505030304" pitchFamily="18" charset="0"/>
                        </a:rPr>
                        <a:t>Full Scale IQ (FSIQ)</a:t>
                      </a:r>
                      <a:endParaRPr lang="en-US" sz="1300" b="0" i="0" u="none" strike="noStrike">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dirty="0">
                          <a:effectLst/>
                          <a:latin typeface="Palatino Linotype" panose="02040502050505030304" pitchFamily="18" charset="0"/>
                        </a:rPr>
                        <a:t>105.3</a:t>
                      </a:r>
                      <a:endParaRPr lang="en-US" sz="1300" b="0" i="0" u="none" strike="noStrike" dirty="0">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dirty="0">
                          <a:effectLst/>
                          <a:latin typeface="Palatino Linotype" panose="02040502050505030304" pitchFamily="18" charset="0"/>
                        </a:rPr>
                        <a:t>10.4</a:t>
                      </a:r>
                      <a:endParaRPr lang="en-US" sz="1300" b="0" i="0" u="none" strike="noStrike" dirty="0">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dirty="0">
                          <a:effectLst/>
                          <a:latin typeface="Palatino Linotype" panose="02040502050505030304" pitchFamily="18" charset="0"/>
                        </a:rPr>
                        <a:t>105.4</a:t>
                      </a:r>
                      <a:endParaRPr lang="en-US" sz="1300" b="0" i="0" u="none" strike="noStrike" dirty="0">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dirty="0">
                          <a:effectLst/>
                          <a:latin typeface="Palatino Linotype" panose="02040502050505030304" pitchFamily="18" charset="0"/>
                        </a:rPr>
                        <a:t>12.2</a:t>
                      </a:r>
                      <a:endParaRPr lang="en-US" sz="1300" b="0" i="0" u="none" strike="noStrike" dirty="0">
                        <a:solidFill>
                          <a:srgbClr val="000000"/>
                        </a:solidFill>
                        <a:effectLst/>
                        <a:latin typeface="Palatino Linotype" panose="02040502050505030304" pitchFamily="18" charset="0"/>
                      </a:endParaRPr>
                    </a:p>
                  </a:txBody>
                  <a:tcPr marL="6162" marR="6162" marT="6162" marB="0" anchor="b"/>
                </a:tc>
                <a:tc>
                  <a:txBody>
                    <a:bodyPr/>
                    <a:lstStyle/>
                    <a:p>
                      <a:pPr algn="ctr" fontAlgn="b"/>
                      <a:r>
                        <a:rPr lang="en-US" sz="1300" u="none" strike="noStrike" dirty="0">
                          <a:effectLst/>
                          <a:latin typeface="Palatino Linotype" panose="02040502050505030304" pitchFamily="18" charset="0"/>
                        </a:rPr>
                        <a:t>NS</a:t>
                      </a:r>
                      <a:endParaRPr lang="en-US" sz="1300" b="0" i="0" u="none" strike="noStrike" dirty="0">
                        <a:solidFill>
                          <a:srgbClr val="000000"/>
                        </a:solidFill>
                        <a:effectLst/>
                        <a:latin typeface="Palatino Linotype" panose="02040502050505030304" pitchFamily="18" charset="0"/>
                      </a:endParaRPr>
                    </a:p>
                  </a:txBody>
                  <a:tcPr marL="6162" marR="6162" marT="6162" marB="0" anchor="b"/>
                </a:tc>
                <a:extLst>
                  <a:ext uri="{0D108BD9-81ED-4DB2-BD59-A6C34878D82A}">
                    <a16:rowId xmlns:a16="http://schemas.microsoft.com/office/drawing/2014/main" val="2624283711"/>
                  </a:ext>
                </a:extLst>
              </a:tr>
            </a:tbl>
          </a:graphicData>
        </a:graphic>
      </p:graphicFrame>
      <p:sp>
        <p:nvSpPr>
          <p:cNvPr id="3" name="Oval 2">
            <a:extLst>
              <a:ext uri="{FF2B5EF4-FFF2-40B4-BE49-F238E27FC236}">
                <a16:creationId xmlns:a16="http://schemas.microsoft.com/office/drawing/2014/main" id="{0989BCB8-B75D-E612-82BE-0136C7E3AB11}"/>
              </a:ext>
            </a:extLst>
          </p:cNvPr>
          <p:cNvSpPr/>
          <p:nvPr/>
        </p:nvSpPr>
        <p:spPr>
          <a:xfrm>
            <a:off x="9701561" y="1226593"/>
            <a:ext cx="951571" cy="52825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40637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43D4A-64FA-64A9-ADEB-3D315F4C672B}"/>
              </a:ext>
            </a:extLst>
          </p:cNvPr>
          <p:cNvSpPr>
            <a:spLocks noGrp="1"/>
          </p:cNvSpPr>
          <p:nvPr>
            <p:ph type="title"/>
          </p:nvPr>
        </p:nvSpPr>
        <p:spPr/>
        <p:txBody>
          <a:bodyPr/>
          <a:lstStyle/>
          <a:p>
            <a:r>
              <a:rPr lang="en-US" dirty="0"/>
              <a:t>Mild Cognitive Impairment (MCI)</a:t>
            </a:r>
          </a:p>
        </p:txBody>
      </p:sp>
      <p:sp>
        <p:nvSpPr>
          <p:cNvPr id="3" name="Content Placeholder 2">
            <a:extLst>
              <a:ext uri="{FF2B5EF4-FFF2-40B4-BE49-F238E27FC236}">
                <a16:creationId xmlns:a16="http://schemas.microsoft.com/office/drawing/2014/main" id="{D73731EA-4948-4F04-E156-247BAB3DFBF1}"/>
              </a:ext>
            </a:extLst>
          </p:cNvPr>
          <p:cNvSpPr>
            <a:spLocks noGrp="1"/>
          </p:cNvSpPr>
          <p:nvPr>
            <p:ph idx="1"/>
          </p:nvPr>
        </p:nvSpPr>
        <p:spPr/>
        <p:txBody>
          <a:bodyPr/>
          <a:lstStyle/>
          <a:p>
            <a:r>
              <a:rPr lang="en-US" dirty="0"/>
              <a:t>Objectively measured evidence of memory impairment or impairments in another cognitive domain but do not have dementia.</a:t>
            </a:r>
          </a:p>
          <a:p>
            <a:r>
              <a:rPr lang="en-US" dirty="0"/>
              <a:t>Patients with MCI have gray matter loss in temporal, parietal, and frontal areas</a:t>
            </a:r>
          </a:p>
          <a:p>
            <a:r>
              <a:rPr lang="en-US" dirty="0"/>
              <a:t>N = 30</a:t>
            </a:r>
          </a:p>
          <a:p>
            <a:r>
              <a:rPr lang="en-US" dirty="0"/>
              <a:t>Age mean = 74.7 (5.8)</a:t>
            </a:r>
          </a:p>
          <a:p>
            <a:endParaRPr lang="en-US" dirty="0"/>
          </a:p>
        </p:txBody>
      </p:sp>
    </p:spTree>
    <p:extLst>
      <p:ext uri="{BB962C8B-B14F-4D97-AF65-F5344CB8AC3E}">
        <p14:creationId xmlns:p14="http://schemas.microsoft.com/office/powerpoint/2010/main" val="1294075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043CC-1880-92E9-3420-7ACF52D7B89E}"/>
              </a:ext>
            </a:extLst>
          </p:cNvPr>
          <p:cNvSpPr>
            <a:spLocks noGrp="1"/>
          </p:cNvSpPr>
          <p:nvPr>
            <p:ph type="title"/>
          </p:nvPr>
        </p:nvSpPr>
        <p:spPr>
          <a:xfrm>
            <a:off x="1371597" y="348865"/>
            <a:ext cx="10044023" cy="877729"/>
          </a:xfrm>
        </p:spPr>
        <p:txBody>
          <a:bodyPr anchor="ctr">
            <a:normAutofit/>
          </a:bodyPr>
          <a:lstStyle/>
          <a:p>
            <a:r>
              <a:rPr lang="en-US" sz="4000" dirty="0"/>
              <a:t>Mild Cognitive Impairment (MCI)</a:t>
            </a:r>
          </a:p>
        </p:txBody>
      </p:sp>
      <p:graphicFrame>
        <p:nvGraphicFramePr>
          <p:cNvPr id="4" name="Content Placeholder 3">
            <a:extLst>
              <a:ext uri="{FF2B5EF4-FFF2-40B4-BE49-F238E27FC236}">
                <a16:creationId xmlns:a16="http://schemas.microsoft.com/office/drawing/2014/main" id="{4669C724-4CB2-E5F6-F7DE-F71BC2CA9CC9}"/>
              </a:ext>
            </a:extLst>
          </p:cNvPr>
          <p:cNvGraphicFramePr>
            <a:graphicFrameLocks noGrp="1"/>
          </p:cNvGraphicFramePr>
          <p:nvPr>
            <p:ph idx="1"/>
            <p:extLst>
              <p:ext uri="{D42A27DB-BD31-4B8C-83A1-F6EECF244321}">
                <p14:modId xmlns:p14="http://schemas.microsoft.com/office/powerpoint/2010/main" val="3862346963"/>
              </p:ext>
            </p:extLst>
          </p:nvPr>
        </p:nvGraphicFramePr>
        <p:xfrm>
          <a:off x="1614840" y="1502979"/>
          <a:ext cx="8837580" cy="4192812"/>
        </p:xfrm>
        <a:graphic>
          <a:graphicData uri="http://schemas.openxmlformats.org/drawingml/2006/table">
            <a:tbl>
              <a:tblPr firstRow="1" bandRow="1">
                <a:tableStyleId>{5C22544A-7EE6-4342-B048-85BDC9FD1C3A}</a:tableStyleId>
              </a:tblPr>
              <a:tblGrid>
                <a:gridCol w="4051744">
                  <a:extLst>
                    <a:ext uri="{9D8B030D-6E8A-4147-A177-3AD203B41FA5}">
                      <a16:colId xmlns:a16="http://schemas.microsoft.com/office/drawing/2014/main" val="100350845"/>
                    </a:ext>
                  </a:extLst>
                </a:gridCol>
                <a:gridCol w="912386">
                  <a:extLst>
                    <a:ext uri="{9D8B030D-6E8A-4147-A177-3AD203B41FA5}">
                      <a16:colId xmlns:a16="http://schemas.microsoft.com/office/drawing/2014/main" val="3401977097"/>
                    </a:ext>
                  </a:extLst>
                </a:gridCol>
                <a:gridCol w="912386">
                  <a:extLst>
                    <a:ext uri="{9D8B030D-6E8A-4147-A177-3AD203B41FA5}">
                      <a16:colId xmlns:a16="http://schemas.microsoft.com/office/drawing/2014/main" val="3328155165"/>
                    </a:ext>
                  </a:extLst>
                </a:gridCol>
                <a:gridCol w="912386">
                  <a:extLst>
                    <a:ext uri="{9D8B030D-6E8A-4147-A177-3AD203B41FA5}">
                      <a16:colId xmlns:a16="http://schemas.microsoft.com/office/drawing/2014/main" val="1133678288"/>
                    </a:ext>
                  </a:extLst>
                </a:gridCol>
                <a:gridCol w="912386">
                  <a:extLst>
                    <a:ext uri="{9D8B030D-6E8A-4147-A177-3AD203B41FA5}">
                      <a16:colId xmlns:a16="http://schemas.microsoft.com/office/drawing/2014/main" val="1401424862"/>
                    </a:ext>
                  </a:extLst>
                </a:gridCol>
                <a:gridCol w="1136292">
                  <a:extLst>
                    <a:ext uri="{9D8B030D-6E8A-4147-A177-3AD203B41FA5}">
                      <a16:colId xmlns:a16="http://schemas.microsoft.com/office/drawing/2014/main" val="2700339457"/>
                    </a:ext>
                  </a:extLst>
                </a:gridCol>
              </a:tblGrid>
              <a:tr h="232934">
                <a:tc>
                  <a:txBody>
                    <a:bodyPr/>
                    <a:lstStyle/>
                    <a:p>
                      <a:pPr algn="l" fontAlgn="b"/>
                      <a:r>
                        <a:rPr lang="en-US" sz="1200" u="none" strike="noStrike" dirty="0">
                          <a:effectLst/>
                        </a:rPr>
                        <a:t>Score</a:t>
                      </a:r>
                      <a:endParaRPr lang="en-US" sz="1200" b="0" i="0" u="none" strike="noStrike" dirty="0">
                        <a:solidFill>
                          <a:srgbClr val="000000"/>
                        </a:solidFill>
                        <a:effectLst/>
                        <a:latin typeface="Aptos Narrow" panose="020B0004020202020204" pitchFamily="34" charset="0"/>
                      </a:endParaRPr>
                    </a:p>
                  </a:txBody>
                  <a:tcPr marL="8379" marR="8379" marT="8379" marB="0" anchor="b"/>
                </a:tc>
                <a:tc gridSpan="2">
                  <a:txBody>
                    <a:bodyPr/>
                    <a:lstStyle/>
                    <a:p>
                      <a:pPr algn="ctr" fontAlgn="b"/>
                      <a:r>
                        <a:rPr lang="en-US" sz="1200" u="none" strike="noStrike">
                          <a:effectLst/>
                        </a:rPr>
                        <a:t>MCI</a:t>
                      </a:r>
                      <a:endParaRPr lang="en-US" sz="1200" b="0" i="0" u="none" strike="noStrike">
                        <a:solidFill>
                          <a:srgbClr val="000000"/>
                        </a:solidFill>
                        <a:effectLst/>
                        <a:latin typeface="Aptos Narrow" panose="020B0004020202020204" pitchFamily="34" charset="0"/>
                      </a:endParaRPr>
                    </a:p>
                  </a:txBody>
                  <a:tcPr marL="8379" marR="8379" marT="8379" marB="0" anchor="b"/>
                </a:tc>
                <a:tc hMerge="1">
                  <a:txBody>
                    <a:bodyPr/>
                    <a:lstStyle/>
                    <a:p>
                      <a:endParaRPr lang="en-US"/>
                    </a:p>
                  </a:txBody>
                  <a:tcPr/>
                </a:tc>
                <a:tc gridSpan="2">
                  <a:txBody>
                    <a:bodyPr/>
                    <a:lstStyle/>
                    <a:p>
                      <a:pPr algn="ctr" fontAlgn="b"/>
                      <a:r>
                        <a:rPr lang="en-US" sz="1200" u="none" strike="noStrike">
                          <a:effectLst/>
                        </a:rPr>
                        <a:t>Matched Controls</a:t>
                      </a:r>
                      <a:endParaRPr lang="en-US" sz="1200" b="0" i="0" u="none" strike="noStrike">
                        <a:solidFill>
                          <a:srgbClr val="000000"/>
                        </a:solidFill>
                        <a:effectLst/>
                        <a:latin typeface="Aptos Narrow" panose="020B0004020202020204" pitchFamily="34" charset="0"/>
                      </a:endParaRPr>
                    </a:p>
                  </a:txBody>
                  <a:tcPr marL="8379" marR="8379" marT="8379" marB="0" anchor="b"/>
                </a:tc>
                <a:tc hMerge="1">
                  <a:txBody>
                    <a:bodyPr/>
                    <a:lstStyle/>
                    <a:p>
                      <a:endParaRPr lang="en-US"/>
                    </a:p>
                  </a:txBody>
                  <a:tcPr/>
                </a:tc>
                <a:tc>
                  <a:txBody>
                    <a:bodyPr/>
                    <a:lstStyle/>
                    <a:p>
                      <a:pPr algn="ctr" fontAlgn="b"/>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783574635"/>
                  </a:ext>
                </a:extLst>
              </a:tr>
              <a:tr h="232934">
                <a:tc>
                  <a:txBody>
                    <a:bodyPr/>
                    <a:lstStyle/>
                    <a:p>
                      <a:pPr algn="l" fontAlgn="b"/>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Mean</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Std. Dev.</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l" fontAlgn="b"/>
                      <a:r>
                        <a:rPr lang="en-US" sz="1200" u="none" strike="noStrike">
                          <a:effectLst/>
                        </a:rPr>
                        <a:t>Mean</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l" fontAlgn="b"/>
                      <a:r>
                        <a:rPr lang="en-US" sz="1200" u="none" strike="noStrike">
                          <a:effectLst/>
                        </a:rPr>
                        <a:t>Std. Dev.</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p Value</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430794768"/>
                  </a:ext>
                </a:extLst>
              </a:tr>
              <a:tr h="232934">
                <a:tc>
                  <a:txBody>
                    <a:bodyPr/>
                    <a:lstStyle/>
                    <a:p>
                      <a:pPr algn="l" fontAlgn="b"/>
                      <a:r>
                        <a:rPr lang="en-US" sz="1200" u="none" strike="noStrike">
                          <a:effectLst/>
                        </a:rPr>
                        <a:t>Similarities (SI)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8.9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10.8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1835553084"/>
                  </a:ext>
                </a:extLst>
              </a:tr>
              <a:tr h="232934">
                <a:tc>
                  <a:txBody>
                    <a:bodyPr/>
                    <a:lstStyle/>
                    <a:p>
                      <a:pPr algn="l" fontAlgn="b"/>
                      <a:r>
                        <a:rPr lang="en-US" sz="1200" u="none" strike="noStrike">
                          <a:effectLst/>
                        </a:rPr>
                        <a:t>Vocabulary (VC)</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3.3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NS</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839708677"/>
                  </a:ext>
                </a:extLst>
              </a:tr>
              <a:tr h="232934">
                <a:tc>
                  <a:txBody>
                    <a:bodyPr/>
                    <a:lstStyle/>
                    <a:p>
                      <a:pPr algn="l" fontAlgn="b"/>
                      <a:r>
                        <a:rPr lang="en-US" sz="1200" u="none" strike="noStrike">
                          <a:effectLst/>
                        </a:rPr>
                        <a:t>Block Design (BD)</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NS</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743427130"/>
                  </a:ext>
                </a:extLst>
              </a:tr>
              <a:tr h="232934">
                <a:tc>
                  <a:txBody>
                    <a:bodyPr/>
                    <a:lstStyle/>
                    <a:p>
                      <a:pPr algn="l" fontAlgn="b"/>
                      <a:r>
                        <a:rPr lang="en-US" sz="1200" u="none" strike="noStrike">
                          <a:effectLst/>
                        </a:rPr>
                        <a:t>Visual Puzzles (VP)</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8.7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NS</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182226890"/>
                  </a:ext>
                </a:extLst>
              </a:tr>
              <a:tr h="232934">
                <a:tc>
                  <a:txBody>
                    <a:bodyPr/>
                    <a:lstStyle/>
                    <a:p>
                      <a:pPr algn="l" fontAlgn="b"/>
                      <a:r>
                        <a:rPr lang="en-US" sz="1200" u="none" strike="noStrike">
                          <a:effectLst/>
                        </a:rPr>
                        <a:t>Matrix Reasoning (MR)</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8.3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10.2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1694740078"/>
                  </a:ext>
                </a:extLst>
              </a:tr>
              <a:tr h="232934">
                <a:tc>
                  <a:txBody>
                    <a:bodyPr/>
                    <a:lstStyle/>
                    <a:p>
                      <a:pPr algn="l" fontAlgn="b"/>
                      <a:r>
                        <a:rPr lang="en-US" sz="1200" u="none" strike="noStrike">
                          <a:effectLst/>
                        </a:rPr>
                        <a:t>Figure Weights (FW)</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NS</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4112712211"/>
                  </a:ext>
                </a:extLst>
              </a:tr>
              <a:tr h="232934">
                <a:tc>
                  <a:txBody>
                    <a:bodyPr/>
                    <a:lstStyle/>
                    <a:p>
                      <a:pPr algn="l" fontAlgn="b"/>
                      <a:r>
                        <a:rPr lang="en-US" sz="1200" u="none" strike="noStrike">
                          <a:effectLst/>
                        </a:rPr>
                        <a:t>Digit Sequencing (DQ)</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8.3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3.5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10.6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3.1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&lt;.01</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946432721"/>
                  </a:ext>
                </a:extLst>
              </a:tr>
              <a:tr h="232934">
                <a:tc>
                  <a:txBody>
                    <a:bodyPr/>
                    <a:lstStyle/>
                    <a:p>
                      <a:pPr algn="l" fontAlgn="b"/>
                      <a:r>
                        <a:rPr lang="en-US" sz="1200" u="none" strike="noStrike">
                          <a:effectLst/>
                        </a:rPr>
                        <a:t>Running Digits (RD)</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3.4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10</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NS</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958250877"/>
                  </a:ext>
                </a:extLst>
              </a:tr>
              <a:tr h="232934">
                <a:tc>
                  <a:txBody>
                    <a:bodyPr/>
                    <a:lstStyle/>
                    <a:p>
                      <a:pPr algn="l" fontAlgn="b"/>
                      <a:r>
                        <a:rPr lang="en-US" sz="1200" u="none" strike="noStrike">
                          <a:effectLst/>
                        </a:rPr>
                        <a:t>Coding (CD)</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8.8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10.2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&lt;.05</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513447395"/>
                  </a:ext>
                </a:extLst>
              </a:tr>
              <a:tr h="232934">
                <a:tc>
                  <a:txBody>
                    <a:bodyPr/>
                    <a:lstStyle/>
                    <a:p>
                      <a:pPr algn="l" fontAlgn="b"/>
                      <a:r>
                        <a:rPr lang="en-US" sz="1200" u="none" strike="noStrike">
                          <a:effectLst/>
                        </a:rPr>
                        <a:t>Symbol Search (SS)</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10.5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2.3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&lt;.05</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1118411857"/>
                  </a:ext>
                </a:extLst>
              </a:tr>
              <a:tr h="232934">
                <a:tc>
                  <a:txBody>
                    <a:bodyPr/>
                    <a:lstStyle/>
                    <a:p>
                      <a:pPr algn="l" fontAlgn="b"/>
                      <a:r>
                        <a:rPr lang="en-US" sz="1200" u="none" strike="noStrike">
                          <a:effectLst/>
                        </a:rPr>
                        <a:t>Verbal Comprehension Index (VCI)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95.7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16.8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101.6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13.1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NS</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127545674"/>
                  </a:ext>
                </a:extLst>
              </a:tr>
              <a:tr h="232934">
                <a:tc>
                  <a:txBody>
                    <a:bodyPr/>
                    <a:lstStyle/>
                    <a:p>
                      <a:pPr algn="l" fontAlgn="b"/>
                      <a:r>
                        <a:rPr lang="en-US" sz="1200" u="none" strike="noStrike">
                          <a:effectLst/>
                        </a:rPr>
                        <a:t>Visual Spatial Index (VSI)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93.4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14.8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97.3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10.6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NS</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246433672"/>
                  </a:ext>
                </a:extLst>
              </a:tr>
              <a:tr h="232934">
                <a:tc>
                  <a:txBody>
                    <a:bodyPr/>
                    <a:lstStyle/>
                    <a:p>
                      <a:pPr algn="l" fontAlgn="b"/>
                      <a:r>
                        <a:rPr lang="en-US" sz="1200" u="none" strike="noStrike">
                          <a:effectLst/>
                        </a:rPr>
                        <a:t>Fluid Reasoning Index (FRI)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93.6</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12.5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98.7</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11.8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NS</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162303982"/>
                  </a:ext>
                </a:extLst>
              </a:tr>
              <a:tr h="232934">
                <a:tc>
                  <a:txBody>
                    <a:bodyPr/>
                    <a:lstStyle/>
                    <a:p>
                      <a:pPr algn="l" fontAlgn="b"/>
                      <a:r>
                        <a:rPr lang="en-US" sz="1200" u="none" strike="noStrike">
                          <a:effectLst/>
                        </a:rPr>
                        <a:t>Working Memory Index (WMI)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94.5</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18.8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101.8</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13.9</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NS</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3451725117"/>
                  </a:ext>
                </a:extLst>
              </a:tr>
              <a:tr h="232934">
                <a:tc>
                  <a:txBody>
                    <a:bodyPr/>
                    <a:lstStyle/>
                    <a:p>
                      <a:pPr algn="l" fontAlgn="b"/>
                      <a:r>
                        <a:rPr lang="en-US" sz="1200" u="none" strike="noStrike">
                          <a:effectLst/>
                        </a:rPr>
                        <a:t>Processing Speed Index (PSI)</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94.3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14.1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102</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13.3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a:effectLst/>
                        </a:rPr>
                        <a:t>&lt;.05</a:t>
                      </a:r>
                      <a:endParaRPr lang="en-US" sz="1200" b="0" i="0" u="none" strike="noStrike">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2278386094"/>
                  </a:ext>
                </a:extLst>
              </a:tr>
              <a:tr h="232934">
                <a:tc>
                  <a:txBody>
                    <a:bodyPr/>
                    <a:lstStyle/>
                    <a:p>
                      <a:pPr algn="l" fontAlgn="b"/>
                      <a:r>
                        <a:rPr lang="en-US" sz="1200" u="none" strike="noStrike">
                          <a:effectLst/>
                        </a:rPr>
                        <a:t>Full Scale IQ (FSIQ)</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92.1</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14.4</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100.3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r" fontAlgn="b"/>
                      <a:r>
                        <a:rPr lang="en-US" sz="1200" u="none" strike="noStrike">
                          <a:effectLst/>
                        </a:rPr>
                        <a:t>11.3</a:t>
                      </a:r>
                      <a:endParaRPr lang="en-US" sz="1200" b="0" i="0" u="none" strike="noStrike">
                        <a:solidFill>
                          <a:srgbClr val="000000"/>
                        </a:solidFill>
                        <a:effectLst/>
                        <a:latin typeface="Aptos Narrow" panose="020B0004020202020204" pitchFamily="34" charset="0"/>
                      </a:endParaRPr>
                    </a:p>
                  </a:txBody>
                  <a:tcPr marL="8379" marR="8379" marT="8379" marB="0" anchor="b"/>
                </a:tc>
                <a:tc>
                  <a:txBody>
                    <a:bodyPr/>
                    <a:lstStyle/>
                    <a:p>
                      <a:pPr algn="ctr" fontAlgn="b"/>
                      <a:r>
                        <a:rPr lang="en-US" sz="1200" u="none" strike="noStrike" dirty="0">
                          <a:effectLst/>
                        </a:rPr>
                        <a:t>&lt;.01</a:t>
                      </a:r>
                      <a:endParaRPr lang="en-US" sz="1200" b="0" i="0" u="none" strike="noStrike" dirty="0">
                        <a:solidFill>
                          <a:srgbClr val="000000"/>
                        </a:solidFill>
                        <a:effectLst/>
                        <a:latin typeface="Aptos Narrow" panose="020B0004020202020204" pitchFamily="34" charset="0"/>
                      </a:endParaRPr>
                    </a:p>
                  </a:txBody>
                  <a:tcPr marL="8379" marR="8379" marT="8379" marB="0" anchor="b"/>
                </a:tc>
                <a:extLst>
                  <a:ext uri="{0D108BD9-81ED-4DB2-BD59-A6C34878D82A}">
                    <a16:rowId xmlns:a16="http://schemas.microsoft.com/office/drawing/2014/main" val="1649431138"/>
                  </a:ext>
                </a:extLst>
              </a:tr>
            </a:tbl>
          </a:graphicData>
        </a:graphic>
      </p:graphicFrame>
      <p:sp>
        <p:nvSpPr>
          <p:cNvPr id="3" name="Oval 2">
            <a:extLst>
              <a:ext uri="{FF2B5EF4-FFF2-40B4-BE49-F238E27FC236}">
                <a16:creationId xmlns:a16="http://schemas.microsoft.com/office/drawing/2014/main" id="{F81B584B-BA7B-E269-4C38-F2D4414C25AB}"/>
              </a:ext>
            </a:extLst>
          </p:cNvPr>
          <p:cNvSpPr/>
          <p:nvPr/>
        </p:nvSpPr>
        <p:spPr>
          <a:xfrm>
            <a:off x="9612351" y="1918090"/>
            <a:ext cx="527825" cy="3654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Oval 4">
            <a:extLst>
              <a:ext uri="{FF2B5EF4-FFF2-40B4-BE49-F238E27FC236}">
                <a16:creationId xmlns:a16="http://schemas.microsoft.com/office/drawing/2014/main" id="{E91FBFDF-B9E1-EC61-3200-9B01CFB2B4CA}"/>
              </a:ext>
            </a:extLst>
          </p:cNvPr>
          <p:cNvSpPr/>
          <p:nvPr/>
        </p:nvSpPr>
        <p:spPr>
          <a:xfrm>
            <a:off x="9612350" y="2880812"/>
            <a:ext cx="527825" cy="3654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Oval 5">
            <a:extLst>
              <a:ext uri="{FF2B5EF4-FFF2-40B4-BE49-F238E27FC236}">
                <a16:creationId xmlns:a16="http://schemas.microsoft.com/office/drawing/2014/main" id="{B2D68644-1174-0118-2DF3-FBB9A079EC3B}"/>
              </a:ext>
            </a:extLst>
          </p:cNvPr>
          <p:cNvSpPr/>
          <p:nvPr/>
        </p:nvSpPr>
        <p:spPr>
          <a:xfrm>
            <a:off x="9612350" y="3339934"/>
            <a:ext cx="527825" cy="3654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Oval 6">
            <a:extLst>
              <a:ext uri="{FF2B5EF4-FFF2-40B4-BE49-F238E27FC236}">
                <a16:creationId xmlns:a16="http://schemas.microsoft.com/office/drawing/2014/main" id="{775051E0-F4FC-D148-8B3E-51BF2F282FF8}"/>
              </a:ext>
            </a:extLst>
          </p:cNvPr>
          <p:cNvSpPr/>
          <p:nvPr/>
        </p:nvSpPr>
        <p:spPr>
          <a:xfrm>
            <a:off x="9645802" y="3738018"/>
            <a:ext cx="527825" cy="3654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a:extLst>
              <a:ext uri="{FF2B5EF4-FFF2-40B4-BE49-F238E27FC236}">
                <a16:creationId xmlns:a16="http://schemas.microsoft.com/office/drawing/2014/main" id="{FA62167E-3DFF-2F12-1591-5F4CB984633A}"/>
              </a:ext>
            </a:extLst>
          </p:cNvPr>
          <p:cNvSpPr/>
          <p:nvPr/>
        </p:nvSpPr>
        <p:spPr>
          <a:xfrm>
            <a:off x="9682975" y="3981793"/>
            <a:ext cx="527825" cy="3654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Oval 8">
            <a:extLst>
              <a:ext uri="{FF2B5EF4-FFF2-40B4-BE49-F238E27FC236}">
                <a16:creationId xmlns:a16="http://schemas.microsoft.com/office/drawing/2014/main" id="{7C4E770D-F4C4-77FE-4E80-C0F6E20782E0}"/>
              </a:ext>
            </a:extLst>
          </p:cNvPr>
          <p:cNvSpPr/>
          <p:nvPr/>
        </p:nvSpPr>
        <p:spPr>
          <a:xfrm>
            <a:off x="9645802" y="5115851"/>
            <a:ext cx="527825" cy="3654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Oval 9">
            <a:extLst>
              <a:ext uri="{FF2B5EF4-FFF2-40B4-BE49-F238E27FC236}">
                <a16:creationId xmlns:a16="http://schemas.microsoft.com/office/drawing/2014/main" id="{B5BDCCD3-5887-CC25-3745-B7C8DAC1CD5A}"/>
              </a:ext>
            </a:extLst>
          </p:cNvPr>
          <p:cNvSpPr/>
          <p:nvPr/>
        </p:nvSpPr>
        <p:spPr>
          <a:xfrm>
            <a:off x="9668104" y="5423965"/>
            <a:ext cx="527825" cy="3654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43925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4AFB6-016C-8C91-D220-442D5F323680}"/>
              </a:ext>
            </a:extLst>
          </p:cNvPr>
          <p:cNvSpPr>
            <a:spLocks noGrp="1"/>
          </p:cNvSpPr>
          <p:nvPr>
            <p:ph type="title"/>
          </p:nvPr>
        </p:nvSpPr>
        <p:spPr/>
        <p:txBody>
          <a:bodyPr/>
          <a:lstStyle/>
          <a:p>
            <a:r>
              <a:rPr lang="en-US" dirty="0"/>
              <a:t>What is intelligence?</a:t>
            </a:r>
          </a:p>
        </p:txBody>
      </p:sp>
      <p:sp>
        <p:nvSpPr>
          <p:cNvPr id="3" name="Content Placeholder 2">
            <a:extLst>
              <a:ext uri="{FF2B5EF4-FFF2-40B4-BE49-F238E27FC236}">
                <a16:creationId xmlns:a16="http://schemas.microsoft.com/office/drawing/2014/main" id="{9B9989E6-6FF0-600C-A3DB-545F9F151EF8}"/>
              </a:ext>
            </a:extLst>
          </p:cNvPr>
          <p:cNvSpPr>
            <a:spLocks noGrp="1"/>
          </p:cNvSpPr>
          <p:nvPr>
            <p:ph sz="half" idx="1"/>
          </p:nvPr>
        </p:nvSpPr>
        <p:spPr>
          <a:xfrm>
            <a:off x="840212" y="1828377"/>
            <a:ext cx="6178026" cy="4336294"/>
          </a:xfrm>
        </p:spPr>
        <p:txBody>
          <a:bodyPr/>
          <a:lstStyle/>
          <a:p>
            <a:r>
              <a:rPr lang="en-US" sz="2400" dirty="0"/>
              <a:t>David Wechsler told us that “</a:t>
            </a:r>
            <a:r>
              <a:rPr lang="en-US" sz="2400" dirty="0">
                <a:solidFill>
                  <a:srgbClr val="000000"/>
                </a:solidFill>
              </a:rPr>
              <a:t>What we measure with tests is not what tests measure – not information, not spatial perception, not reasoning ability. These are only a means to an end. What intelligence tests measure is something much more important: the capacity of an individual to understand the world about him and his resourcefulness to cope with its challenges.“ </a:t>
            </a:r>
          </a:p>
          <a:p>
            <a:endParaRPr lang="en-US" sz="1800" dirty="0">
              <a:solidFill>
                <a:srgbClr val="000000"/>
              </a:solidFill>
              <a:latin typeface="Arial" panose="020B0604020202020204" pitchFamily="34" charset="0"/>
            </a:endParaRPr>
          </a:p>
          <a:p>
            <a:endParaRPr lang="en-US" dirty="0"/>
          </a:p>
        </p:txBody>
      </p:sp>
      <p:pic>
        <p:nvPicPr>
          <p:cNvPr id="7" name="Content Placeholder 6">
            <a:extLst>
              <a:ext uri="{FF2B5EF4-FFF2-40B4-BE49-F238E27FC236}">
                <a16:creationId xmlns:a16="http://schemas.microsoft.com/office/drawing/2014/main" id="{64E6CBDB-F6FA-8638-DB0A-814909E7C1AB}"/>
              </a:ext>
            </a:extLst>
          </p:cNvPr>
          <p:cNvPicPr>
            <a:picLocks noGrp="1" noChangeAspect="1"/>
          </p:cNvPicPr>
          <p:nvPr>
            <p:ph sz="half" idx="2"/>
          </p:nvPr>
        </p:nvPicPr>
        <p:blipFill>
          <a:blip r:embed="rId2"/>
          <a:stretch>
            <a:fillRect/>
          </a:stretch>
        </p:blipFill>
        <p:spPr>
          <a:xfrm>
            <a:off x="7576908" y="1828377"/>
            <a:ext cx="2901679" cy="3684334"/>
          </a:xfrm>
        </p:spPr>
      </p:pic>
      <p:sp>
        <p:nvSpPr>
          <p:cNvPr id="4" name="TextBox 3">
            <a:extLst>
              <a:ext uri="{FF2B5EF4-FFF2-40B4-BE49-F238E27FC236}">
                <a16:creationId xmlns:a16="http://schemas.microsoft.com/office/drawing/2014/main" id="{C2A31B35-291A-4B93-7726-A0AC7460B3FA}"/>
              </a:ext>
            </a:extLst>
          </p:cNvPr>
          <p:cNvSpPr txBox="1"/>
          <p:nvPr/>
        </p:nvSpPr>
        <p:spPr>
          <a:xfrm>
            <a:off x="944096" y="5838339"/>
            <a:ext cx="10443909" cy="523099"/>
          </a:xfrm>
          <a:prstGeom prst="rect">
            <a:avLst/>
          </a:prstGeom>
          <a:noFill/>
        </p:spPr>
        <p:txBody>
          <a:bodyPr wrap="square" rtlCol="0">
            <a:spAutoFit/>
          </a:bodyPr>
          <a:lstStyle/>
          <a:p>
            <a:r>
              <a:rPr lang="en-US" sz="1400" dirty="0">
                <a:solidFill>
                  <a:srgbClr val="000000"/>
                </a:solidFill>
              </a:rPr>
              <a:t>Wechsler, 1975 cited by </a:t>
            </a:r>
            <a:r>
              <a:rPr lang="en-US" sz="1400" dirty="0"/>
              <a:t>Wechsler, D., Raiford, S. E., &amp; Presnell, K. (2024). </a:t>
            </a:r>
            <a:r>
              <a:rPr lang="en-US" sz="1400" i="1" dirty="0"/>
              <a:t>Wechsler Adult Intelligence Scale: Technical and interpretive manual</a:t>
            </a:r>
            <a:r>
              <a:rPr lang="en-US" sz="1400" dirty="0"/>
              <a:t> (5th ed.). NCS Pearson, p. 4). </a:t>
            </a:r>
          </a:p>
        </p:txBody>
      </p:sp>
    </p:spTree>
    <p:extLst>
      <p:ext uri="{BB962C8B-B14F-4D97-AF65-F5344CB8AC3E}">
        <p14:creationId xmlns:p14="http://schemas.microsoft.com/office/powerpoint/2010/main" val="17459629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7E8D4A-66AA-B100-645A-7B5C3CF6E566}"/>
              </a:ext>
            </a:extLst>
          </p:cNvPr>
          <p:cNvSpPr>
            <a:spLocks noGrp="1"/>
          </p:cNvSpPr>
          <p:nvPr>
            <p:ph type="title"/>
          </p:nvPr>
        </p:nvSpPr>
        <p:spPr/>
        <p:txBody>
          <a:bodyPr/>
          <a:lstStyle/>
          <a:p>
            <a:r>
              <a:rPr lang="en-US" dirty="0"/>
              <a:t>Practice Effects</a:t>
            </a:r>
          </a:p>
        </p:txBody>
      </p:sp>
      <p:sp>
        <p:nvSpPr>
          <p:cNvPr id="5" name="Text Placeholder 4">
            <a:extLst>
              <a:ext uri="{FF2B5EF4-FFF2-40B4-BE49-F238E27FC236}">
                <a16:creationId xmlns:a16="http://schemas.microsoft.com/office/drawing/2014/main" id="{E17A9BFE-C437-F002-B6E2-CF702CAD73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47130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BF1A7E-4F47-FC2D-AD4F-F693B8605B45}"/>
              </a:ext>
            </a:extLst>
          </p:cNvPr>
          <p:cNvSpPr>
            <a:spLocks noGrp="1"/>
          </p:cNvSpPr>
          <p:nvPr>
            <p:ph type="title"/>
          </p:nvPr>
        </p:nvSpPr>
        <p:spPr/>
        <p:txBody>
          <a:bodyPr/>
          <a:lstStyle/>
          <a:p>
            <a:r>
              <a:rPr lang="en-US" dirty="0"/>
              <a:t>Re-Test Effect</a:t>
            </a:r>
          </a:p>
        </p:txBody>
      </p:sp>
      <p:sp>
        <p:nvSpPr>
          <p:cNvPr id="5" name="Content Placeholder 4">
            <a:extLst>
              <a:ext uri="{FF2B5EF4-FFF2-40B4-BE49-F238E27FC236}">
                <a16:creationId xmlns:a16="http://schemas.microsoft.com/office/drawing/2014/main" id="{37BA9EEE-3B3F-DA97-AF74-1189E0A31E4B}"/>
              </a:ext>
            </a:extLst>
          </p:cNvPr>
          <p:cNvSpPr>
            <a:spLocks noGrp="1"/>
          </p:cNvSpPr>
          <p:nvPr>
            <p:ph sz="half" idx="1"/>
          </p:nvPr>
        </p:nvSpPr>
        <p:spPr/>
        <p:txBody>
          <a:bodyPr>
            <a:normAutofit/>
          </a:bodyPr>
          <a:lstStyle/>
          <a:p>
            <a:r>
              <a:rPr lang="en-US" dirty="0"/>
              <a:t>“A gain in test scores of almost a third standard deviation for a mere repetition of a cognitive ability test without any further intervention between measurements has an impact on how we should deal with retesting and test experience in the future.”</a:t>
            </a:r>
          </a:p>
        </p:txBody>
      </p:sp>
      <p:pic>
        <p:nvPicPr>
          <p:cNvPr id="8" name="Content Placeholder 7">
            <a:extLst>
              <a:ext uri="{FF2B5EF4-FFF2-40B4-BE49-F238E27FC236}">
                <a16:creationId xmlns:a16="http://schemas.microsoft.com/office/drawing/2014/main" id="{94195904-0271-5EEB-5F06-9ECC2F13F989}"/>
              </a:ext>
            </a:extLst>
          </p:cNvPr>
          <p:cNvPicPr>
            <a:picLocks noGrp="1" noChangeAspect="1"/>
          </p:cNvPicPr>
          <p:nvPr>
            <p:ph sz="half" idx="2"/>
          </p:nvPr>
        </p:nvPicPr>
        <p:blipFill>
          <a:blip r:embed="rId2"/>
          <a:stretch>
            <a:fillRect/>
          </a:stretch>
        </p:blipFill>
        <p:spPr>
          <a:xfrm>
            <a:off x="6172202" y="1690688"/>
            <a:ext cx="5780120" cy="3706502"/>
          </a:xfrm>
        </p:spPr>
      </p:pic>
      <p:sp>
        <p:nvSpPr>
          <p:cNvPr id="9" name="TextBox 8">
            <a:extLst>
              <a:ext uri="{FF2B5EF4-FFF2-40B4-BE49-F238E27FC236}">
                <a16:creationId xmlns:a16="http://schemas.microsoft.com/office/drawing/2014/main" id="{CCF22838-9242-5DF0-8EEB-C0C36F4F8234}"/>
              </a:ext>
            </a:extLst>
          </p:cNvPr>
          <p:cNvSpPr txBox="1"/>
          <p:nvPr/>
        </p:nvSpPr>
        <p:spPr>
          <a:xfrm>
            <a:off x="1077951" y="5916457"/>
            <a:ext cx="10515600" cy="646331"/>
          </a:xfrm>
          <a:prstGeom prst="rect">
            <a:avLst/>
          </a:prstGeom>
          <a:noFill/>
        </p:spPr>
        <p:txBody>
          <a:bodyPr wrap="square" rtlCol="0">
            <a:spAutoFit/>
          </a:bodyPr>
          <a:lstStyle/>
          <a:p>
            <a:r>
              <a:rPr lang="en-US" dirty="0"/>
              <a:t>Scharfen, J., Peters, J. M., &amp; Holling, H. (2018). Retest effects in cognitive ability tests: A meta-analysis. </a:t>
            </a:r>
            <a:r>
              <a:rPr lang="en-US" i="1" dirty="0"/>
              <a:t>Intelligence</a:t>
            </a:r>
            <a:r>
              <a:rPr lang="en-US" dirty="0"/>
              <a:t>, </a:t>
            </a:r>
            <a:r>
              <a:rPr lang="en-US" i="1" dirty="0"/>
              <a:t>67</a:t>
            </a:r>
            <a:r>
              <a:rPr lang="en-US" dirty="0"/>
              <a:t>, 44–66. </a:t>
            </a:r>
            <a:r>
              <a:rPr lang="en-US" dirty="0">
                <a:hlinkClick r:id="rId3"/>
              </a:rPr>
              <a:t>https://doi.org/10.1016/j.intell.2018.01.003</a:t>
            </a:r>
            <a:r>
              <a:rPr lang="en-US" dirty="0"/>
              <a:t>  </a:t>
            </a:r>
          </a:p>
        </p:txBody>
      </p:sp>
    </p:spTree>
    <p:extLst>
      <p:ext uri="{BB962C8B-B14F-4D97-AF65-F5344CB8AC3E}">
        <p14:creationId xmlns:p14="http://schemas.microsoft.com/office/powerpoint/2010/main" val="14966523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E75CE-F813-8DDD-ADCC-CC663C4ED8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247AF5-F001-136A-B4E1-E911B1DD0F82}"/>
              </a:ext>
            </a:extLst>
          </p:cNvPr>
          <p:cNvSpPr>
            <a:spLocks noGrp="1"/>
          </p:cNvSpPr>
          <p:nvPr>
            <p:ph type="title"/>
          </p:nvPr>
        </p:nvSpPr>
        <p:spPr/>
        <p:txBody>
          <a:bodyPr/>
          <a:lstStyle/>
          <a:p>
            <a:r>
              <a:rPr lang="en-US" dirty="0"/>
              <a:t>Re-Test Effect (Scharfen et al., 2018)</a:t>
            </a:r>
          </a:p>
        </p:txBody>
      </p:sp>
      <p:sp>
        <p:nvSpPr>
          <p:cNvPr id="5" name="Content Placeholder 4">
            <a:extLst>
              <a:ext uri="{FF2B5EF4-FFF2-40B4-BE49-F238E27FC236}">
                <a16:creationId xmlns:a16="http://schemas.microsoft.com/office/drawing/2014/main" id="{0CCEC8AE-6F5B-F17F-F0FC-6B7EF797F328}"/>
              </a:ext>
            </a:extLst>
          </p:cNvPr>
          <p:cNvSpPr>
            <a:spLocks noGrp="1"/>
          </p:cNvSpPr>
          <p:nvPr>
            <p:ph idx="1"/>
          </p:nvPr>
        </p:nvSpPr>
        <p:spPr/>
        <p:txBody>
          <a:bodyPr>
            <a:normAutofit/>
          </a:bodyPr>
          <a:lstStyle/>
          <a:p>
            <a:r>
              <a:rPr lang="en-US" dirty="0"/>
              <a:t>“To illustrate, a person that achieved an IQ score of 100 in a first test, would be predicted to attain 105 IQ points when retested with a second test. An increase in test scores of half a standard deviation for the third and fourth test were revealed. Taking the example above, the person would be predicted to score 107 IQ points in a third and 108 in a fourth test. Nonetheless, in the light of the context of simply repeating a cognitive ability test, which occurs fairly often, this effect should not be neglected.”</a:t>
            </a:r>
          </a:p>
        </p:txBody>
      </p:sp>
    </p:spTree>
    <p:extLst>
      <p:ext uri="{BB962C8B-B14F-4D97-AF65-F5344CB8AC3E}">
        <p14:creationId xmlns:p14="http://schemas.microsoft.com/office/powerpoint/2010/main" val="15290932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2A438-7B3E-3C4A-968F-ACDC5B9262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6814BD-C0BF-98BB-4405-AF81625B25C9}"/>
              </a:ext>
            </a:extLst>
          </p:cNvPr>
          <p:cNvSpPr>
            <a:spLocks noGrp="1"/>
          </p:cNvSpPr>
          <p:nvPr>
            <p:ph type="title"/>
          </p:nvPr>
        </p:nvSpPr>
        <p:spPr/>
        <p:txBody>
          <a:bodyPr/>
          <a:lstStyle/>
          <a:p>
            <a:r>
              <a:rPr lang="en-US" dirty="0"/>
              <a:t>Re-Test Effect</a:t>
            </a:r>
          </a:p>
        </p:txBody>
      </p:sp>
      <p:sp>
        <p:nvSpPr>
          <p:cNvPr id="5" name="Content Placeholder 4">
            <a:extLst>
              <a:ext uri="{FF2B5EF4-FFF2-40B4-BE49-F238E27FC236}">
                <a16:creationId xmlns:a16="http://schemas.microsoft.com/office/drawing/2014/main" id="{4234CD00-F29D-2480-28CD-7BCE06B76E16}"/>
              </a:ext>
            </a:extLst>
          </p:cNvPr>
          <p:cNvSpPr>
            <a:spLocks noGrp="1"/>
          </p:cNvSpPr>
          <p:nvPr>
            <p:ph sz="half" idx="1"/>
          </p:nvPr>
        </p:nvSpPr>
        <p:spPr/>
        <p:txBody>
          <a:bodyPr>
            <a:normAutofit/>
          </a:bodyPr>
          <a:lstStyle/>
          <a:p>
            <a:r>
              <a:rPr lang="en-US" dirty="0"/>
              <a:t>“The length of the test-retest interval had a significant influence on retest effects for up to four test administrations: The longer the test-retest interval between administrations, the smaller the retest effects.” p. 57.</a:t>
            </a:r>
          </a:p>
        </p:txBody>
      </p:sp>
      <p:pic>
        <p:nvPicPr>
          <p:cNvPr id="8" name="Content Placeholder 7">
            <a:extLst>
              <a:ext uri="{FF2B5EF4-FFF2-40B4-BE49-F238E27FC236}">
                <a16:creationId xmlns:a16="http://schemas.microsoft.com/office/drawing/2014/main" id="{6CB2E1AF-7013-989F-BCC3-470BA2FBAA47}"/>
              </a:ext>
            </a:extLst>
          </p:cNvPr>
          <p:cNvPicPr>
            <a:picLocks noGrp="1" noChangeAspect="1"/>
          </p:cNvPicPr>
          <p:nvPr>
            <p:ph sz="half" idx="2"/>
          </p:nvPr>
        </p:nvPicPr>
        <p:blipFill>
          <a:blip r:embed="rId2"/>
          <a:stretch>
            <a:fillRect/>
          </a:stretch>
        </p:blipFill>
        <p:spPr>
          <a:xfrm>
            <a:off x="6172202" y="1690688"/>
            <a:ext cx="5780120" cy="3706502"/>
          </a:xfrm>
        </p:spPr>
      </p:pic>
      <p:sp>
        <p:nvSpPr>
          <p:cNvPr id="9" name="TextBox 8">
            <a:extLst>
              <a:ext uri="{FF2B5EF4-FFF2-40B4-BE49-F238E27FC236}">
                <a16:creationId xmlns:a16="http://schemas.microsoft.com/office/drawing/2014/main" id="{755E49BB-921E-C682-892A-587FA81EB650}"/>
              </a:ext>
            </a:extLst>
          </p:cNvPr>
          <p:cNvSpPr txBox="1"/>
          <p:nvPr/>
        </p:nvSpPr>
        <p:spPr>
          <a:xfrm>
            <a:off x="1077951" y="5916457"/>
            <a:ext cx="10515600" cy="646331"/>
          </a:xfrm>
          <a:prstGeom prst="rect">
            <a:avLst/>
          </a:prstGeom>
          <a:noFill/>
        </p:spPr>
        <p:txBody>
          <a:bodyPr wrap="square" rtlCol="0">
            <a:spAutoFit/>
          </a:bodyPr>
          <a:lstStyle/>
          <a:p>
            <a:r>
              <a:rPr lang="en-US" dirty="0"/>
              <a:t>Scharfen, J., Peters, J. M., &amp; Holling, H. (2018). Retest effects in cognitive ability tests: A meta-analysis. </a:t>
            </a:r>
            <a:r>
              <a:rPr lang="en-US" i="1" dirty="0"/>
              <a:t>Intelligence</a:t>
            </a:r>
            <a:r>
              <a:rPr lang="en-US" dirty="0"/>
              <a:t>, </a:t>
            </a:r>
            <a:r>
              <a:rPr lang="en-US" i="1" dirty="0"/>
              <a:t>67</a:t>
            </a:r>
            <a:r>
              <a:rPr lang="en-US" dirty="0"/>
              <a:t>, 44–66. </a:t>
            </a:r>
            <a:r>
              <a:rPr lang="en-US" dirty="0">
                <a:hlinkClick r:id="rId3"/>
              </a:rPr>
              <a:t>https://doi.org/10.1016/j.intell.2018.01.003</a:t>
            </a:r>
            <a:r>
              <a:rPr lang="en-US" dirty="0"/>
              <a:t>  </a:t>
            </a:r>
          </a:p>
        </p:txBody>
      </p:sp>
    </p:spTree>
    <p:extLst>
      <p:ext uri="{BB962C8B-B14F-4D97-AF65-F5344CB8AC3E}">
        <p14:creationId xmlns:p14="http://schemas.microsoft.com/office/powerpoint/2010/main" val="16961578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17F17-CAC3-C49F-1BE2-A78489016D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09E094-ABE6-7AFE-A758-A7CDF8C7BE2B}"/>
              </a:ext>
            </a:extLst>
          </p:cNvPr>
          <p:cNvSpPr>
            <a:spLocks noGrp="1"/>
          </p:cNvSpPr>
          <p:nvPr>
            <p:ph type="title"/>
          </p:nvPr>
        </p:nvSpPr>
        <p:spPr/>
        <p:txBody>
          <a:bodyPr/>
          <a:lstStyle/>
          <a:p>
            <a:r>
              <a:rPr lang="en-US" dirty="0"/>
              <a:t>Re-Test Effect</a:t>
            </a:r>
          </a:p>
        </p:txBody>
      </p:sp>
      <p:sp>
        <p:nvSpPr>
          <p:cNvPr id="5" name="Content Placeholder 4">
            <a:extLst>
              <a:ext uri="{FF2B5EF4-FFF2-40B4-BE49-F238E27FC236}">
                <a16:creationId xmlns:a16="http://schemas.microsoft.com/office/drawing/2014/main" id="{6DF6453D-4779-6DAC-67D3-B06AFBCC226F}"/>
              </a:ext>
            </a:extLst>
          </p:cNvPr>
          <p:cNvSpPr>
            <a:spLocks noGrp="1"/>
          </p:cNvSpPr>
          <p:nvPr>
            <p:ph sz="half" idx="1"/>
          </p:nvPr>
        </p:nvSpPr>
        <p:spPr/>
        <p:txBody>
          <a:bodyPr>
            <a:normAutofit/>
          </a:bodyPr>
          <a:lstStyle/>
          <a:p>
            <a:r>
              <a:rPr lang="en-US" dirty="0"/>
              <a:t>However, the retest effect decreased very slowly. </a:t>
            </a:r>
          </a:p>
          <a:p>
            <a:r>
              <a:rPr lang="en-US" dirty="0"/>
              <a:t>“To illustrate, increasing the test-retest interval by 50 weeks would lead to a decrease of the retest effect by 0.0008 x 50 = 0.04 standard deviations” (0.6 points).</a:t>
            </a:r>
          </a:p>
        </p:txBody>
      </p:sp>
      <p:pic>
        <p:nvPicPr>
          <p:cNvPr id="8" name="Content Placeholder 7">
            <a:extLst>
              <a:ext uri="{FF2B5EF4-FFF2-40B4-BE49-F238E27FC236}">
                <a16:creationId xmlns:a16="http://schemas.microsoft.com/office/drawing/2014/main" id="{BE8D76F0-6274-1A65-CFED-F13F8D29CA5B}"/>
              </a:ext>
            </a:extLst>
          </p:cNvPr>
          <p:cNvPicPr>
            <a:picLocks noGrp="1" noChangeAspect="1"/>
          </p:cNvPicPr>
          <p:nvPr>
            <p:ph sz="half" idx="2"/>
          </p:nvPr>
        </p:nvPicPr>
        <p:blipFill>
          <a:blip r:embed="rId2"/>
          <a:stretch>
            <a:fillRect/>
          </a:stretch>
        </p:blipFill>
        <p:spPr>
          <a:xfrm>
            <a:off x="6172202" y="1690688"/>
            <a:ext cx="5780120" cy="3706502"/>
          </a:xfrm>
        </p:spPr>
      </p:pic>
      <p:sp>
        <p:nvSpPr>
          <p:cNvPr id="9" name="TextBox 8">
            <a:extLst>
              <a:ext uri="{FF2B5EF4-FFF2-40B4-BE49-F238E27FC236}">
                <a16:creationId xmlns:a16="http://schemas.microsoft.com/office/drawing/2014/main" id="{860758D9-C956-075E-4984-BBE746ECC2CC}"/>
              </a:ext>
            </a:extLst>
          </p:cNvPr>
          <p:cNvSpPr txBox="1"/>
          <p:nvPr/>
        </p:nvSpPr>
        <p:spPr>
          <a:xfrm>
            <a:off x="1077951" y="5916457"/>
            <a:ext cx="10515600" cy="646331"/>
          </a:xfrm>
          <a:prstGeom prst="rect">
            <a:avLst/>
          </a:prstGeom>
          <a:noFill/>
        </p:spPr>
        <p:txBody>
          <a:bodyPr wrap="square" rtlCol="0">
            <a:spAutoFit/>
          </a:bodyPr>
          <a:lstStyle/>
          <a:p>
            <a:r>
              <a:rPr lang="en-US" dirty="0"/>
              <a:t>Scharfen, J., Peters, J. M., &amp; Holling, H. (2018). Retest effects in cognitive ability tests: A meta-analysis. </a:t>
            </a:r>
            <a:r>
              <a:rPr lang="en-US" i="1" dirty="0"/>
              <a:t>Intelligence</a:t>
            </a:r>
            <a:r>
              <a:rPr lang="en-US" dirty="0"/>
              <a:t>, </a:t>
            </a:r>
            <a:r>
              <a:rPr lang="en-US" i="1" dirty="0"/>
              <a:t>67</a:t>
            </a:r>
            <a:r>
              <a:rPr lang="en-US" dirty="0"/>
              <a:t>, 44–66. </a:t>
            </a:r>
            <a:r>
              <a:rPr lang="en-US" dirty="0">
                <a:hlinkClick r:id="rId3"/>
              </a:rPr>
              <a:t>https://doi.org/10.1016/j.intell.2018.01.003</a:t>
            </a:r>
            <a:r>
              <a:rPr lang="en-US" dirty="0"/>
              <a:t>  </a:t>
            </a:r>
          </a:p>
        </p:txBody>
      </p:sp>
    </p:spTree>
    <p:extLst>
      <p:ext uri="{BB962C8B-B14F-4D97-AF65-F5344CB8AC3E}">
        <p14:creationId xmlns:p14="http://schemas.microsoft.com/office/powerpoint/2010/main" val="11615744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FAB0-2894-B167-DAE1-E284D97C62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C1F7781-F112-7B3F-D7EA-59462773A0AA}"/>
              </a:ext>
            </a:extLst>
          </p:cNvPr>
          <p:cNvSpPr>
            <a:spLocks noGrp="1"/>
          </p:cNvSpPr>
          <p:nvPr>
            <p:ph type="title"/>
          </p:nvPr>
        </p:nvSpPr>
        <p:spPr/>
        <p:txBody>
          <a:bodyPr/>
          <a:lstStyle/>
          <a:p>
            <a:r>
              <a:rPr lang="en-US" dirty="0"/>
              <a:t>Re-Test Effect</a:t>
            </a:r>
          </a:p>
        </p:txBody>
      </p:sp>
      <p:sp>
        <p:nvSpPr>
          <p:cNvPr id="5" name="Content Placeholder 4">
            <a:extLst>
              <a:ext uri="{FF2B5EF4-FFF2-40B4-BE49-F238E27FC236}">
                <a16:creationId xmlns:a16="http://schemas.microsoft.com/office/drawing/2014/main" id="{3FCEE4EF-1FBA-0531-E000-69B90151ADF1}"/>
              </a:ext>
            </a:extLst>
          </p:cNvPr>
          <p:cNvSpPr>
            <a:spLocks noGrp="1"/>
          </p:cNvSpPr>
          <p:nvPr>
            <p:ph sz="half" idx="1"/>
          </p:nvPr>
        </p:nvSpPr>
        <p:spPr/>
        <p:txBody>
          <a:bodyPr>
            <a:normAutofit/>
          </a:bodyPr>
          <a:lstStyle/>
          <a:p>
            <a:r>
              <a:rPr lang="en-US" dirty="0"/>
              <a:t>“In order to control for retest effects, the recommendation of using parallel, instead of identical test forms was supported by our  results, as long as only a few retest are administered.” p. 59.</a:t>
            </a:r>
          </a:p>
        </p:txBody>
      </p:sp>
      <p:pic>
        <p:nvPicPr>
          <p:cNvPr id="8" name="Content Placeholder 7">
            <a:extLst>
              <a:ext uri="{FF2B5EF4-FFF2-40B4-BE49-F238E27FC236}">
                <a16:creationId xmlns:a16="http://schemas.microsoft.com/office/drawing/2014/main" id="{A7BD03BA-8E84-2AE7-F674-197E19C23540}"/>
              </a:ext>
            </a:extLst>
          </p:cNvPr>
          <p:cNvPicPr>
            <a:picLocks noGrp="1" noChangeAspect="1"/>
          </p:cNvPicPr>
          <p:nvPr>
            <p:ph sz="half" idx="2"/>
          </p:nvPr>
        </p:nvPicPr>
        <p:blipFill>
          <a:blip r:embed="rId2"/>
          <a:stretch>
            <a:fillRect/>
          </a:stretch>
        </p:blipFill>
        <p:spPr>
          <a:xfrm>
            <a:off x="6172202" y="1690688"/>
            <a:ext cx="5780120" cy="3706502"/>
          </a:xfrm>
        </p:spPr>
      </p:pic>
      <p:sp>
        <p:nvSpPr>
          <p:cNvPr id="9" name="TextBox 8">
            <a:extLst>
              <a:ext uri="{FF2B5EF4-FFF2-40B4-BE49-F238E27FC236}">
                <a16:creationId xmlns:a16="http://schemas.microsoft.com/office/drawing/2014/main" id="{A3948EB2-43B4-7835-ED00-C5B540799ECD}"/>
              </a:ext>
            </a:extLst>
          </p:cNvPr>
          <p:cNvSpPr txBox="1"/>
          <p:nvPr/>
        </p:nvSpPr>
        <p:spPr>
          <a:xfrm>
            <a:off x="1077951" y="5916457"/>
            <a:ext cx="10515600" cy="646331"/>
          </a:xfrm>
          <a:prstGeom prst="rect">
            <a:avLst/>
          </a:prstGeom>
          <a:noFill/>
        </p:spPr>
        <p:txBody>
          <a:bodyPr wrap="square" rtlCol="0">
            <a:spAutoFit/>
          </a:bodyPr>
          <a:lstStyle/>
          <a:p>
            <a:r>
              <a:rPr lang="en-US" dirty="0"/>
              <a:t>Scharfen, J., Peters, J. M., &amp; Holling, H. (2018). Retest effects in cognitive ability tests: A meta-analysis. </a:t>
            </a:r>
            <a:r>
              <a:rPr lang="en-US" i="1" dirty="0"/>
              <a:t>Intelligence</a:t>
            </a:r>
            <a:r>
              <a:rPr lang="en-US" dirty="0"/>
              <a:t>, </a:t>
            </a:r>
            <a:r>
              <a:rPr lang="en-US" i="1" dirty="0"/>
              <a:t>67</a:t>
            </a:r>
            <a:r>
              <a:rPr lang="en-US" dirty="0"/>
              <a:t>, 44–66. </a:t>
            </a:r>
            <a:r>
              <a:rPr lang="en-US" dirty="0">
                <a:hlinkClick r:id="rId3"/>
              </a:rPr>
              <a:t>https://doi.org/10.1016/j.intell.2018.01.003</a:t>
            </a:r>
            <a:r>
              <a:rPr lang="en-US" dirty="0"/>
              <a:t>  </a:t>
            </a:r>
          </a:p>
        </p:txBody>
      </p:sp>
    </p:spTree>
    <p:extLst>
      <p:ext uri="{BB962C8B-B14F-4D97-AF65-F5344CB8AC3E}">
        <p14:creationId xmlns:p14="http://schemas.microsoft.com/office/powerpoint/2010/main" val="40617357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3610-31C5-56EA-1132-607C2ED5AC0B}"/>
              </a:ext>
            </a:extLst>
          </p:cNvPr>
          <p:cNvSpPr>
            <a:spLocks noGrp="1"/>
          </p:cNvSpPr>
          <p:nvPr>
            <p:ph type="title"/>
          </p:nvPr>
        </p:nvSpPr>
        <p:spPr/>
        <p:txBody>
          <a:bodyPr/>
          <a:lstStyle/>
          <a:p>
            <a:r>
              <a:rPr lang="en-US" dirty="0"/>
              <a:t>The “Flynn Effect” updated</a:t>
            </a:r>
          </a:p>
        </p:txBody>
      </p:sp>
      <p:sp>
        <p:nvSpPr>
          <p:cNvPr id="3" name="Text Placeholder 2">
            <a:extLst>
              <a:ext uri="{FF2B5EF4-FFF2-40B4-BE49-F238E27FC236}">
                <a16:creationId xmlns:a16="http://schemas.microsoft.com/office/drawing/2014/main" id="{9686E394-F524-CDFE-1F78-4FF2CF4B5A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001148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2B80D61-1385-BC6E-D7C4-216E2F327A5F}"/>
              </a:ext>
            </a:extLst>
          </p:cNvPr>
          <p:cNvSpPr>
            <a:spLocks noGrp="1"/>
          </p:cNvSpPr>
          <p:nvPr>
            <p:ph type="title"/>
          </p:nvPr>
        </p:nvSpPr>
        <p:spPr/>
        <p:txBody>
          <a:bodyPr/>
          <a:lstStyle/>
          <a:p>
            <a:r>
              <a:rPr lang="en-US" dirty="0"/>
              <a:t>Norm Obsolescence (The Flynn Effect)</a:t>
            </a:r>
          </a:p>
        </p:txBody>
      </p:sp>
      <p:sp>
        <p:nvSpPr>
          <p:cNvPr id="9" name="Content Placeholder 8">
            <a:extLst>
              <a:ext uri="{FF2B5EF4-FFF2-40B4-BE49-F238E27FC236}">
                <a16:creationId xmlns:a16="http://schemas.microsoft.com/office/drawing/2014/main" id="{C3713856-E1E1-F598-2E3E-F6BD49FF6B70}"/>
              </a:ext>
            </a:extLst>
          </p:cNvPr>
          <p:cNvSpPr>
            <a:spLocks noGrp="1"/>
          </p:cNvSpPr>
          <p:nvPr>
            <p:ph sz="half" idx="1"/>
          </p:nvPr>
        </p:nvSpPr>
        <p:spPr/>
        <p:txBody>
          <a:bodyPr>
            <a:normAutofit/>
          </a:bodyPr>
          <a:lstStyle/>
          <a:p>
            <a:pPr algn="l"/>
            <a:r>
              <a:rPr lang="en-US" sz="2400" dirty="0">
                <a:solidFill>
                  <a:srgbClr val="000000"/>
                </a:solidFill>
              </a:rPr>
              <a:t>In the United States there has been a growth of 3 IQ points every ten years, a pattern that has been constant for about a century (</a:t>
            </a:r>
            <a:r>
              <a:rPr lang="en-US" sz="2400" dirty="0">
                <a:solidFill>
                  <a:srgbClr val="0774B7"/>
                </a:solidFill>
              </a:rPr>
              <a:t>Flynn 1984, 1987, 2007; Pietschnig and Voracek 2015; Trahan et al. 2014)</a:t>
            </a:r>
          </a:p>
          <a:p>
            <a:pPr algn="l"/>
            <a:endParaRPr lang="en-US" sz="2400" dirty="0">
              <a:solidFill>
                <a:srgbClr val="0774B7"/>
              </a:solidFill>
            </a:endParaRPr>
          </a:p>
          <a:p>
            <a:pPr algn="l"/>
            <a:r>
              <a:rPr lang="en-US" sz="2400" dirty="0">
                <a:solidFill>
                  <a:srgbClr val="000000"/>
                </a:solidFill>
              </a:rPr>
              <a:t>The Flynn effect suggests that younger generations score higher on IQ tests than those prior (</a:t>
            </a:r>
            <a:r>
              <a:rPr lang="en-US" sz="2400" dirty="0">
                <a:solidFill>
                  <a:srgbClr val="0774B7"/>
                </a:solidFill>
              </a:rPr>
              <a:t>Dworak et al. 2023). </a:t>
            </a:r>
            <a:endParaRPr lang="en-US" sz="2400" dirty="0"/>
          </a:p>
        </p:txBody>
      </p:sp>
      <p:pic>
        <p:nvPicPr>
          <p:cNvPr id="12" name="Content Placeholder 7">
            <a:extLst>
              <a:ext uri="{FF2B5EF4-FFF2-40B4-BE49-F238E27FC236}">
                <a16:creationId xmlns:a16="http://schemas.microsoft.com/office/drawing/2014/main" id="{F348BA5A-E0C1-114E-8BB8-3FBFA9AAA11B}"/>
              </a:ext>
            </a:extLst>
          </p:cNvPr>
          <p:cNvPicPr>
            <a:picLocks noGrp="1" noChangeAspect="1"/>
          </p:cNvPicPr>
          <p:nvPr>
            <p:ph sz="half" idx="2"/>
          </p:nvPr>
        </p:nvPicPr>
        <p:blipFill>
          <a:blip r:embed="rId2"/>
          <a:stretch>
            <a:fillRect/>
          </a:stretch>
        </p:blipFill>
        <p:spPr>
          <a:xfrm>
            <a:off x="6180912" y="1843101"/>
            <a:ext cx="5180401" cy="4306598"/>
          </a:xfrm>
        </p:spPr>
      </p:pic>
    </p:spTree>
    <p:extLst>
      <p:ext uri="{BB962C8B-B14F-4D97-AF65-F5344CB8AC3E}">
        <p14:creationId xmlns:p14="http://schemas.microsoft.com/office/powerpoint/2010/main" val="27245005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383B9-F3F5-9526-72FE-B40307F69D7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6250BE-06D2-5F1D-D713-6604F204A5AF}"/>
              </a:ext>
            </a:extLst>
          </p:cNvPr>
          <p:cNvSpPr>
            <a:spLocks noGrp="1"/>
          </p:cNvSpPr>
          <p:nvPr>
            <p:ph type="title"/>
          </p:nvPr>
        </p:nvSpPr>
        <p:spPr/>
        <p:txBody>
          <a:bodyPr/>
          <a:lstStyle/>
          <a:p>
            <a:r>
              <a:rPr lang="en-US" dirty="0"/>
              <a:t>American Association on Intellectual and Developmental Disabilities (AAIDD)</a:t>
            </a:r>
          </a:p>
        </p:txBody>
      </p:sp>
      <p:sp>
        <p:nvSpPr>
          <p:cNvPr id="9" name="Content Placeholder 8">
            <a:extLst>
              <a:ext uri="{FF2B5EF4-FFF2-40B4-BE49-F238E27FC236}">
                <a16:creationId xmlns:a16="http://schemas.microsoft.com/office/drawing/2014/main" id="{0A94432C-F704-2A9D-0DE2-972F6ABC3774}"/>
              </a:ext>
            </a:extLst>
          </p:cNvPr>
          <p:cNvSpPr>
            <a:spLocks noGrp="1"/>
          </p:cNvSpPr>
          <p:nvPr>
            <p:ph sz="half" idx="1"/>
          </p:nvPr>
        </p:nvSpPr>
        <p:spPr/>
        <p:txBody>
          <a:bodyPr>
            <a:normAutofit/>
          </a:bodyPr>
          <a:lstStyle/>
          <a:p>
            <a:pPr algn="l"/>
            <a:r>
              <a:rPr lang="en-US" sz="2400" dirty="0">
                <a:solidFill>
                  <a:srgbClr val="000000"/>
                </a:solidFill>
              </a:rPr>
              <a:t>AAIDD has stipulated that IQs must be adjusted for the Flynn effect when diagnosing intellectual disabilities.</a:t>
            </a:r>
          </a:p>
          <a:p>
            <a:pPr algn="l"/>
            <a:r>
              <a:rPr lang="en-US" sz="2400" dirty="0">
                <a:solidFill>
                  <a:srgbClr val="000000"/>
                </a:solidFill>
              </a:rPr>
              <a:t>“Current best practice guidelines recommend that in cases in which an IQ test with aged norms is used as part of a diagnosis of ID, a correction of the full-scale IQ score of 0.3 points per year since the test norms were collected is warranted” (</a:t>
            </a:r>
            <a:r>
              <a:rPr lang="en-US" sz="2400" dirty="0">
                <a:solidFill>
                  <a:srgbClr val="0774B7"/>
                </a:solidFill>
              </a:rPr>
              <a:t>Schalock </a:t>
            </a:r>
            <a:r>
              <a:rPr lang="da-DK" sz="2400" dirty="0">
                <a:solidFill>
                  <a:srgbClr val="0774B7"/>
                </a:solidFill>
              </a:rPr>
              <a:t>et al. 2021, </a:t>
            </a:r>
            <a:r>
              <a:rPr lang="da-DK" sz="2400" dirty="0">
                <a:solidFill>
                  <a:srgbClr val="000000"/>
                </a:solidFill>
              </a:rPr>
              <a:t>p. 42).</a:t>
            </a:r>
          </a:p>
        </p:txBody>
      </p:sp>
      <p:pic>
        <p:nvPicPr>
          <p:cNvPr id="12" name="Content Placeholder 7">
            <a:extLst>
              <a:ext uri="{FF2B5EF4-FFF2-40B4-BE49-F238E27FC236}">
                <a16:creationId xmlns:a16="http://schemas.microsoft.com/office/drawing/2014/main" id="{5A29C254-77EF-136E-E35B-C2BCE314980D}"/>
              </a:ext>
            </a:extLst>
          </p:cNvPr>
          <p:cNvPicPr>
            <a:picLocks noGrp="1" noChangeAspect="1"/>
          </p:cNvPicPr>
          <p:nvPr>
            <p:ph sz="half" idx="2"/>
          </p:nvPr>
        </p:nvPicPr>
        <p:blipFill>
          <a:blip r:embed="rId2"/>
          <a:stretch>
            <a:fillRect/>
          </a:stretch>
        </p:blipFill>
        <p:spPr>
          <a:xfrm>
            <a:off x="6180912" y="1843101"/>
            <a:ext cx="5180401" cy="4306598"/>
          </a:xfrm>
        </p:spPr>
      </p:pic>
    </p:spTree>
    <p:extLst>
      <p:ext uri="{BB962C8B-B14F-4D97-AF65-F5344CB8AC3E}">
        <p14:creationId xmlns:p14="http://schemas.microsoft.com/office/powerpoint/2010/main" val="28638896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38070-4A39-5D9D-796D-C2A8CD4A08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CFB067-6BC5-3B55-10C1-7DC7E610F6C9}"/>
              </a:ext>
            </a:extLst>
          </p:cNvPr>
          <p:cNvSpPr>
            <a:spLocks noGrp="1"/>
          </p:cNvSpPr>
          <p:nvPr>
            <p:ph type="title"/>
          </p:nvPr>
        </p:nvSpPr>
        <p:spPr/>
        <p:txBody>
          <a:bodyPr/>
          <a:lstStyle/>
          <a:p>
            <a:r>
              <a:rPr lang="en-US" dirty="0"/>
              <a:t>WAIS IV / WAIS 5 Comparisons</a:t>
            </a:r>
          </a:p>
        </p:txBody>
      </p:sp>
      <p:sp>
        <p:nvSpPr>
          <p:cNvPr id="5" name="Content Placeholder 4">
            <a:extLst>
              <a:ext uri="{FF2B5EF4-FFF2-40B4-BE49-F238E27FC236}">
                <a16:creationId xmlns:a16="http://schemas.microsoft.com/office/drawing/2014/main" id="{88A78FF2-3543-1DF4-0AA7-B96258DEBEF8}"/>
              </a:ext>
            </a:extLst>
          </p:cNvPr>
          <p:cNvSpPr>
            <a:spLocks noGrp="1"/>
          </p:cNvSpPr>
          <p:nvPr>
            <p:ph sz="half" idx="1"/>
          </p:nvPr>
        </p:nvSpPr>
        <p:spPr/>
        <p:txBody>
          <a:bodyPr/>
          <a:lstStyle/>
          <a:p>
            <a:pPr algn="l"/>
            <a:r>
              <a:rPr lang="en-US" sz="2400" dirty="0">
                <a:solidFill>
                  <a:srgbClr val="000000"/>
                </a:solidFill>
              </a:rPr>
              <a:t>Validity data presented in the WAIS 5 Technical and Interpretive Manual (</a:t>
            </a:r>
            <a:r>
              <a:rPr lang="en-US" sz="2400" dirty="0">
                <a:solidFill>
                  <a:srgbClr val="0774B7"/>
                </a:solidFill>
              </a:rPr>
              <a:t>Wechsler et al. 2024b) </a:t>
            </a:r>
            <a:r>
              <a:rPr lang="en-US" sz="2400" dirty="0">
                <a:solidFill>
                  <a:srgbClr val="000000"/>
                </a:solidFill>
              </a:rPr>
              <a:t>based on 186 adolescents and adults tested on the WAIS-IV and WAIS-5 in counterbalanced order—as well as a second counterbalanced study of 98 16-year-olds tested on the WISC-V and WAIS-5—directly address the magnitude of the Flynn effect for contemporary American society.</a:t>
            </a:r>
          </a:p>
          <a:p>
            <a:pPr algn="l"/>
            <a:endParaRPr lang="en-US" sz="2400" dirty="0">
              <a:solidFill>
                <a:srgbClr val="000000"/>
              </a:solidFill>
            </a:endParaRPr>
          </a:p>
          <a:p>
            <a:endParaRPr lang="en-US" dirty="0"/>
          </a:p>
        </p:txBody>
      </p:sp>
      <p:pic>
        <p:nvPicPr>
          <p:cNvPr id="8" name="Content Placeholder 7">
            <a:extLst>
              <a:ext uri="{FF2B5EF4-FFF2-40B4-BE49-F238E27FC236}">
                <a16:creationId xmlns:a16="http://schemas.microsoft.com/office/drawing/2014/main" id="{5A88B76B-48B7-D386-5F29-AB158A4C6137}"/>
              </a:ext>
            </a:extLst>
          </p:cNvPr>
          <p:cNvPicPr>
            <a:picLocks noGrp="1" noChangeAspect="1"/>
          </p:cNvPicPr>
          <p:nvPr>
            <p:ph sz="half" idx="2"/>
          </p:nvPr>
        </p:nvPicPr>
        <p:blipFill>
          <a:blip r:embed="rId2"/>
          <a:stretch>
            <a:fillRect/>
          </a:stretch>
        </p:blipFill>
        <p:spPr>
          <a:xfrm>
            <a:off x="6180912" y="1843101"/>
            <a:ext cx="5180401" cy="4306598"/>
          </a:xfrm>
        </p:spPr>
      </p:pic>
    </p:spTree>
    <p:extLst>
      <p:ext uri="{BB962C8B-B14F-4D97-AF65-F5344CB8AC3E}">
        <p14:creationId xmlns:p14="http://schemas.microsoft.com/office/powerpoint/2010/main" val="3353049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A638-9276-DF15-9538-E3C09056A221}"/>
              </a:ext>
            </a:extLst>
          </p:cNvPr>
          <p:cNvSpPr>
            <a:spLocks noGrp="1"/>
          </p:cNvSpPr>
          <p:nvPr>
            <p:ph type="title"/>
          </p:nvPr>
        </p:nvSpPr>
        <p:spPr/>
        <p:txBody>
          <a:bodyPr/>
          <a:lstStyle/>
          <a:p>
            <a:r>
              <a:rPr lang="en-US" dirty="0"/>
              <a:t>Intelligence predicts…</a:t>
            </a:r>
          </a:p>
        </p:txBody>
      </p:sp>
      <p:sp>
        <p:nvSpPr>
          <p:cNvPr id="3" name="Content Placeholder 2">
            <a:extLst>
              <a:ext uri="{FF2B5EF4-FFF2-40B4-BE49-F238E27FC236}">
                <a16:creationId xmlns:a16="http://schemas.microsoft.com/office/drawing/2014/main" id="{8F7717C9-620C-68A0-2005-97449D75E80D}"/>
              </a:ext>
            </a:extLst>
          </p:cNvPr>
          <p:cNvSpPr>
            <a:spLocks noGrp="1"/>
          </p:cNvSpPr>
          <p:nvPr>
            <p:ph idx="1"/>
          </p:nvPr>
        </p:nvSpPr>
        <p:spPr/>
        <p:txBody>
          <a:bodyPr/>
          <a:lstStyle/>
          <a:p>
            <a:r>
              <a:rPr lang="en-US" dirty="0"/>
              <a:t>Academic achievement and educational attainment</a:t>
            </a:r>
          </a:p>
          <a:p>
            <a:r>
              <a:rPr lang="en-US" dirty="0"/>
              <a:t>Job performance</a:t>
            </a:r>
          </a:p>
          <a:p>
            <a:r>
              <a:rPr lang="en-US" dirty="0"/>
              <a:t>Mental and physical health</a:t>
            </a:r>
          </a:p>
          <a:p>
            <a:r>
              <a:rPr lang="en-US" dirty="0"/>
              <a:t>Intelligence is a protective factor…</a:t>
            </a:r>
          </a:p>
          <a:p>
            <a:pPr marL="457200" lvl="1" indent="0">
              <a:buNone/>
            </a:pPr>
            <a:r>
              <a:rPr lang="en-US" dirty="0"/>
              <a:t>	- It protects against the vicissitudes of life.</a:t>
            </a:r>
          </a:p>
          <a:p>
            <a:endParaRPr lang="en-US" dirty="0"/>
          </a:p>
          <a:p>
            <a:endParaRPr lang="en-US" dirty="0"/>
          </a:p>
        </p:txBody>
      </p:sp>
    </p:spTree>
    <p:extLst>
      <p:ext uri="{BB962C8B-B14F-4D97-AF65-F5344CB8AC3E}">
        <p14:creationId xmlns:p14="http://schemas.microsoft.com/office/powerpoint/2010/main" val="11142113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F74DD-22BE-F3CA-8737-3969127966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773D33-0125-54CA-7858-BF20482BB1F7}"/>
              </a:ext>
            </a:extLst>
          </p:cNvPr>
          <p:cNvSpPr>
            <a:spLocks noGrp="1"/>
          </p:cNvSpPr>
          <p:nvPr>
            <p:ph type="title"/>
          </p:nvPr>
        </p:nvSpPr>
        <p:spPr/>
        <p:txBody>
          <a:bodyPr/>
          <a:lstStyle/>
          <a:p>
            <a:r>
              <a:rPr lang="en-US" dirty="0"/>
              <a:t>WAIS IV / WAIS 5 Comparisons</a:t>
            </a:r>
          </a:p>
        </p:txBody>
      </p:sp>
      <p:sp>
        <p:nvSpPr>
          <p:cNvPr id="5" name="Content Placeholder 4">
            <a:extLst>
              <a:ext uri="{FF2B5EF4-FFF2-40B4-BE49-F238E27FC236}">
                <a16:creationId xmlns:a16="http://schemas.microsoft.com/office/drawing/2014/main" id="{0976047E-886F-CD1A-B694-51E7213A26F0}"/>
              </a:ext>
            </a:extLst>
          </p:cNvPr>
          <p:cNvSpPr>
            <a:spLocks noGrp="1"/>
          </p:cNvSpPr>
          <p:nvPr>
            <p:ph sz="half" idx="1"/>
          </p:nvPr>
        </p:nvSpPr>
        <p:spPr/>
        <p:txBody>
          <a:bodyPr>
            <a:normAutofit/>
          </a:bodyPr>
          <a:lstStyle/>
          <a:p>
            <a:pPr algn="l"/>
            <a:r>
              <a:rPr lang="en-US" sz="2400" dirty="0">
                <a:solidFill>
                  <a:srgbClr val="000000"/>
                </a:solidFill>
              </a:rPr>
              <a:t>Full Scale IQs correlated 0.92 between the two versions of WAIS. </a:t>
            </a:r>
            <a:endParaRPr lang="en-US" sz="2400" dirty="0">
              <a:solidFill>
                <a:srgbClr val="0774B7"/>
              </a:solidFill>
            </a:endParaRPr>
          </a:p>
          <a:p>
            <a:pPr algn="l"/>
            <a:r>
              <a:rPr lang="en-US" sz="2400" dirty="0"/>
              <a:t>For the WAIS-IV and WAIS-5, the differences for the FSIQ, VCI, and FRI were 1.3, 1.3, and 1.3 points per decade respectively.</a:t>
            </a:r>
          </a:p>
          <a:p>
            <a:pPr algn="l"/>
            <a:r>
              <a:rPr lang="en-US" sz="2400" dirty="0"/>
              <a:t>This would suggest that the Flynn Effect is now slowing in the U.S.</a:t>
            </a:r>
          </a:p>
          <a:p>
            <a:pPr algn="l"/>
            <a:r>
              <a:rPr lang="en-US" sz="2400" dirty="0">
                <a:solidFill>
                  <a:srgbClr val="0774B7"/>
                </a:solidFill>
              </a:rPr>
              <a:t> </a:t>
            </a:r>
          </a:p>
          <a:p>
            <a:endParaRPr lang="en-US" dirty="0"/>
          </a:p>
        </p:txBody>
      </p:sp>
      <p:pic>
        <p:nvPicPr>
          <p:cNvPr id="7" name="Content Placeholder 6">
            <a:extLst>
              <a:ext uri="{FF2B5EF4-FFF2-40B4-BE49-F238E27FC236}">
                <a16:creationId xmlns:a16="http://schemas.microsoft.com/office/drawing/2014/main" id="{4EC8E08D-C933-026B-828A-BEAFF3293C17}"/>
              </a:ext>
            </a:extLst>
          </p:cNvPr>
          <p:cNvPicPr>
            <a:picLocks noGrp="1" noChangeAspect="1"/>
          </p:cNvPicPr>
          <p:nvPr>
            <p:ph sz="half" idx="2"/>
          </p:nvPr>
        </p:nvPicPr>
        <p:blipFill>
          <a:blip r:embed="rId2"/>
          <a:stretch>
            <a:fillRect/>
          </a:stretch>
        </p:blipFill>
        <p:spPr>
          <a:xfrm>
            <a:off x="7062439" y="1628754"/>
            <a:ext cx="3494049" cy="4874727"/>
          </a:xfrm>
        </p:spPr>
      </p:pic>
    </p:spTree>
    <p:extLst>
      <p:ext uri="{BB962C8B-B14F-4D97-AF65-F5344CB8AC3E}">
        <p14:creationId xmlns:p14="http://schemas.microsoft.com/office/powerpoint/2010/main" val="128948408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A12D-E312-E122-9AF2-E5094A1645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6116E5-EAC8-6B67-6CA5-FBB446C0A5FF}"/>
              </a:ext>
            </a:extLst>
          </p:cNvPr>
          <p:cNvSpPr>
            <a:spLocks noGrp="1"/>
          </p:cNvSpPr>
          <p:nvPr>
            <p:ph type="title"/>
          </p:nvPr>
        </p:nvSpPr>
        <p:spPr/>
        <p:txBody>
          <a:bodyPr/>
          <a:lstStyle/>
          <a:p>
            <a:r>
              <a:rPr lang="en-US" dirty="0"/>
              <a:t>WAIS IV / WAIS 5 Comparisons</a:t>
            </a:r>
          </a:p>
        </p:txBody>
      </p:sp>
      <p:sp>
        <p:nvSpPr>
          <p:cNvPr id="5" name="Content Placeholder 4">
            <a:extLst>
              <a:ext uri="{FF2B5EF4-FFF2-40B4-BE49-F238E27FC236}">
                <a16:creationId xmlns:a16="http://schemas.microsoft.com/office/drawing/2014/main" id="{603593D1-0F54-17BA-1CE5-AA9BA67BCD8F}"/>
              </a:ext>
            </a:extLst>
          </p:cNvPr>
          <p:cNvSpPr>
            <a:spLocks noGrp="1"/>
          </p:cNvSpPr>
          <p:nvPr>
            <p:ph sz="half" idx="1"/>
          </p:nvPr>
        </p:nvSpPr>
        <p:spPr/>
        <p:txBody>
          <a:bodyPr>
            <a:normAutofit/>
          </a:bodyPr>
          <a:lstStyle/>
          <a:p>
            <a:pPr algn="l"/>
            <a:r>
              <a:rPr lang="en-US" sz="2000" dirty="0">
                <a:solidFill>
                  <a:srgbClr val="000000"/>
                </a:solidFill>
              </a:rPr>
              <a:t>One change from the WAIS-IV to WAIS-5 is noteworthy—the reduction in the number of subtests that contribute to the Full Scale, from 10 to 7. </a:t>
            </a:r>
          </a:p>
          <a:p>
            <a:pPr algn="l"/>
            <a:r>
              <a:rPr lang="en-US" sz="2000" dirty="0">
                <a:solidFill>
                  <a:srgbClr val="000000"/>
                </a:solidFill>
              </a:rPr>
              <a:t>Compounding that change is the different contribution made by the primary indexes (and hence by the CHC broad abilities) to FSIQ. </a:t>
            </a:r>
          </a:p>
          <a:p>
            <a:pPr algn="l"/>
            <a:r>
              <a:rPr lang="en-US" sz="2000" dirty="0">
                <a:solidFill>
                  <a:srgbClr val="000000"/>
                </a:solidFill>
              </a:rPr>
              <a:t>Most notably, the Processing Speed Index and Working Memory Index comprised 40% of the WAIS-IV Full Scale, a value that was reduced to 28.6% on the WAIS-5. </a:t>
            </a:r>
            <a:endParaRPr lang="en-US" sz="2000" dirty="0"/>
          </a:p>
        </p:txBody>
      </p:sp>
      <p:pic>
        <p:nvPicPr>
          <p:cNvPr id="8" name="Content Placeholder 7">
            <a:extLst>
              <a:ext uri="{FF2B5EF4-FFF2-40B4-BE49-F238E27FC236}">
                <a16:creationId xmlns:a16="http://schemas.microsoft.com/office/drawing/2014/main" id="{F6C40537-668A-C408-5596-F73F25AE6581}"/>
              </a:ext>
            </a:extLst>
          </p:cNvPr>
          <p:cNvPicPr>
            <a:picLocks noGrp="1" noChangeAspect="1"/>
          </p:cNvPicPr>
          <p:nvPr>
            <p:ph sz="half" idx="2"/>
          </p:nvPr>
        </p:nvPicPr>
        <p:blipFill>
          <a:blip r:embed="rId2"/>
          <a:stretch>
            <a:fillRect/>
          </a:stretch>
        </p:blipFill>
        <p:spPr>
          <a:xfrm>
            <a:off x="6173399" y="1426789"/>
            <a:ext cx="5180401" cy="4306598"/>
          </a:xfrm>
        </p:spPr>
      </p:pic>
    </p:spTree>
    <p:extLst>
      <p:ext uri="{BB962C8B-B14F-4D97-AF65-F5344CB8AC3E}">
        <p14:creationId xmlns:p14="http://schemas.microsoft.com/office/powerpoint/2010/main" val="27364843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0C3DE-4A4C-033E-A981-D2415D985E2C}"/>
              </a:ext>
            </a:extLst>
          </p:cNvPr>
          <p:cNvSpPr>
            <a:spLocks noGrp="1"/>
          </p:cNvSpPr>
          <p:nvPr>
            <p:ph type="title"/>
          </p:nvPr>
        </p:nvSpPr>
        <p:spPr/>
        <p:txBody>
          <a:bodyPr/>
          <a:lstStyle/>
          <a:p>
            <a:r>
              <a:rPr lang="en-US" dirty="0"/>
              <a:t>WAIS-5 Flynn Effect</a:t>
            </a:r>
          </a:p>
        </p:txBody>
      </p:sp>
      <p:sp>
        <p:nvSpPr>
          <p:cNvPr id="5" name="Content Placeholder 4">
            <a:extLst>
              <a:ext uri="{FF2B5EF4-FFF2-40B4-BE49-F238E27FC236}">
                <a16:creationId xmlns:a16="http://schemas.microsoft.com/office/drawing/2014/main" id="{40FB5DB7-32C1-C267-70CC-0A36B40E3931}"/>
              </a:ext>
            </a:extLst>
          </p:cNvPr>
          <p:cNvSpPr>
            <a:spLocks noGrp="1"/>
          </p:cNvSpPr>
          <p:nvPr>
            <p:ph idx="1"/>
          </p:nvPr>
        </p:nvSpPr>
        <p:spPr>
          <a:xfrm>
            <a:off x="838200" y="1825625"/>
            <a:ext cx="10515600" cy="1891448"/>
          </a:xfrm>
        </p:spPr>
        <p:txBody>
          <a:bodyPr/>
          <a:lstStyle/>
          <a:p>
            <a:r>
              <a:rPr lang="en-US" dirty="0"/>
              <a:t>Factors: Mixed Race data increased in census data</a:t>
            </a:r>
          </a:p>
          <a:p>
            <a:r>
              <a:rPr lang="en-US" dirty="0"/>
              <a:t>May be slowing in Europe and now in U.S.</a:t>
            </a:r>
          </a:p>
          <a:p>
            <a:r>
              <a:rPr lang="en-US" dirty="0"/>
              <a:t>1 point per decade per meta-analyses</a:t>
            </a:r>
          </a:p>
          <a:p>
            <a:endParaRPr lang="en-US" dirty="0"/>
          </a:p>
        </p:txBody>
      </p:sp>
      <p:sp>
        <p:nvSpPr>
          <p:cNvPr id="6" name="TextBox 5">
            <a:extLst>
              <a:ext uri="{FF2B5EF4-FFF2-40B4-BE49-F238E27FC236}">
                <a16:creationId xmlns:a16="http://schemas.microsoft.com/office/drawing/2014/main" id="{8D458616-2C97-47D0-11FD-5C31C2B7B1C3}"/>
              </a:ext>
            </a:extLst>
          </p:cNvPr>
          <p:cNvSpPr txBox="1"/>
          <p:nvPr/>
        </p:nvSpPr>
        <p:spPr>
          <a:xfrm>
            <a:off x="838200" y="4876800"/>
            <a:ext cx="10515600" cy="1754326"/>
          </a:xfrm>
          <a:prstGeom prst="rect">
            <a:avLst/>
          </a:prstGeom>
          <a:noFill/>
        </p:spPr>
        <p:txBody>
          <a:bodyPr wrap="square" rtlCol="0">
            <a:spAutoFit/>
          </a:bodyPr>
          <a:lstStyle/>
          <a:p>
            <a:r>
              <a:rPr lang="en-US" dirty="0"/>
              <a:t>Raiford, S. E., &amp; Courville, T. (2024, September). </a:t>
            </a:r>
            <a:r>
              <a:rPr lang="en-US" i="1" dirty="0"/>
              <a:t>(PDF) equivalence of Q-Interactive ® and paper administration of Cognitive Tasks: WAIS ® -5 Q-Interactive Technical Report 16</a:t>
            </a:r>
            <a:r>
              <a:rPr lang="en-US" dirty="0"/>
              <a:t>. pearsonassessment.com. </a:t>
            </a:r>
            <a:r>
              <a:rPr lang="en-US" dirty="0">
                <a:hlinkClick r:id="rId2"/>
              </a:rPr>
              <a:t>https://www.researchgate.net/publication/384402526_Equivalence_of_Q-interactive_R_and_Paper_Administration_of_Cognitive_Tasks_WAIS_R_-5_Q-interactive_Technical_Report_16</a:t>
            </a:r>
            <a:r>
              <a:rPr lang="en-US" dirty="0"/>
              <a:t>   </a:t>
            </a:r>
          </a:p>
          <a:p>
            <a:endParaRPr lang="en-US" dirty="0"/>
          </a:p>
        </p:txBody>
      </p:sp>
    </p:spTree>
    <p:extLst>
      <p:ext uri="{BB962C8B-B14F-4D97-AF65-F5344CB8AC3E}">
        <p14:creationId xmlns:p14="http://schemas.microsoft.com/office/powerpoint/2010/main" val="2068184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84B9DB0-AB9E-1FD9-BE04-97C6C02E863A}"/>
              </a:ext>
            </a:extLst>
          </p:cNvPr>
          <p:cNvSpPr>
            <a:spLocks noGrp="1"/>
          </p:cNvSpPr>
          <p:nvPr>
            <p:ph type="title"/>
          </p:nvPr>
        </p:nvSpPr>
        <p:spPr>
          <a:xfrm>
            <a:off x="1386865" y="818984"/>
            <a:ext cx="6596245" cy="3268520"/>
          </a:xfrm>
        </p:spPr>
        <p:txBody>
          <a:bodyPr vert="horz" lIns="91440" tIns="45720" rIns="91440" bIns="45720" rtlCol="0" anchor="b">
            <a:normAutofit/>
          </a:bodyPr>
          <a:lstStyle/>
          <a:p>
            <a:pPr algn="r"/>
            <a:r>
              <a:rPr lang="en-US" sz="4800" kern="1200" dirty="0">
                <a:solidFill>
                  <a:srgbClr val="FFFFFF"/>
                </a:solidFill>
                <a:latin typeface="+mj-lt"/>
                <a:ea typeface="+mj-ea"/>
                <a:cs typeface="+mj-cs"/>
              </a:rPr>
              <a:t>Ask a Neuropsychologist</a:t>
            </a:r>
          </a:p>
        </p:txBody>
      </p:sp>
      <p:sp>
        <p:nvSpPr>
          <p:cNvPr id="20" name="Rectangle 1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9A648E0-602B-D75E-CFFA-B33B16251BC2}"/>
              </a:ext>
            </a:extLst>
          </p:cNvPr>
          <p:cNvSpPr>
            <a:spLocks noGrp="1"/>
          </p:cNvSpPr>
          <p:nvPr>
            <p:ph type="body" idx="1"/>
          </p:nvPr>
        </p:nvSpPr>
        <p:spPr>
          <a:xfrm>
            <a:off x="1931874" y="4797188"/>
            <a:ext cx="6051236" cy="1241828"/>
          </a:xfrm>
        </p:spPr>
        <p:txBody>
          <a:bodyPr vert="horz" lIns="91440" tIns="45720" rIns="91440" bIns="45720" rtlCol="0">
            <a:normAutofit/>
          </a:bodyPr>
          <a:lstStyle/>
          <a:p>
            <a:pPr algn="r"/>
            <a:endParaRPr lang="en-US" sz="2400" kern="1200">
              <a:solidFill>
                <a:srgbClr val="FFFFFF"/>
              </a:solidFill>
              <a:latin typeface="+mn-lt"/>
              <a:ea typeface="+mn-ea"/>
              <a:cs typeface="+mn-cs"/>
            </a:endParaRPr>
          </a:p>
        </p:txBody>
      </p:sp>
      <p:sp>
        <p:nvSpPr>
          <p:cNvPr id="22" name="Rectangle 2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9663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1A8317-A13C-5641-A83F-5457D1AA2246}"/>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0F8B8EC-52A9-7678-8239-4E87AD328B46}"/>
              </a:ext>
            </a:extLst>
          </p:cNvPr>
          <p:cNvSpPr>
            <a:spLocks noGrp="1"/>
          </p:cNvSpPr>
          <p:nvPr>
            <p:ph type="title"/>
          </p:nvPr>
        </p:nvSpPr>
        <p:spPr>
          <a:xfrm>
            <a:off x="7123007" y="603502"/>
            <a:ext cx="4361693" cy="756948"/>
          </a:xfrm>
        </p:spPr>
        <p:txBody>
          <a:bodyPr vert="horz" lIns="91440" tIns="45720" rIns="91440" bIns="45720" rtlCol="0" anchor="b">
            <a:normAutofit/>
          </a:bodyPr>
          <a:lstStyle/>
          <a:p>
            <a:r>
              <a:rPr lang="en-US" sz="3600" b="1" kern="1200" dirty="0">
                <a:solidFill>
                  <a:schemeClr val="tx1"/>
                </a:solidFill>
                <a:latin typeface="+mj-lt"/>
                <a:ea typeface="+mj-ea"/>
                <a:cs typeface="+mj-cs"/>
              </a:rPr>
              <a:t>A few comments.</a:t>
            </a:r>
          </a:p>
        </p:txBody>
      </p:sp>
      <p:pic>
        <p:nvPicPr>
          <p:cNvPr id="15" name="Picture 14">
            <a:extLst>
              <a:ext uri="{FF2B5EF4-FFF2-40B4-BE49-F238E27FC236}">
                <a16:creationId xmlns:a16="http://schemas.microsoft.com/office/drawing/2014/main" id="{B2F58ED9-5AEA-365F-8EFE-A37CEA2E0309}"/>
              </a:ext>
            </a:extLst>
          </p:cNvPr>
          <p:cNvPicPr>
            <a:picLocks noChangeAspect="1"/>
          </p:cNvPicPr>
          <p:nvPr/>
        </p:nvPicPr>
        <p:blipFill>
          <a:blip r:embed="rId2"/>
          <a:srcRect l="6782" r="7720" b="1"/>
          <a:stretch>
            <a:fillRect/>
          </a:stretch>
        </p:blipFill>
        <p:spPr>
          <a:xfrm>
            <a:off x="1" y="10"/>
            <a:ext cx="6373368" cy="6857990"/>
          </a:xfrm>
          <a:prstGeom prst="rect">
            <a:avLst/>
          </a:prstGeom>
        </p:spPr>
      </p:pic>
      <p:sp>
        <p:nvSpPr>
          <p:cNvPr id="5" name="Content Placeholder 4">
            <a:extLst>
              <a:ext uri="{FF2B5EF4-FFF2-40B4-BE49-F238E27FC236}">
                <a16:creationId xmlns:a16="http://schemas.microsoft.com/office/drawing/2014/main" id="{BDDB2DE7-175F-E0BA-C2F2-7441E1253797}"/>
              </a:ext>
            </a:extLst>
          </p:cNvPr>
          <p:cNvSpPr>
            <a:spLocks noGrp="1"/>
          </p:cNvSpPr>
          <p:nvPr>
            <p:ph sz="half" idx="1"/>
          </p:nvPr>
        </p:nvSpPr>
        <p:spPr>
          <a:xfrm>
            <a:off x="7123007" y="1457093"/>
            <a:ext cx="4496564" cy="5122127"/>
          </a:xfrm>
        </p:spPr>
        <p:txBody>
          <a:bodyPr vert="horz" lIns="91440" tIns="45720" rIns="91440" bIns="45720" rtlCol="0">
            <a:normAutofit lnSpcReduction="10000"/>
          </a:bodyPr>
          <a:lstStyle/>
          <a:p>
            <a:pPr>
              <a:lnSpc>
                <a:spcPct val="110000"/>
              </a:lnSpc>
            </a:pPr>
            <a:r>
              <a:rPr lang="en-US" sz="1600" dirty="0"/>
              <a:t>The most significant change in the field has been the digitization of neuropsychology.</a:t>
            </a:r>
          </a:p>
          <a:p>
            <a:pPr>
              <a:lnSpc>
                <a:spcPct val="110000"/>
              </a:lnSpc>
            </a:pPr>
            <a:r>
              <a:rPr lang="en-US" sz="1600" dirty="0"/>
              <a:t>The other major change, is the development of statistical procedures that allow for more sophisticated analyses of neuropsychological data.</a:t>
            </a:r>
          </a:p>
          <a:p>
            <a:pPr lvl="1">
              <a:lnSpc>
                <a:spcPct val="110000"/>
              </a:lnSpc>
            </a:pPr>
            <a:r>
              <a:rPr lang="en-US" sz="1600" dirty="0"/>
              <a:t>Bayesian statistics</a:t>
            </a:r>
          </a:p>
          <a:p>
            <a:pPr lvl="1">
              <a:lnSpc>
                <a:spcPct val="110000"/>
              </a:lnSpc>
            </a:pPr>
            <a:r>
              <a:rPr lang="en-US" sz="1600" dirty="0"/>
              <a:t>Multi-variate analyses</a:t>
            </a:r>
          </a:p>
          <a:p>
            <a:pPr lvl="1">
              <a:lnSpc>
                <a:spcPct val="110000"/>
              </a:lnSpc>
            </a:pPr>
            <a:r>
              <a:rPr lang="en-US" sz="1600" dirty="0"/>
              <a:t>Intra-individual variability (</a:t>
            </a:r>
            <a:r>
              <a:rPr lang="en-US" sz="1600" dirty="0" err="1"/>
              <a:t>IIV</a:t>
            </a:r>
            <a:r>
              <a:rPr lang="en-US" sz="1600" dirty="0"/>
              <a:t>) (Dispersion)</a:t>
            </a:r>
          </a:p>
          <a:p>
            <a:pPr lvl="2">
              <a:lnSpc>
                <a:spcPct val="110000"/>
              </a:lnSpc>
            </a:pPr>
            <a:r>
              <a:rPr lang="en-US" sz="1600" dirty="0"/>
              <a:t>“Unusualness” Profiles</a:t>
            </a:r>
          </a:p>
          <a:p>
            <a:pPr lvl="1">
              <a:lnSpc>
                <a:spcPct val="110000"/>
              </a:lnSpc>
            </a:pPr>
            <a:r>
              <a:rPr lang="en-US" sz="1600" dirty="0"/>
              <a:t>Mahalanobis distance</a:t>
            </a:r>
          </a:p>
          <a:p>
            <a:pPr>
              <a:lnSpc>
                <a:spcPct val="110000"/>
              </a:lnSpc>
            </a:pPr>
            <a:r>
              <a:rPr lang="en-US" sz="1600" dirty="0"/>
              <a:t>Finally, AI has arrived.</a:t>
            </a:r>
          </a:p>
          <a:p>
            <a:pPr lvl="1">
              <a:lnSpc>
                <a:spcPct val="110000"/>
              </a:lnSpc>
            </a:pPr>
            <a:r>
              <a:rPr lang="en-US" sz="1600" dirty="0"/>
              <a:t>Case Fleet</a:t>
            </a:r>
          </a:p>
          <a:p>
            <a:pPr lvl="1">
              <a:lnSpc>
                <a:spcPct val="110000"/>
              </a:lnSpc>
            </a:pPr>
            <a:r>
              <a:rPr lang="en-US" sz="1600" dirty="0"/>
              <a:t>Reverb</a:t>
            </a:r>
          </a:p>
          <a:p>
            <a:pPr lvl="1">
              <a:lnSpc>
                <a:spcPct val="110000"/>
              </a:lnSpc>
            </a:pPr>
            <a:r>
              <a:rPr lang="en-US" sz="1600" dirty="0"/>
              <a:t>Parchment (HIPAA compliant)</a:t>
            </a:r>
          </a:p>
          <a:p>
            <a:pPr lvl="1">
              <a:lnSpc>
                <a:spcPct val="110000"/>
              </a:lnSpc>
            </a:pPr>
            <a:r>
              <a:rPr lang="en-US" sz="1600" dirty="0"/>
              <a:t>Claude</a:t>
            </a:r>
          </a:p>
        </p:txBody>
      </p:sp>
    </p:spTree>
    <p:extLst>
      <p:ext uri="{BB962C8B-B14F-4D97-AF65-F5344CB8AC3E}">
        <p14:creationId xmlns:p14="http://schemas.microsoft.com/office/powerpoint/2010/main" val="6983711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82885-85C8-0C49-2968-81D89B3442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4" y="1241"/>
            <a:ext cx="12187592" cy="6855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81386C-5F06-F407-1B2B-46F1501B7EAD}"/>
              </a:ext>
            </a:extLst>
          </p:cNvPr>
          <p:cNvPicPr>
            <a:picLocks noChangeAspect="1"/>
          </p:cNvPicPr>
          <p:nvPr/>
        </p:nvPicPr>
        <p:blipFill rotWithShape="1">
          <a:blip r:embed="rId2"/>
          <a:srcRect l="13818" t="306" b="8785"/>
          <a:stretch/>
        </p:blipFill>
        <p:spPr>
          <a:xfrm>
            <a:off x="3524419" y="1250"/>
            <a:ext cx="8665377" cy="685551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8" y="1241"/>
            <a:ext cx="9335829" cy="685552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766240-5F10-376D-7DC2-39D6428625D5}"/>
              </a:ext>
            </a:extLst>
          </p:cNvPr>
          <p:cNvSpPr>
            <a:spLocks noGrp="1"/>
          </p:cNvSpPr>
          <p:nvPr>
            <p:ph type="title"/>
          </p:nvPr>
        </p:nvSpPr>
        <p:spPr>
          <a:xfrm>
            <a:off x="480013" y="1123197"/>
            <a:ext cx="4021905" cy="3202976"/>
          </a:xfrm>
        </p:spPr>
        <p:txBody>
          <a:bodyPr vert="horz" lIns="91407" tIns="45703" rIns="91407" bIns="45703" rtlCol="0" anchor="b" anchorCtr="0">
            <a:normAutofit/>
          </a:bodyPr>
          <a:lstStyle/>
          <a:p>
            <a:r>
              <a:rPr lang="en-US" sz="4799">
                <a:solidFill>
                  <a:schemeClr val="bg1"/>
                </a:solidFill>
              </a:rPr>
              <a:t>Bayesian Analysis</a:t>
            </a:r>
          </a:p>
        </p:txBody>
      </p:sp>
      <p:sp>
        <p:nvSpPr>
          <p:cNvPr id="4" name="Text Placeholder 3">
            <a:extLst>
              <a:ext uri="{FF2B5EF4-FFF2-40B4-BE49-F238E27FC236}">
                <a16:creationId xmlns:a16="http://schemas.microsoft.com/office/drawing/2014/main" id="{C25C2015-5926-B81E-17E4-C922B631AD4B}"/>
              </a:ext>
            </a:extLst>
          </p:cNvPr>
          <p:cNvSpPr>
            <a:spLocks noGrp="1"/>
          </p:cNvSpPr>
          <p:nvPr>
            <p:ph type="body" idx="1"/>
          </p:nvPr>
        </p:nvSpPr>
        <p:spPr>
          <a:xfrm>
            <a:off x="480012" y="4872400"/>
            <a:ext cx="4021904" cy="1207704"/>
          </a:xfrm>
        </p:spPr>
        <p:txBody>
          <a:bodyPr vert="horz" lIns="91407" tIns="45703" rIns="91407" bIns="45703" rtlCol="0" anchor="t" anchorCtr="0">
            <a:normAutofit/>
          </a:bodyPr>
          <a:lstStyle/>
          <a:p>
            <a:r>
              <a:rPr lang="en-US" sz="2000" dirty="0">
                <a:solidFill>
                  <a:schemeClr val="bg1"/>
                </a:solidFill>
              </a:rPr>
              <a:t>Priors and Posterior probability</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1851" y="347905"/>
            <a:ext cx="146251" cy="7038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059" y="4546515"/>
            <a:ext cx="3976202" cy="18282"/>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7020638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BFBCE-099D-3506-D377-8AE48823EA4C}"/>
              </a:ext>
            </a:extLst>
          </p:cNvPr>
          <p:cNvSpPr>
            <a:spLocks noGrp="1"/>
          </p:cNvSpPr>
          <p:nvPr>
            <p:ph type="title"/>
          </p:nvPr>
        </p:nvSpPr>
        <p:spPr/>
        <p:txBody>
          <a:bodyPr/>
          <a:lstStyle/>
          <a:p>
            <a:r>
              <a:rPr lang="en-US" dirty="0"/>
              <a:t>A seminal article on Bayesian multivariate analysis</a:t>
            </a:r>
          </a:p>
        </p:txBody>
      </p:sp>
      <p:sp>
        <p:nvSpPr>
          <p:cNvPr id="3" name="Content Placeholder 2">
            <a:extLst>
              <a:ext uri="{FF2B5EF4-FFF2-40B4-BE49-F238E27FC236}">
                <a16:creationId xmlns:a16="http://schemas.microsoft.com/office/drawing/2014/main" id="{4B2785E5-9541-BB7D-8904-99C69CFBFD88}"/>
              </a:ext>
            </a:extLst>
          </p:cNvPr>
          <p:cNvSpPr>
            <a:spLocks noGrp="1"/>
          </p:cNvSpPr>
          <p:nvPr>
            <p:ph sz="half" idx="1"/>
          </p:nvPr>
        </p:nvSpPr>
        <p:spPr/>
        <p:txBody>
          <a:bodyPr/>
          <a:lstStyle/>
          <a:p>
            <a:r>
              <a:rPr lang="en-US" dirty="0"/>
              <a:t>Statistical procedures for determining diagnostic group membership based upon patterns of performance across multiple tests (multivariate) combined with pre-test probabilities.</a:t>
            </a:r>
          </a:p>
        </p:txBody>
      </p:sp>
      <p:pic>
        <p:nvPicPr>
          <p:cNvPr id="6" name="Content Placeholder 5">
            <a:extLst>
              <a:ext uri="{FF2B5EF4-FFF2-40B4-BE49-F238E27FC236}">
                <a16:creationId xmlns:a16="http://schemas.microsoft.com/office/drawing/2014/main" id="{8A4CCC26-EA18-8567-3D85-C77864322ED4}"/>
              </a:ext>
            </a:extLst>
          </p:cNvPr>
          <p:cNvPicPr>
            <a:picLocks noGrp="1" noChangeAspect="1"/>
          </p:cNvPicPr>
          <p:nvPr>
            <p:ph sz="half" idx="2"/>
          </p:nvPr>
        </p:nvPicPr>
        <p:blipFill>
          <a:blip r:embed="rId2"/>
          <a:stretch>
            <a:fillRect/>
          </a:stretch>
        </p:blipFill>
        <p:spPr>
          <a:xfrm>
            <a:off x="6597391" y="1652967"/>
            <a:ext cx="4332752" cy="4117461"/>
          </a:xfrm>
        </p:spPr>
      </p:pic>
      <p:sp>
        <p:nvSpPr>
          <p:cNvPr id="7" name="TextBox 6">
            <a:extLst>
              <a:ext uri="{FF2B5EF4-FFF2-40B4-BE49-F238E27FC236}">
                <a16:creationId xmlns:a16="http://schemas.microsoft.com/office/drawing/2014/main" id="{B8C67105-2DA8-CE7B-769F-861D8464A701}"/>
              </a:ext>
            </a:extLst>
          </p:cNvPr>
          <p:cNvSpPr txBox="1"/>
          <p:nvPr/>
        </p:nvSpPr>
        <p:spPr>
          <a:xfrm>
            <a:off x="840211" y="5942225"/>
            <a:ext cx="10667911" cy="1015428"/>
          </a:xfrm>
          <a:prstGeom prst="rect">
            <a:avLst/>
          </a:prstGeom>
          <a:noFill/>
        </p:spPr>
        <p:txBody>
          <a:bodyPr wrap="square" rtlCol="0">
            <a:spAutoFit/>
          </a:bodyPr>
          <a:lstStyle/>
          <a:p>
            <a:r>
              <a:rPr lang="en-US" sz="1400" dirty="0"/>
              <a:t>Goette, W. F., </a:t>
            </a:r>
            <a:r>
              <a:rPr lang="en-US" sz="1400" dirty="0" err="1"/>
              <a:t>Carlew</a:t>
            </a:r>
            <a:r>
              <a:rPr lang="en-US" sz="1400" dirty="0"/>
              <a:t>, A. R., </a:t>
            </a:r>
            <a:r>
              <a:rPr lang="en-US" sz="1400" dirty="0" err="1"/>
              <a:t>Schaffert</a:t>
            </a:r>
            <a:r>
              <a:rPr lang="en-US" sz="1400" dirty="0"/>
              <a:t>, J., Mokhtari, B. K., &amp; Cullum, C. M. (2022). Validation of a Bayesian diagnostic and inferential model for evidence-based neuropsychological practice. </a:t>
            </a:r>
            <a:r>
              <a:rPr lang="en-US" sz="1400" i="1" dirty="0"/>
              <a:t>Journal of the International Neuropsychological Society</a:t>
            </a:r>
            <a:r>
              <a:rPr lang="en-US" sz="1400" dirty="0"/>
              <a:t>, </a:t>
            </a:r>
            <a:r>
              <a:rPr lang="en-US" sz="1400" i="1" dirty="0"/>
              <a:t>29</a:t>
            </a:r>
            <a:r>
              <a:rPr lang="en-US" sz="1400" dirty="0"/>
              <a:t>(2), 182–192. </a:t>
            </a:r>
            <a:r>
              <a:rPr lang="en-US" sz="1400" dirty="0">
                <a:hlinkClick r:id="rId3"/>
              </a:rPr>
              <a:t>https://doi.org/10.1017/s1355617722000054</a:t>
            </a:r>
            <a:r>
              <a:rPr lang="en-US" sz="1400" dirty="0"/>
              <a:t>  </a:t>
            </a:r>
          </a:p>
          <a:p>
            <a:endParaRPr lang="en-US" dirty="0"/>
          </a:p>
        </p:txBody>
      </p:sp>
    </p:spTree>
    <p:extLst>
      <p:ext uri="{BB962C8B-B14F-4D97-AF65-F5344CB8AC3E}">
        <p14:creationId xmlns:p14="http://schemas.microsoft.com/office/powerpoint/2010/main" val="24939161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56DBD1-1048-5A22-C973-3E5FA83F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5CEE94A-EFED-B68D-09A3-BA34A22E0B27}"/>
              </a:ext>
            </a:extLst>
          </p:cNvPr>
          <p:cNvSpPr>
            <a:spLocks noGrp="1"/>
          </p:cNvSpPr>
          <p:nvPr>
            <p:ph type="title"/>
          </p:nvPr>
        </p:nvSpPr>
        <p:spPr>
          <a:xfrm>
            <a:off x="1170165" y="1088571"/>
            <a:ext cx="7538405" cy="2774393"/>
          </a:xfrm>
        </p:spPr>
        <p:txBody>
          <a:bodyPr vert="horz" lIns="91440" tIns="45720" rIns="91440" bIns="45720" rtlCol="0" anchor="b">
            <a:normAutofit/>
          </a:bodyPr>
          <a:lstStyle/>
          <a:p>
            <a:r>
              <a:rPr lang="en-US" sz="5400" b="1"/>
              <a:t>Intra-Individual Variability (IIV)</a:t>
            </a:r>
          </a:p>
        </p:txBody>
      </p:sp>
      <p:sp>
        <p:nvSpPr>
          <p:cNvPr id="5" name="Text Placeholder 4">
            <a:extLst>
              <a:ext uri="{FF2B5EF4-FFF2-40B4-BE49-F238E27FC236}">
                <a16:creationId xmlns:a16="http://schemas.microsoft.com/office/drawing/2014/main" id="{7D5E69A2-86DA-03FF-9857-08DED3E497B2}"/>
              </a:ext>
            </a:extLst>
          </p:cNvPr>
          <p:cNvSpPr>
            <a:spLocks noGrp="1"/>
          </p:cNvSpPr>
          <p:nvPr>
            <p:ph type="body" idx="1"/>
          </p:nvPr>
        </p:nvSpPr>
        <p:spPr>
          <a:xfrm>
            <a:off x="1197060" y="4027211"/>
            <a:ext cx="7538405" cy="1014107"/>
          </a:xfrm>
        </p:spPr>
        <p:txBody>
          <a:bodyPr vert="horz" lIns="91440" tIns="45720" rIns="91440" bIns="45720" rtlCol="0">
            <a:normAutofit/>
          </a:bodyPr>
          <a:lstStyle/>
          <a:p>
            <a:pPr>
              <a:lnSpc>
                <a:spcPct val="120000"/>
              </a:lnSpc>
            </a:pPr>
            <a:r>
              <a:rPr lang="en-US" sz="2200">
                <a:solidFill>
                  <a:schemeClr val="tx1"/>
                </a:solidFill>
              </a:rPr>
              <a:t>“Unusualness” or Test Scatter</a:t>
            </a:r>
          </a:p>
        </p:txBody>
      </p:sp>
    </p:spTree>
    <p:extLst>
      <p:ext uri="{BB962C8B-B14F-4D97-AF65-F5344CB8AC3E}">
        <p14:creationId xmlns:p14="http://schemas.microsoft.com/office/powerpoint/2010/main" val="10557978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81105-440F-3A41-A349-CFED2EF04B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0CF15A-4687-C38C-BEB2-16D7984088AA}"/>
              </a:ext>
            </a:extLst>
          </p:cNvPr>
          <p:cNvSpPr>
            <a:spLocks noGrp="1"/>
          </p:cNvSpPr>
          <p:nvPr>
            <p:ph type="title"/>
          </p:nvPr>
        </p:nvSpPr>
        <p:spPr/>
        <p:txBody>
          <a:bodyPr/>
          <a:lstStyle/>
          <a:p>
            <a:r>
              <a:rPr lang="en-US" dirty="0"/>
              <a:t>Dispersion within cognitive profiles</a:t>
            </a:r>
          </a:p>
        </p:txBody>
      </p:sp>
      <p:sp>
        <p:nvSpPr>
          <p:cNvPr id="5" name="Content Placeholder 4">
            <a:extLst>
              <a:ext uri="{FF2B5EF4-FFF2-40B4-BE49-F238E27FC236}">
                <a16:creationId xmlns:a16="http://schemas.microsoft.com/office/drawing/2014/main" id="{1E350648-70D8-AEBC-D4DD-B1239933A6CA}"/>
              </a:ext>
            </a:extLst>
          </p:cNvPr>
          <p:cNvSpPr>
            <a:spLocks noGrp="1"/>
          </p:cNvSpPr>
          <p:nvPr>
            <p:ph sz="half" idx="1"/>
          </p:nvPr>
        </p:nvSpPr>
        <p:spPr>
          <a:xfrm>
            <a:off x="840102" y="1826204"/>
            <a:ext cx="5179726" cy="4053689"/>
          </a:xfrm>
        </p:spPr>
        <p:txBody>
          <a:bodyPr>
            <a:normAutofit fontScale="92500" lnSpcReduction="10000"/>
          </a:bodyPr>
          <a:lstStyle/>
          <a:p>
            <a:pPr algn="l"/>
            <a:r>
              <a:rPr lang="en-US" sz="2400" dirty="0">
                <a:solidFill>
                  <a:srgbClr val="000000"/>
                </a:solidFill>
              </a:rPr>
              <a:t>“Marked </a:t>
            </a:r>
            <a:r>
              <a:rPr lang="en-US" sz="2400" dirty="0" err="1">
                <a:solidFill>
                  <a:srgbClr val="000000"/>
                </a:solidFill>
              </a:rPr>
              <a:t>IIV</a:t>
            </a:r>
            <a:r>
              <a:rPr lang="en-US" sz="2400" dirty="0">
                <a:solidFill>
                  <a:srgbClr val="000000"/>
                </a:solidFill>
              </a:rPr>
              <a:t> (Intra-Individual Variability) is often associated with acquired neurocognitive deficits. </a:t>
            </a:r>
          </a:p>
          <a:p>
            <a:pPr algn="l"/>
            <a:r>
              <a:rPr lang="en-US" sz="2400" dirty="0">
                <a:solidFill>
                  <a:srgbClr val="000000"/>
                </a:solidFill>
              </a:rPr>
              <a:t>In this case, it is assumed that an abnormal brain condition interferes with a person’s ability to perform at a characteristic level of neuropsychological functioning.”</a:t>
            </a:r>
          </a:p>
          <a:p>
            <a:pPr algn="l"/>
            <a:r>
              <a:rPr lang="en-US" sz="2400" dirty="0">
                <a:solidFill>
                  <a:srgbClr val="000000"/>
                </a:solidFill>
              </a:rPr>
              <a:t>The loss of top-down (executive) control leads to greater variability in performance.</a:t>
            </a:r>
          </a:p>
        </p:txBody>
      </p:sp>
      <p:pic>
        <p:nvPicPr>
          <p:cNvPr id="8" name="Content Placeholder 7">
            <a:extLst>
              <a:ext uri="{FF2B5EF4-FFF2-40B4-BE49-F238E27FC236}">
                <a16:creationId xmlns:a16="http://schemas.microsoft.com/office/drawing/2014/main" id="{1EE5C7C1-EA69-3ED7-340B-6F869B1E003F}"/>
              </a:ext>
            </a:extLst>
          </p:cNvPr>
          <p:cNvPicPr>
            <a:picLocks noGrp="1" noChangeAspect="1"/>
          </p:cNvPicPr>
          <p:nvPr>
            <p:ph sz="half" idx="2"/>
          </p:nvPr>
        </p:nvPicPr>
        <p:blipFill>
          <a:blip r:embed="rId2"/>
          <a:stretch>
            <a:fillRect/>
          </a:stretch>
        </p:blipFill>
        <p:spPr>
          <a:xfrm>
            <a:off x="6172175" y="1561115"/>
            <a:ext cx="5179726" cy="4113736"/>
          </a:xfrm>
        </p:spPr>
      </p:pic>
      <p:sp>
        <p:nvSpPr>
          <p:cNvPr id="2" name="TextBox 1">
            <a:extLst>
              <a:ext uri="{FF2B5EF4-FFF2-40B4-BE49-F238E27FC236}">
                <a16:creationId xmlns:a16="http://schemas.microsoft.com/office/drawing/2014/main" id="{0C792B7B-C236-BAB3-8A66-CB44F05BBB0F}"/>
              </a:ext>
            </a:extLst>
          </p:cNvPr>
          <p:cNvSpPr txBox="1"/>
          <p:nvPr/>
        </p:nvSpPr>
        <p:spPr>
          <a:xfrm>
            <a:off x="640710" y="6016272"/>
            <a:ext cx="10711191" cy="523099"/>
          </a:xfrm>
          <a:prstGeom prst="rect">
            <a:avLst/>
          </a:prstGeom>
          <a:noFill/>
        </p:spPr>
        <p:txBody>
          <a:bodyPr wrap="square" rtlCol="0">
            <a:spAutoFit/>
          </a:bodyPr>
          <a:lstStyle/>
          <a:p>
            <a:pPr defTabSz="1218926"/>
            <a:r>
              <a:rPr lang="en-US" sz="1400" dirty="0">
                <a:solidFill>
                  <a:prstClr val="black"/>
                </a:solidFill>
                <a:latin typeface="Calibri"/>
              </a:rPr>
              <a:t>Tanner-Eggen, C., Balzer, C., </a:t>
            </a:r>
            <a:r>
              <a:rPr lang="en-US" sz="1400" dirty="0" err="1">
                <a:solidFill>
                  <a:prstClr val="black"/>
                </a:solidFill>
                <a:latin typeface="Calibri"/>
              </a:rPr>
              <a:t>Perrig</a:t>
            </a:r>
            <a:r>
              <a:rPr lang="en-US" sz="1400" dirty="0">
                <a:solidFill>
                  <a:prstClr val="black"/>
                </a:solidFill>
                <a:latin typeface="Calibri"/>
              </a:rPr>
              <a:t>, W. J., &amp; </a:t>
            </a:r>
            <a:r>
              <a:rPr lang="en-US" sz="1400" dirty="0" err="1">
                <a:solidFill>
                  <a:prstClr val="black"/>
                </a:solidFill>
                <a:latin typeface="Calibri"/>
              </a:rPr>
              <a:t>Gutbrod</a:t>
            </a:r>
            <a:r>
              <a:rPr lang="en-US" sz="1400" dirty="0">
                <a:solidFill>
                  <a:prstClr val="black"/>
                </a:solidFill>
                <a:latin typeface="Calibri"/>
              </a:rPr>
              <a:t>, K. (2015). The neuropsychological assessment of cognitive deficits considering measures of performance variability. </a:t>
            </a:r>
            <a:r>
              <a:rPr lang="en-US" sz="1400" i="1" dirty="0">
                <a:solidFill>
                  <a:prstClr val="black"/>
                </a:solidFill>
                <a:latin typeface="Calibri"/>
              </a:rPr>
              <a:t>Archives of Clinical Neuropsychology</a:t>
            </a:r>
            <a:r>
              <a:rPr lang="en-US" sz="1400" dirty="0">
                <a:solidFill>
                  <a:prstClr val="black"/>
                </a:solidFill>
                <a:latin typeface="Calibri"/>
              </a:rPr>
              <a:t>, </a:t>
            </a:r>
            <a:r>
              <a:rPr lang="en-US" sz="1400" i="1" dirty="0">
                <a:solidFill>
                  <a:prstClr val="black"/>
                </a:solidFill>
                <a:latin typeface="Calibri"/>
              </a:rPr>
              <a:t>30</a:t>
            </a:r>
            <a:r>
              <a:rPr lang="en-US" sz="1400" dirty="0">
                <a:solidFill>
                  <a:prstClr val="black"/>
                </a:solidFill>
                <a:latin typeface="Calibri"/>
              </a:rPr>
              <a:t>(3), 217–227. </a:t>
            </a:r>
            <a:r>
              <a:rPr lang="en-US" sz="1400" dirty="0">
                <a:solidFill>
                  <a:prstClr val="black"/>
                </a:solidFill>
                <a:latin typeface="Calibri"/>
                <a:hlinkClick r:id="rId3"/>
              </a:rPr>
              <a:t>https://doi.org/10.1093/arclin/acv008</a:t>
            </a:r>
            <a:r>
              <a:rPr lang="en-US" sz="1400" dirty="0">
                <a:solidFill>
                  <a:prstClr val="black"/>
                </a:solidFill>
                <a:latin typeface="Calibri"/>
              </a:rPr>
              <a:t> </a:t>
            </a:r>
          </a:p>
        </p:txBody>
      </p:sp>
    </p:spTree>
    <p:extLst>
      <p:ext uri="{BB962C8B-B14F-4D97-AF65-F5344CB8AC3E}">
        <p14:creationId xmlns:p14="http://schemas.microsoft.com/office/powerpoint/2010/main" val="364030526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D15835-3DD9-B8FD-C949-3C6D09B1A18E}"/>
              </a:ext>
            </a:extLst>
          </p:cNvPr>
          <p:cNvSpPr>
            <a:spLocks noGrp="1"/>
          </p:cNvSpPr>
          <p:nvPr>
            <p:ph type="title"/>
          </p:nvPr>
        </p:nvSpPr>
        <p:spPr/>
        <p:txBody>
          <a:bodyPr/>
          <a:lstStyle/>
          <a:p>
            <a:r>
              <a:rPr lang="en-US" dirty="0"/>
              <a:t>Dispersion within cognitive profiles</a:t>
            </a:r>
          </a:p>
        </p:txBody>
      </p:sp>
      <p:sp>
        <p:nvSpPr>
          <p:cNvPr id="5" name="Content Placeholder 4">
            <a:extLst>
              <a:ext uri="{FF2B5EF4-FFF2-40B4-BE49-F238E27FC236}">
                <a16:creationId xmlns:a16="http://schemas.microsoft.com/office/drawing/2014/main" id="{CF57D37D-945D-D71F-1562-6D0DAB289EB0}"/>
              </a:ext>
            </a:extLst>
          </p:cNvPr>
          <p:cNvSpPr>
            <a:spLocks noGrp="1"/>
          </p:cNvSpPr>
          <p:nvPr>
            <p:ph sz="half" idx="1"/>
          </p:nvPr>
        </p:nvSpPr>
        <p:spPr/>
        <p:txBody>
          <a:bodyPr/>
          <a:lstStyle/>
          <a:p>
            <a:r>
              <a:rPr lang="en-US" dirty="0"/>
              <a:t>Recent research has suggested that the dispersion of scores (scatter) within a profile may be associated with greater cognitive impairments.</a:t>
            </a:r>
          </a:p>
          <a:p>
            <a:r>
              <a:rPr lang="en-US" dirty="0"/>
              <a:t>Used Intra-individual Standard Deviation (</a:t>
            </a:r>
            <a:r>
              <a:rPr lang="en-US" dirty="0" err="1"/>
              <a:t>ISD</a:t>
            </a:r>
            <a:r>
              <a:rPr lang="en-US" dirty="0"/>
              <a:t>) as measure of scatter.</a:t>
            </a:r>
          </a:p>
        </p:txBody>
      </p:sp>
      <p:pic>
        <p:nvPicPr>
          <p:cNvPr id="8" name="Content Placeholder 7">
            <a:extLst>
              <a:ext uri="{FF2B5EF4-FFF2-40B4-BE49-F238E27FC236}">
                <a16:creationId xmlns:a16="http://schemas.microsoft.com/office/drawing/2014/main" id="{F8111438-F792-7331-AD48-B1FE82DB106E}"/>
              </a:ext>
            </a:extLst>
          </p:cNvPr>
          <p:cNvPicPr>
            <a:picLocks noGrp="1" noChangeAspect="1"/>
          </p:cNvPicPr>
          <p:nvPr>
            <p:ph sz="half" idx="2"/>
          </p:nvPr>
        </p:nvPicPr>
        <p:blipFill>
          <a:blip r:embed="rId2"/>
          <a:stretch>
            <a:fillRect/>
          </a:stretch>
        </p:blipFill>
        <p:spPr>
          <a:xfrm>
            <a:off x="6172175" y="1561115"/>
            <a:ext cx="5179726" cy="4113736"/>
          </a:xfrm>
        </p:spPr>
      </p:pic>
    </p:spTree>
    <p:extLst>
      <p:ext uri="{BB962C8B-B14F-4D97-AF65-F5344CB8AC3E}">
        <p14:creationId xmlns:p14="http://schemas.microsoft.com/office/powerpoint/2010/main" val="22219324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6B4016A-D588-8578-5067-DE35B4A737AF}"/>
              </a:ext>
            </a:extLst>
          </p:cNvPr>
          <p:cNvPicPr>
            <a:picLocks noGrp="1" noChangeAspect="1"/>
          </p:cNvPicPr>
          <p:nvPr>
            <p:ph idx="1"/>
          </p:nvPr>
        </p:nvPicPr>
        <p:blipFill>
          <a:blip r:embed="rId2"/>
          <a:stretch>
            <a:fillRect/>
          </a:stretch>
        </p:blipFill>
        <p:spPr>
          <a:xfrm>
            <a:off x="3205288" y="338254"/>
            <a:ext cx="5781424" cy="5506807"/>
          </a:xfrm>
          <a:prstGeom prst="rect">
            <a:avLst/>
          </a:prstGeom>
        </p:spPr>
      </p:pic>
      <p:sp>
        <p:nvSpPr>
          <p:cNvPr id="6" name="TextBox 5">
            <a:extLst>
              <a:ext uri="{FF2B5EF4-FFF2-40B4-BE49-F238E27FC236}">
                <a16:creationId xmlns:a16="http://schemas.microsoft.com/office/drawing/2014/main" id="{7F91004E-CE92-5672-AFF0-F9D41B43ADFF}"/>
              </a:ext>
            </a:extLst>
          </p:cNvPr>
          <p:cNvSpPr txBox="1"/>
          <p:nvPr/>
        </p:nvSpPr>
        <p:spPr>
          <a:xfrm>
            <a:off x="988741" y="6103434"/>
            <a:ext cx="9441366" cy="923330"/>
          </a:xfrm>
          <a:prstGeom prst="rect">
            <a:avLst/>
          </a:prstGeom>
          <a:noFill/>
        </p:spPr>
        <p:txBody>
          <a:bodyPr wrap="square" rtlCol="0">
            <a:spAutoFit/>
          </a:bodyPr>
          <a:lstStyle/>
          <a:p>
            <a:r>
              <a:rPr lang="en-US" dirty="0">
                <a:solidFill>
                  <a:schemeClr val="bg2"/>
                </a:solidFill>
              </a:rPr>
              <a:t>Gottfredson, L. S. (1997). Why G matters: The complexity of Everyday Life. </a:t>
            </a:r>
            <a:r>
              <a:rPr lang="en-US" i="1" dirty="0">
                <a:solidFill>
                  <a:schemeClr val="bg2"/>
                </a:solidFill>
              </a:rPr>
              <a:t>Intelligence</a:t>
            </a:r>
            <a:r>
              <a:rPr lang="en-US" dirty="0">
                <a:solidFill>
                  <a:schemeClr val="bg2"/>
                </a:solidFill>
              </a:rPr>
              <a:t>, </a:t>
            </a:r>
            <a:r>
              <a:rPr lang="en-US" i="1" dirty="0">
                <a:solidFill>
                  <a:schemeClr val="bg2"/>
                </a:solidFill>
              </a:rPr>
              <a:t>24</a:t>
            </a:r>
            <a:r>
              <a:rPr lang="en-US" dirty="0">
                <a:solidFill>
                  <a:schemeClr val="bg2"/>
                </a:solidFill>
              </a:rPr>
              <a:t>(1), 79–132. </a:t>
            </a:r>
            <a:r>
              <a:rPr lang="en-US" dirty="0">
                <a:solidFill>
                  <a:schemeClr val="bg2"/>
                </a:solidFill>
                <a:hlinkClick r:id="rId3"/>
              </a:rPr>
              <a:t>https://doi.org/10.1016/s0160-2896(97)90014-3</a:t>
            </a:r>
            <a:r>
              <a:rPr lang="en-US" dirty="0">
                <a:solidFill>
                  <a:schemeClr val="bg2"/>
                </a:solidFill>
              </a:rPr>
              <a:t> </a:t>
            </a:r>
          </a:p>
          <a:p>
            <a:endParaRPr lang="en-US" dirty="0"/>
          </a:p>
        </p:txBody>
      </p:sp>
    </p:spTree>
    <p:extLst>
      <p:ext uri="{BB962C8B-B14F-4D97-AF65-F5344CB8AC3E}">
        <p14:creationId xmlns:p14="http://schemas.microsoft.com/office/powerpoint/2010/main" val="42200369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4429-41B6-072A-300A-5D55C484DCBF}"/>
              </a:ext>
            </a:extLst>
          </p:cNvPr>
          <p:cNvSpPr>
            <a:spLocks noGrp="1"/>
          </p:cNvSpPr>
          <p:nvPr>
            <p:ph type="title"/>
          </p:nvPr>
        </p:nvSpPr>
        <p:spPr/>
        <p:txBody>
          <a:bodyPr/>
          <a:lstStyle/>
          <a:p>
            <a:r>
              <a:rPr lang="en-US" dirty="0"/>
              <a:t>Intraindividual Test Score Variability Associated with White Matter Integrity</a:t>
            </a:r>
          </a:p>
        </p:txBody>
      </p:sp>
      <p:sp>
        <p:nvSpPr>
          <p:cNvPr id="3" name="Content Placeholder 2">
            <a:extLst>
              <a:ext uri="{FF2B5EF4-FFF2-40B4-BE49-F238E27FC236}">
                <a16:creationId xmlns:a16="http://schemas.microsoft.com/office/drawing/2014/main" id="{CF2DEC7E-F9A5-1FE8-DF70-CEFC28F15CAB}"/>
              </a:ext>
            </a:extLst>
          </p:cNvPr>
          <p:cNvSpPr>
            <a:spLocks noGrp="1"/>
          </p:cNvSpPr>
          <p:nvPr>
            <p:ph sz="half" idx="1"/>
          </p:nvPr>
        </p:nvSpPr>
        <p:spPr>
          <a:xfrm>
            <a:off x="840102" y="1826205"/>
            <a:ext cx="5179726" cy="3611368"/>
          </a:xfrm>
        </p:spPr>
        <p:txBody>
          <a:bodyPr>
            <a:normAutofit/>
          </a:bodyPr>
          <a:lstStyle/>
          <a:p>
            <a:pPr algn="l"/>
            <a:r>
              <a:rPr lang="en-US" sz="2000" dirty="0">
                <a:solidFill>
                  <a:srgbClr val="000000"/>
                </a:solidFill>
              </a:rPr>
              <a:t>Halliday et al. (2019) found that “inconsistency across neuropsychological test performance is associated with white matter integrity in multiple brain regions. </a:t>
            </a:r>
          </a:p>
          <a:p>
            <a:pPr algn="l"/>
            <a:r>
              <a:rPr lang="en-US" sz="2000" dirty="0">
                <a:solidFill>
                  <a:srgbClr val="000000"/>
                </a:solidFill>
              </a:rPr>
              <a:t>This may be especially important for individuals who do not present with marked deficits on any one particular task, but instead present with multiple, mild deficits that may otherwise go unnoticed.”</a:t>
            </a:r>
          </a:p>
          <a:p>
            <a:endParaRPr lang="en-US" dirty="0"/>
          </a:p>
        </p:txBody>
      </p:sp>
      <p:pic>
        <p:nvPicPr>
          <p:cNvPr id="6" name="Content Placeholder 5">
            <a:extLst>
              <a:ext uri="{FF2B5EF4-FFF2-40B4-BE49-F238E27FC236}">
                <a16:creationId xmlns:a16="http://schemas.microsoft.com/office/drawing/2014/main" id="{AEA8353D-5853-4F17-CE0F-6155865A19B8}"/>
              </a:ext>
            </a:extLst>
          </p:cNvPr>
          <p:cNvPicPr>
            <a:picLocks noGrp="1" noChangeAspect="1"/>
          </p:cNvPicPr>
          <p:nvPr>
            <p:ph sz="half" idx="2"/>
          </p:nvPr>
        </p:nvPicPr>
        <p:blipFill>
          <a:blip r:embed="rId2"/>
          <a:stretch>
            <a:fillRect/>
          </a:stretch>
        </p:blipFill>
        <p:spPr>
          <a:xfrm>
            <a:off x="6970227" y="1598942"/>
            <a:ext cx="3706878" cy="4969535"/>
          </a:xfrm>
        </p:spPr>
      </p:pic>
      <p:sp>
        <p:nvSpPr>
          <p:cNvPr id="7" name="TextBox 6">
            <a:extLst>
              <a:ext uri="{FF2B5EF4-FFF2-40B4-BE49-F238E27FC236}">
                <a16:creationId xmlns:a16="http://schemas.microsoft.com/office/drawing/2014/main" id="{B2480BE4-FA78-9250-897B-2E6041DF404D}"/>
              </a:ext>
            </a:extLst>
          </p:cNvPr>
          <p:cNvSpPr txBox="1"/>
          <p:nvPr/>
        </p:nvSpPr>
        <p:spPr>
          <a:xfrm>
            <a:off x="635331" y="5661072"/>
            <a:ext cx="6131296" cy="830697"/>
          </a:xfrm>
          <a:prstGeom prst="rect">
            <a:avLst/>
          </a:prstGeom>
          <a:noFill/>
        </p:spPr>
        <p:txBody>
          <a:bodyPr wrap="square" rtlCol="0">
            <a:spAutoFit/>
          </a:bodyPr>
          <a:lstStyle/>
          <a:p>
            <a:pPr defTabSz="1218926"/>
            <a:r>
              <a:rPr lang="en-US" sz="1200" dirty="0">
                <a:solidFill>
                  <a:prstClr val="black"/>
                </a:solidFill>
                <a:latin typeface="Calibri"/>
              </a:rPr>
              <a:t>Halliday, D. W., </a:t>
            </a:r>
            <a:r>
              <a:rPr lang="en-US" sz="1200" dirty="0" err="1">
                <a:solidFill>
                  <a:prstClr val="black"/>
                </a:solidFill>
                <a:latin typeface="Calibri"/>
              </a:rPr>
              <a:t>Gawryluk</a:t>
            </a:r>
            <a:r>
              <a:rPr lang="en-US" sz="1200" dirty="0">
                <a:solidFill>
                  <a:prstClr val="black"/>
                </a:solidFill>
                <a:latin typeface="Calibri"/>
              </a:rPr>
              <a:t>, J. R., Garcia-Barrera, M. A., &amp; MacDonald, S. W. (2019). White matter integrity is associated with intraindividual variability in neuropsychological test performance in Healthy Older Adults. </a:t>
            </a:r>
            <a:r>
              <a:rPr lang="en-US" sz="1200" i="1" dirty="0">
                <a:solidFill>
                  <a:prstClr val="black"/>
                </a:solidFill>
                <a:latin typeface="Calibri"/>
              </a:rPr>
              <a:t>Frontiers in Human Neuroscience</a:t>
            </a:r>
            <a:r>
              <a:rPr lang="en-US" sz="1200" dirty="0">
                <a:solidFill>
                  <a:prstClr val="black"/>
                </a:solidFill>
                <a:latin typeface="Calibri"/>
              </a:rPr>
              <a:t>, </a:t>
            </a:r>
            <a:r>
              <a:rPr lang="en-US" sz="1200" i="1" dirty="0">
                <a:solidFill>
                  <a:prstClr val="black"/>
                </a:solidFill>
                <a:latin typeface="Calibri"/>
              </a:rPr>
              <a:t>13</a:t>
            </a:r>
            <a:r>
              <a:rPr lang="en-US" sz="1200" dirty="0">
                <a:solidFill>
                  <a:prstClr val="black"/>
                </a:solidFill>
                <a:latin typeface="Calibri"/>
              </a:rPr>
              <a:t>. </a:t>
            </a:r>
            <a:r>
              <a:rPr lang="en-US" sz="1200" dirty="0">
                <a:solidFill>
                  <a:prstClr val="black"/>
                </a:solidFill>
                <a:latin typeface="Calibri"/>
                <a:hlinkClick r:id="rId3"/>
              </a:rPr>
              <a:t>https://doi.org/10.3389/fnhum.2019.00352</a:t>
            </a:r>
            <a:r>
              <a:rPr lang="en-US" sz="1200" dirty="0">
                <a:solidFill>
                  <a:prstClr val="black"/>
                </a:solidFill>
                <a:latin typeface="Calibri"/>
              </a:rPr>
              <a:t>  </a:t>
            </a:r>
          </a:p>
        </p:txBody>
      </p:sp>
    </p:spTree>
    <p:extLst>
      <p:ext uri="{BB962C8B-B14F-4D97-AF65-F5344CB8AC3E}">
        <p14:creationId xmlns:p14="http://schemas.microsoft.com/office/powerpoint/2010/main" val="14654234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6596-AE9F-E864-D780-04449F578679}"/>
              </a:ext>
            </a:extLst>
          </p:cNvPr>
          <p:cNvSpPr>
            <a:spLocks noGrp="1"/>
          </p:cNvSpPr>
          <p:nvPr>
            <p:ph type="title"/>
          </p:nvPr>
        </p:nvSpPr>
        <p:spPr/>
        <p:txBody>
          <a:bodyPr/>
          <a:lstStyle/>
          <a:p>
            <a:r>
              <a:rPr lang="en-US" dirty="0"/>
              <a:t>Dispersion and white matter correlations (using Diffusion Tensor Imaging (DTI))</a:t>
            </a:r>
          </a:p>
        </p:txBody>
      </p:sp>
      <p:pic>
        <p:nvPicPr>
          <p:cNvPr id="6" name="Content Placeholder 5">
            <a:extLst>
              <a:ext uri="{FF2B5EF4-FFF2-40B4-BE49-F238E27FC236}">
                <a16:creationId xmlns:a16="http://schemas.microsoft.com/office/drawing/2014/main" id="{FF28A2EF-B107-239C-E357-0039775F7825}"/>
              </a:ext>
            </a:extLst>
          </p:cNvPr>
          <p:cNvPicPr>
            <a:picLocks noGrp="1" noChangeAspect="1"/>
          </p:cNvPicPr>
          <p:nvPr>
            <p:ph sz="half" idx="1"/>
          </p:nvPr>
        </p:nvPicPr>
        <p:blipFill>
          <a:blip r:embed="rId2"/>
          <a:stretch>
            <a:fillRect/>
          </a:stretch>
        </p:blipFill>
        <p:spPr>
          <a:xfrm>
            <a:off x="402559" y="1873059"/>
            <a:ext cx="5892439" cy="3037240"/>
          </a:xfrm>
        </p:spPr>
      </p:pic>
      <p:sp>
        <p:nvSpPr>
          <p:cNvPr id="9" name="TextBox 8">
            <a:extLst>
              <a:ext uri="{FF2B5EF4-FFF2-40B4-BE49-F238E27FC236}">
                <a16:creationId xmlns:a16="http://schemas.microsoft.com/office/drawing/2014/main" id="{25380381-7A22-A216-319A-25103EE19F58}"/>
              </a:ext>
            </a:extLst>
          </p:cNvPr>
          <p:cNvSpPr txBox="1"/>
          <p:nvPr/>
        </p:nvSpPr>
        <p:spPr>
          <a:xfrm>
            <a:off x="927476" y="5620078"/>
            <a:ext cx="10337049" cy="738493"/>
          </a:xfrm>
          <a:prstGeom prst="rect">
            <a:avLst/>
          </a:prstGeom>
          <a:noFill/>
        </p:spPr>
        <p:txBody>
          <a:bodyPr wrap="square" rtlCol="0">
            <a:spAutoFit/>
          </a:bodyPr>
          <a:lstStyle/>
          <a:p>
            <a:pPr defTabSz="1218926"/>
            <a:r>
              <a:rPr lang="en-US" sz="1400" dirty="0">
                <a:solidFill>
                  <a:prstClr val="black"/>
                </a:solidFill>
                <a:latin typeface="Calibri"/>
              </a:rPr>
              <a:t>Halliday, D. W., </a:t>
            </a:r>
            <a:r>
              <a:rPr lang="en-US" sz="1400" dirty="0" err="1">
                <a:solidFill>
                  <a:prstClr val="black"/>
                </a:solidFill>
                <a:latin typeface="Calibri"/>
              </a:rPr>
              <a:t>Gawryluk</a:t>
            </a:r>
            <a:r>
              <a:rPr lang="en-US" sz="1400" dirty="0">
                <a:solidFill>
                  <a:prstClr val="black"/>
                </a:solidFill>
                <a:latin typeface="Calibri"/>
              </a:rPr>
              <a:t>, J. R., Garcia-Barrera, M. A., &amp; MacDonald, S. W. (2019). White matter integrity is associated with intraindividual variability in neuropsychological test performance in Healthy Older Adults. </a:t>
            </a:r>
            <a:r>
              <a:rPr lang="en-US" sz="1400" i="1" dirty="0">
                <a:solidFill>
                  <a:prstClr val="black"/>
                </a:solidFill>
                <a:latin typeface="Calibri"/>
              </a:rPr>
              <a:t>Frontiers in Human Neuroscience</a:t>
            </a:r>
            <a:r>
              <a:rPr lang="en-US" sz="1400" dirty="0">
                <a:solidFill>
                  <a:prstClr val="black"/>
                </a:solidFill>
                <a:latin typeface="Calibri"/>
              </a:rPr>
              <a:t>, </a:t>
            </a:r>
            <a:r>
              <a:rPr lang="en-US" sz="1400" i="1" dirty="0">
                <a:solidFill>
                  <a:prstClr val="black"/>
                </a:solidFill>
                <a:latin typeface="Calibri"/>
              </a:rPr>
              <a:t>13</a:t>
            </a:r>
            <a:r>
              <a:rPr lang="en-US" sz="1400" dirty="0">
                <a:solidFill>
                  <a:prstClr val="black"/>
                </a:solidFill>
                <a:latin typeface="Calibri"/>
              </a:rPr>
              <a:t>. </a:t>
            </a:r>
            <a:r>
              <a:rPr lang="en-US" sz="1400" dirty="0">
                <a:solidFill>
                  <a:prstClr val="black"/>
                </a:solidFill>
                <a:latin typeface="Calibri"/>
                <a:hlinkClick r:id="rId3"/>
              </a:rPr>
              <a:t>https://doi.org/10.3389/fnhum.2019.00352</a:t>
            </a:r>
            <a:r>
              <a:rPr lang="en-US" sz="1400" dirty="0">
                <a:solidFill>
                  <a:prstClr val="black"/>
                </a:solidFill>
                <a:latin typeface="Calibri"/>
              </a:rPr>
              <a:t> </a:t>
            </a:r>
          </a:p>
        </p:txBody>
      </p:sp>
      <p:pic>
        <p:nvPicPr>
          <p:cNvPr id="13" name="Content Placeholder 12">
            <a:extLst>
              <a:ext uri="{FF2B5EF4-FFF2-40B4-BE49-F238E27FC236}">
                <a16:creationId xmlns:a16="http://schemas.microsoft.com/office/drawing/2014/main" id="{49B47161-8456-CE19-25F2-EDE6AA3BB9CF}"/>
              </a:ext>
            </a:extLst>
          </p:cNvPr>
          <p:cNvPicPr>
            <a:picLocks noGrp="1" noChangeAspect="1"/>
          </p:cNvPicPr>
          <p:nvPr>
            <p:ph sz="half" idx="2"/>
          </p:nvPr>
        </p:nvPicPr>
        <p:blipFill>
          <a:blip r:embed="rId4"/>
          <a:stretch>
            <a:fillRect/>
          </a:stretch>
        </p:blipFill>
        <p:spPr>
          <a:xfrm>
            <a:off x="6096001" y="1770422"/>
            <a:ext cx="5755971" cy="3317157"/>
          </a:xfrm>
        </p:spPr>
      </p:pic>
    </p:spTree>
    <p:extLst>
      <p:ext uri="{BB962C8B-B14F-4D97-AF65-F5344CB8AC3E}">
        <p14:creationId xmlns:p14="http://schemas.microsoft.com/office/powerpoint/2010/main" val="7349922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7189-66FD-BFA2-F738-3CD4B5F6DBAC}"/>
              </a:ext>
            </a:extLst>
          </p:cNvPr>
          <p:cNvSpPr>
            <a:spLocks noGrp="1"/>
          </p:cNvSpPr>
          <p:nvPr>
            <p:ph type="title"/>
          </p:nvPr>
        </p:nvSpPr>
        <p:spPr/>
        <p:txBody>
          <a:bodyPr/>
          <a:lstStyle/>
          <a:p>
            <a:r>
              <a:rPr lang="en-US" dirty="0"/>
              <a:t>Intra-Individual Variability in Traumatic Brain Injury (TBI)</a:t>
            </a:r>
          </a:p>
        </p:txBody>
      </p:sp>
      <p:sp>
        <p:nvSpPr>
          <p:cNvPr id="3" name="Content Placeholder 2">
            <a:extLst>
              <a:ext uri="{FF2B5EF4-FFF2-40B4-BE49-F238E27FC236}">
                <a16:creationId xmlns:a16="http://schemas.microsoft.com/office/drawing/2014/main" id="{23357C21-E16B-CCC9-8F5F-8616686995C8}"/>
              </a:ext>
            </a:extLst>
          </p:cNvPr>
          <p:cNvSpPr>
            <a:spLocks noGrp="1"/>
          </p:cNvSpPr>
          <p:nvPr>
            <p:ph sz="half" idx="1"/>
          </p:nvPr>
        </p:nvSpPr>
        <p:spPr>
          <a:xfrm>
            <a:off x="840102" y="1826205"/>
            <a:ext cx="5179726" cy="4067726"/>
          </a:xfrm>
        </p:spPr>
        <p:txBody>
          <a:bodyPr>
            <a:normAutofit fontScale="92500" lnSpcReduction="20000"/>
          </a:bodyPr>
          <a:lstStyle/>
          <a:p>
            <a:r>
              <a:rPr lang="en-US" dirty="0"/>
              <a:t>Hill et al. (2013) found greater intra-individual variability (</a:t>
            </a:r>
            <a:r>
              <a:rPr lang="en-US" dirty="0" err="1"/>
              <a:t>IIV</a:t>
            </a:r>
            <a:r>
              <a:rPr lang="en-US" dirty="0"/>
              <a:t>) in those with traumatic brain injury – demonstrating a dose-response relationship on the standard deviation of the Overall Test Battery Mean (OTBM) from Meyers Neuropsychological Battery (MNB).</a:t>
            </a:r>
          </a:p>
          <a:p>
            <a:r>
              <a:rPr lang="en-US" dirty="0"/>
              <a:t>More severe TBI resulted in greater variability.</a:t>
            </a:r>
          </a:p>
        </p:txBody>
      </p:sp>
      <p:pic>
        <p:nvPicPr>
          <p:cNvPr id="6" name="Content Placeholder 5">
            <a:extLst>
              <a:ext uri="{FF2B5EF4-FFF2-40B4-BE49-F238E27FC236}">
                <a16:creationId xmlns:a16="http://schemas.microsoft.com/office/drawing/2014/main" id="{86551BB4-F83E-6781-2B48-86C28C22042C}"/>
              </a:ext>
            </a:extLst>
          </p:cNvPr>
          <p:cNvPicPr>
            <a:picLocks noGrp="1" noChangeAspect="1"/>
          </p:cNvPicPr>
          <p:nvPr>
            <p:ph sz="half" idx="2"/>
          </p:nvPr>
        </p:nvPicPr>
        <p:blipFill>
          <a:blip r:embed="rId2"/>
          <a:stretch>
            <a:fillRect/>
          </a:stretch>
        </p:blipFill>
        <p:spPr>
          <a:xfrm>
            <a:off x="6286432" y="1484784"/>
            <a:ext cx="5179726" cy="4067726"/>
          </a:xfrm>
        </p:spPr>
      </p:pic>
      <p:sp>
        <p:nvSpPr>
          <p:cNvPr id="7" name="TextBox 6">
            <a:extLst>
              <a:ext uri="{FF2B5EF4-FFF2-40B4-BE49-F238E27FC236}">
                <a16:creationId xmlns:a16="http://schemas.microsoft.com/office/drawing/2014/main" id="{36954869-EA00-38BE-4315-EFBBAEC10423}"/>
              </a:ext>
            </a:extLst>
          </p:cNvPr>
          <p:cNvSpPr txBox="1"/>
          <p:nvPr/>
        </p:nvSpPr>
        <p:spPr>
          <a:xfrm>
            <a:off x="878188" y="5973803"/>
            <a:ext cx="10587970" cy="523099"/>
          </a:xfrm>
          <a:prstGeom prst="rect">
            <a:avLst/>
          </a:prstGeom>
          <a:noFill/>
        </p:spPr>
        <p:txBody>
          <a:bodyPr wrap="square" rtlCol="0">
            <a:spAutoFit/>
          </a:bodyPr>
          <a:lstStyle/>
          <a:p>
            <a:pPr defTabSz="1218926"/>
            <a:r>
              <a:rPr lang="en-US" sz="1400" dirty="0">
                <a:solidFill>
                  <a:prstClr val="black"/>
                </a:solidFill>
                <a:latin typeface="Calibri"/>
              </a:rPr>
              <a:t>Hill, B. D., Rohling, M. L., Boettcher, A. C., &amp; Meyers, J. E. (2013). Cognitive intra-individual variability has a positive association with traumatic brain injury severity and suboptimal effort. </a:t>
            </a:r>
            <a:r>
              <a:rPr lang="en-US" sz="1400" i="1" dirty="0">
                <a:solidFill>
                  <a:prstClr val="black"/>
                </a:solidFill>
                <a:latin typeface="Calibri"/>
              </a:rPr>
              <a:t>Archives of Clinical Neuropsychology</a:t>
            </a:r>
            <a:r>
              <a:rPr lang="en-US" sz="1400" dirty="0">
                <a:solidFill>
                  <a:prstClr val="black"/>
                </a:solidFill>
                <a:latin typeface="Calibri"/>
              </a:rPr>
              <a:t>, </a:t>
            </a:r>
            <a:r>
              <a:rPr lang="en-US" sz="1400" i="1" dirty="0">
                <a:solidFill>
                  <a:prstClr val="black"/>
                </a:solidFill>
                <a:latin typeface="Calibri"/>
              </a:rPr>
              <a:t>28</a:t>
            </a:r>
            <a:r>
              <a:rPr lang="en-US" sz="1400" dirty="0">
                <a:solidFill>
                  <a:prstClr val="black"/>
                </a:solidFill>
                <a:latin typeface="Calibri"/>
              </a:rPr>
              <a:t>(7), 640–648. </a:t>
            </a:r>
            <a:r>
              <a:rPr lang="en-US" sz="1400" dirty="0">
                <a:solidFill>
                  <a:prstClr val="black"/>
                </a:solidFill>
                <a:latin typeface="Calibri"/>
                <a:hlinkClick r:id="rId3"/>
              </a:rPr>
              <a:t>https://doi.org/10.1093/arclin/act045</a:t>
            </a:r>
            <a:r>
              <a:rPr lang="en-US" sz="1400" dirty="0">
                <a:solidFill>
                  <a:prstClr val="black"/>
                </a:solidFill>
                <a:latin typeface="Calibri"/>
              </a:rPr>
              <a:t>  </a:t>
            </a:r>
          </a:p>
        </p:txBody>
      </p:sp>
    </p:spTree>
    <p:extLst>
      <p:ext uri="{BB962C8B-B14F-4D97-AF65-F5344CB8AC3E}">
        <p14:creationId xmlns:p14="http://schemas.microsoft.com/office/powerpoint/2010/main" val="2165112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AE15D3-8E60-1FD8-9284-95BA2FB31690}"/>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lvl="0" algn="ctr"/>
            <a:r>
              <a:rPr lang="en-US" sz="4800" kern="1200">
                <a:solidFill>
                  <a:srgbClr val="FFFFFF"/>
                </a:solidFill>
                <a:latin typeface="+mj-lt"/>
                <a:ea typeface="+mj-ea"/>
                <a:cs typeface="+mj-cs"/>
              </a:rPr>
              <a:t>Are there any newer instruments that are particularly correlated to executive functioning that should be on our radar?</a:t>
            </a:r>
          </a:p>
        </p:txBody>
      </p:sp>
      <p:sp>
        <p:nvSpPr>
          <p:cNvPr id="3" name="Text Placeholder 2">
            <a:extLst>
              <a:ext uri="{FF2B5EF4-FFF2-40B4-BE49-F238E27FC236}">
                <a16:creationId xmlns:a16="http://schemas.microsoft.com/office/drawing/2014/main" id="{330FF644-36BA-5567-68E2-8BF31C5816CB}"/>
              </a:ext>
            </a:extLst>
          </p:cNvPr>
          <p:cNvSpPr>
            <a:spLocks noGrp="1"/>
          </p:cNvSpPr>
          <p:nvPr>
            <p:ph type="body" idx="1"/>
          </p:nvPr>
        </p:nvSpPr>
        <p:spPr>
          <a:xfrm>
            <a:off x="1559943" y="5171093"/>
            <a:ext cx="9078628" cy="860620"/>
          </a:xfrm>
        </p:spPr>
        <p:txBody>
          <a:bodyPr vert="horz" lIns="91440" tIns="45720" rIns="91440" bIns="45720" rtlCol="0" anchor="ctr">
            <a:normAutofit/>
          </a:bodyPr>
          <a:lstStyle/>
          <a:p>
            <a:pPr algn="ctr"/>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11765708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90C05AC-7C40-7D0E-0034-13F3058DD585}"/>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700" kern="1200">
                <a:solidFill>
                  <a:srgbClr val="FFFFFF"/>
                </a:solidFill>
                <a:latin typeface="+mj-lt"/>
                <a:ea typeface="+mj-ea"/>
                <a:cs typeface="+mj-cs"/>
              </a:rPr>
              <a:t>Integrated Visual and Auditory (IVA-2) Continuous Performance Test</a:t>
            </a:r>
          </a:p>
        </p:txBody>
      </p:sp>
      <p:pic>
        <p:nvPicPr>
          <p:cNvPr id="7" name="Content Placeholder 6">
            <a:extLst>
              <a:ext uri="{FF2B5EF4-FFF2-40B4-BE49-F238E27FC236}">
                <a16:creationId xmlns:a16="http://schemas.microsoft.com/office/drawing/2014/main" id="{00A9CD0A-F268-006E-1B1F-B453E39C797D}"/>
              </a:ext>
            </a:extLst>
          </p:cNvPr>
          <p:cNvPicPr>
            <a:picLocks noGrp="1" noChangeAspect="1"/>
          </p:cNvPicPr>
          <p:nvPr>
            <p:ph idx="1"/>
          </p:nvPr>
        </p:nvPicPr>
        <p:blipFill>
          <a:blip r:embed="rId2"/>
          <a:stretch>
            <a:fillRect/>
          </a:stretch>
        </p:blipFill>
        <p:spPr>
          <a:xfrm>
            <a:off x="4961297" y="611018"/>
            <a:ext cx="5721863" cy="5578816"/>
          </a:xfrm>
          <a:prstGeom prst="rect">
            <a:avLst/>
          </a:prstGeom>
        </p:spPr>
      </p:pic>
      <p:sp>
        <p:nvSpPr>
          <p:cNvPr id="8" name="Oval 7">
            <a:extLst>
              <a:ext uri="{FF2B5EF4-FFF2-40B4-BE49-F238E27FC236}">
                <a16:creationId xmlns:a16="http://schemas.microsoft.com/office/drawing/2014/main" id="{BDD90114-D5DC-AB19-66D1-F0709E495F0B}"/>
              </a:ext>
            </a:extLst>
          </p:cNvPr>
          <p:cNvSpPr/>
          <p:nvPr/>
        </p:nvSpPr>
        <p:spPr>
          <a:xfrm>
            <a:off x="5426926" y="788100"/>
            <a:ext cx="2051825" cy="3654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Oval 8">
            <a:extLst>
              <a:ext uri="{FF2B5EF4-FFF2-40B4-BE49-F238E27FC236}">
                <a16:creationId xmlns:a16="http://schemas.microsoft.com/office/drawing/2014/main" id="{7781CB52-9F8F-1551-D921-4F9EA6A36763}"/>
              </a:ext>
            </a:extLst>
          </p:cNvPr>
          <p:cNvSpPr/>
          <p:nvPr/>
        </p:nvSpPr>
        <p:spPr>
          <a:xfrm>
            <a:off x="4847063" y="4713328"/>
            <a:ext cx="6096000" cy="55004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Oval 9">
            <a:extLst>
              <a:ext uri="{FF2B5EF4-FFF2-40B4-BE49-F238E27FC236}">
                <a16:creationId xmlns:a16="http://schemas.microsoft.com/office/drawing/2014/main" id="{9A054580-9198-0CAD-9E97-A13B40FB8BE1}"/>
              </a:ext>
            </a:extLst>
          </p:cNvPr>
          <p:cNvSpPr/>
          <p:nvPr/>
        </p:nvSpPr>
        <p:spPr>
          <a:xfrm>
            <a:off x="8002858" y="788100"/>
            <a:ext cx="2769220" cy="3654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Oval 10">
            <a:extLst>
              <a:ext uri="{FF2B5EF4-FFF2-40B4-BE49-F238E27FC236}">
                <a16:creationId xmlns:a16="http://schemas.microsoft.com/office/drawing/2014/main" id="{F95D1795-7EC1-902B-CBD3-46AAB07A056E}"/>
              </a:ext>
            </a:extLst>
          </p:cNvPr>
          <p:cNvSpPr/>
          <p:nvPr/>
        </p:nvSpPr>
        <p:spPr>
          <a:xfrm>
            <a:off x="8107931" y="1055728"/>
            <a:ext cx="2497873" cy="7135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Oval 12">
            <a:extLst>
              <a:ext uri="{FF2B5EF4-FFF2-40B4-BE49-F238E27FC236}">
                <a16:creationId xmlns:a16="http://schemas.microsoft.com/office/drawing/2014/main" id="{0D124AD4-67C7-B398-DCFF-1B55D4FEBA07}"/>
              </a:ext>
            </a:extLst>
          </p:cNvPr>
          <p:cNvSpPr/>
          <p:nvPr/>
        </p:nvSpPr>
        <p:spPr>
          <a:xfrm>
            <a:off x="4847063" y="5604872"/>
            <a:ext cx="5456664" cy="7135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Oval 13">
            <a:extLst>
              <a:ext uri="{FF2B5EF4-FFF2-40B4-BE49-F238E27FC236}">
                <a16:creationId xmlns:a16="http://schemas.microsoft.com/office/drawing/2014/main" id="{C6D284DE-5E7E-2503-7D03-ECA37EB9E6A7}"/>
              </a:ext>
            </a:extLst>
          </p:cNvPr>
          <p:cNvSpPr/>
          <p:nvPr/>
        </p:nvSpPr>
        <p:spPr>
          <a:xfrm>
            <a:off x="5189034" y="1055728"/>
            <a:ext cx="2497873" cy="55004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25409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3" grpId="0" animBg="1"/>
      <p:bldP spid="14" grpId="0" animBg="1"/>
      <p:bldP spid="14"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57CA1-EC54-2C31-5F8A-46A7DD6A3C51}"/>
              </a:ext>
            </a:extLst>
          </p:cNvPr>
          <p:cNvSpPr>
            <a:spLocks noGrp="1"/>
          </p:cNvSpPr>
          <p:nvPr>
            <p:ph type="title"/>
          </p:nvPr>
        </p:nvSpPr>
        <p:spPr/>
        <p:txBody>
          <a:bodyPr/>
          <a:lstStyle/>
          <a:p>
            <a:r>
              <a:rPr lang="en-US" dirty="0"/>
              <a:t>Neuropsychological Assessment Battery Executive Module</a:t>
            </a:r>
          </a:p>
        </p:txBody>
      </p:sp>
      <p:pic>
        <p:nvPicPr>
          <p:cNvPr id="3" name="Content Placeholder 2">
            <a:extLst>
              <a:ext uri="{FF2B5EF4-FFF2-40B4-BE49-F238E27FC236}">
                <a16:creationId xmlns:a16="http://schemas.microsoft.com/office/drawing/2014/main" id="{91EB73E3-1B2D-3337-7D8C-950DA21C9A82}"/>
              </a:ext>
            </a:extLst>
          </p:cNvPr>
          <p:cNvPicPr>
            <a:picLocks noGrp="1" noChangeAspect="1"/>
          </p:cNvPicPr>
          <p:nvPr>
            <p:ph idx="1"/>
          </p:nvPr>
        </p:nvPicPr>
        <p:blipFill>
          <a:blip r:embed="rId2"/>
          <a:stretch>
            <a:fillRect/>
          </a:stretch>
        </p:blipFill>
        <p:spPr>
          <a:xfrm>
            <a:off x="1341154" y="1962615"/>
            <a:ext cx="9588349" cy="4111083"/>
          </a:xfrm>
        </p:spPr>
      </p:pic>
      <p:sp>
        <p:nvSpPr>
          <p:cNvPr id="6" name="Oval 5">
            <a:extLst>
              <a:ext uri="{FF2B5EF4-FFF2-40B4-BE49-F238E27FC236}">
                <a16:creationId xmlns:a16="http://schemas.microsoft.com/office/drawing/2014/main" id="{1EDCC2F8-CA5D-F954-6487-DB0BDCB8945F}"/>
              </a:ext>
            </a:extLst>
          </p:cNvPr>
          <p:cNvSpPr/>
          <p:nvPr/>
        </p:nvSpPr>
        <p:spPr>
          <a:xfrm>
            <a:off x="906966" y="3657600"/>
            <a:ext cx="10446834" cy="9292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Oval 6">
            <a:extLst>
              <a:ext uri="{FF2B5EF4-FFF2-40B4-BE49-F238E27FC236}">
                <a16:creationId xmlns:a16="http://schemas.microsoft.com/office/drawing/2014/main" id="{14EBD61B-5EF1-C29D-A052-4FAE849C4881}"/>
              </a:ext>
            </a:extLst>
          </p:cNvPr>
          <p:cNvSpPr/>
          <p:nvPr/>
        </p:nvSpPr>
        <p:spPr>
          <a:xfrm>
            <a:off x="1014761" y="4155688"/>
            <a:ext cx="10446834" cy="9292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a:extLst>
              <a:ext uri="{FF2B5EF4-FFF2-40B4-BE49-F238E27FC236}">
                <a16:creationId xmlns:a16="http://schemas.microsoft.com/office/drawing/2014/main" id="{587F29D4-B2AD-CC4A-DB2B-F4819C38524D}"/>
              </a:ext>
            </a:extLst>
          </p:cNvPr>
          <p:cNvSpPr/>
          <p:nvPr/>
        </p:nvSpPr>
        <p:spPr>
          <a:xfrm>
            <a:off x="1122556" y="4586868"/>
            <a:ext cx="10446834" cy="9292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10415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826840-7789-5792-F27F-A6EE2EEBBA3D}"/>
              </a:ext>
            </a:extLst>
          </p:cNvPr>
          <p:cNvSpPr>
            <a:spLocks noGrp="1"/>
          </p:cNvSpPr>
          <p:nvPr>
            <p:ph type="title"/>
          </p:nvPr>
        </p:nvSpPr>
        <p:spPr/>
        <p:txBody>
          <a:bodyPr/>
          <a:lstStyle/>
          <a:p>
            <a:r>
              <a:rPr lang="en-US" dirty="0"/>
              <a:t>NIH Toolbox</a:t>
            </a:r>
          </a:p>
        </p:txBody>
      </p:sp>
      <p:sp>
        <p:nvSpPr>
          <p:cNvPr id="5" name="Content Placeholder 4">
            <a:extLst>
              <a:ext uri="{FF2B5EF4-FFF2-40B4-BE49-F238E27FC236}">
                <a16:creationId xmlns:a16="http://schemas.microsoft.com/office/drawing/2014/main" id="{3B4992BA-B9E4-0C9A-57CA-7E900CD77556}"/>
              </a:ext>
            </a:extLst>
          </p:cNvPr>
          <p:cNvSpPr>
            <a:spLocks noGrp="1"/>
          </p:cNvSpPr>
          <p:nvPr>
            <p:ph idx="1"/>
          </p:nvPr>
        </p:nvSpPr>
        <p:spPr/>
        <p:txBody>
          <a:bodyPr>
            <a:normAutofit/>
          </a:bodyPr>
          <a:lstStyle/>
          <a:p>
            <a:pPr>
              <a:buNone/>
            </a:pPr>
            <a:r>
              <a:rPr lang="en-US" b="1" dirty="0"/>
              <a:t>NIH Toolbox Cognition Battery Executive Function Measures</a:t>
            </a:r>
          </a:p>
          <a:p>
            <a:pPr>
              <a:buNone/>
            </a:pPr>
            <a:r>
              <a:rPr lang="en-US" dirty="0"/>
              <a:t>The NIH Toolbox Cognition Battery includes several well-validated measures specifically designed to assess executive function components. </a:t>
            </a:r>
          </a:p>
          <a:p>
            <a:pPr>
              <a:buNone/>
            </a:pPr>
            <a:r>
              <a:rPr lang="en-US" dirty="0"/>
              <a:t>These computerized tests offer advantages in standardization, precision timing, and ease of administration compared to traditional paper-and-pencil assessments.</a:t>
            </a:r>
          </a:p>
          <a:p>
            <a:pPr>
              <a:buNone/>
            </a:pPr>
            <a:endParaRPr lang="en-US" dirty="0"/>
          </a:p>
        </p:txBody>
      </p:sp>
    </p:spTree>
    <p:extLst>
      <p:ext uri="{BB962C8B-B14F-4D97-AF65-F5344CB8AC3E}">
        <p14:creationId xmlns:p14="http://schemas.microsoft.com/office/powerpoint/2010/main" val="11408042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EDE9D-9957-1C17-840A-C679B8E07B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C122A87-D930-69D7-A82F-8594AEE7DAFF}"/>
              </a:ext>
            </a:extLst>
          </p:cNvPr>
          <p:cNvSpPr>
            <a:spLocks noGrp="1"/>
          </p:cNvSpPr>
          <p:nvPr>
            <p:ph type="title"/>
          </p:nvPr>
        </p:nvSpPr>
        <p:spPr/>
        <p:txBody>
          <a:bodyPr/>
          <a:lstStyle/>
          <a:p>
            <a:r>
              <a:rPr lang="en-US" dirty="0"/>
              <a:t>NIH Toolbox</a:t>
            </a:r>
          </a:p>
        </p:txBody>
      </p:sp>
      <p:sp>
        <p:nvSpPr>
          <p:cNvPr id="5" name="Content Placeholder 4">
            <a:extLst>
              <a:ext uri="{FF2B5EF4-FFF2-40B4-BE49-F238E27FC236}">
                <a16:creationId xmlns:a16="http://schemas.microsoft.com/office/drawing/2014/main" id="{2F90619B-B418-D4E1-2774-8BC30E35971B}"/>
              </a:ext>
            </a:extLst>
          </p:cNvPr>
          <p:cNvSpPr>
            <a:spLocks noGrp="1"/>
          </p:cNvSpPr>
          <p:nvPr>
            <p:ph idx="1"/>
          </p:nvPr>
        </p:nvSpPr>
        <p:spPr/>
        <p:txBody>
          <a:bodyPr>
            <a:normAutofit/>
          </a:bodyPr>
          <a:lstStyle/>
          <a:p>
            <a:pPr>
              <a:buNone/>
            </a:pPr>
            <a:r>
              <a:rPr lang="en-US" b="1" dirty="0"/>
              <a:t>Key Executive Function Measures</a:t>
            </a:r>
          </a:p>
          <a:p>
            <a:pPr>
              <a:buNone/>
            </a:pPr>
            <a:r>
              <a:rPr lang="en-US" b="1" dirty="0"/>
              <a:t>1. Dimensional Change Card Sort Test (DCCS)</a:t>
            </a:r>
          </a:p>
          <a:p>
            <a:r>
              <a:rPr lang="en-US" dirty="0"/>
              <a:t>This measure assesses cognitive flexibility and set-shifting abilities. </a:t>
            </a:r>
          </a:p>
          <a:p>
            <a:r>
              <a:rPr lang="en-US" dirty="0"/>
              <a:t>Participants match cards based on either color or shape, with rules changing throughout the test. The computerized format allows precise measurement of:</a:t>
            </a:r>
          </a:p>
          <a:p>
            <a:pPr lvl="1"/>
            <a:r>
              <a:rPr lang="en-US" dirty="0"/>
              <a:t>Reaction times during rule switches</a:t>
            </a:r>
          </a:p>
          <a:p>
            <a:pPr lvl="1"/>
            <a:r>
              <a:rPr lang="en-US" dirty="0"/>
              <a:t>Error rates during transitions</a:t>
            </a:r>
          </a:p>
          <a:p>
            <a:pPr lvl="1"/>
            <a:r>
              <a:rPr lang="en-US" dirty="0"/>
              <a:t>Overall accuracy across conditions</a:t>
            </a:r>
          </a:p>
        </p:txBody>
      </p:sp>
    </p:spTree>
    <p:extLst>
      <p:ext uri="{BB962C8B-B14F-4D97-AF65-F5344CB8AC3E}">
        <p14:creationId xmlns:p14="http://schemas.microsoft.com/office/powerpoint/2010/main" val="5219457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826840-7789-5792-F27F-A6EE2EEBBA3D}"/>
              </a:ext>
            </a:extLst>
          </p:cNvPr>
          <p:cNvSpPr>
            <a:spLocks noGrp="1"/>
          </p:cNvSpPr>
          <p:nvPr>
            <p:ph type="title"/>
          </p:nvPr>
        </p:nvSpPr>
        <p:spPr/>
        <p:txBody>
          <a:bodyPr/>
          <a:lstStyle/>
          <a:p>
            <a:r>
              <a:rPr lang="en-US" dirty="0"/>
              <a:t>NIH Toolbox</a:t>
            </a:r>
          </a:p>
        </p:txBody>
      </p:sp>
      <p:sp>
        <p:nvSpPr>
          <p:cNvPr id="5" name="Content Placeholder 4">
            <a:extLst>
              <a:ext uri="{FF2B5EF4-FFF2-40B4-BE49-F238E27FC236}">
                <a16:creationId xmlns:a16="http://schemas.microsoft.com/office/drawing/2014/main" id="{3B4992BA-B9E4-0C9A-57CA-7E900CD77556}"/>
              </a:ext>
            </a:extLst>
          </p:cNvPr>
          <p:cNvSpPr>
            <a:spLocks noGrp="1"/>
          </p:cNvSpPr>
          <p:nvPr>
            <p:ph idx="1"/>
          </p:nvPr>
        </p:nvSpPr>
        <p:spPr/>
        <p:txBody>
          <a:bodyPr>
            <a:normAutofit/>
          </a:bodyPr>
          <a:lstStyle/>
          <a:p>
            <a:pPr>
              <a:buNone/>
            </a:pPr>
            <a:r>
              <a:rPr lang="en-US" b="1" dirty="0"/>
              <a:t>2. Flanker Inhibitory Control and Attention Test</a:t>
            </a:r>
          </a:p>
          <a:p>
            <a:r>
              <a:rPr lang="en-US" dirty="0"/>
              <a:t>This test evaluates inhibitory control and selective attention. </a:t>
            </a:r>
          </a:p>
          <a:p>
            <a:r>
              <a:rPr lang="en-US" dirty="0"/>
              <a:t>Participants focus on a central stimulus while ignoring flanking distractors. The test measures:</a:t>
            </a:r>
          </a:p>
          <a:p>
            <a:pPr lvl="1"/>
            <a:r>
              <a:rPr lang="en-US" dirty="0"/>
              <a:t>Response inhibition capacity</a:t>
            </a:r>
          </a:p>
          <a:p>
            <a:pPr lvl="1"/>
            <a:r>
              <a:rPr lang="en-US" dirty="0"/>
              <a:t>Ability to filter irrelevant information</a:t>
            </a:r>
          </a:p>
          <a:p>
            <a:pPr lvl="1"/>
            <a:r>
              <a:rPr lang="en-US" dirty="0"/>
              <a:t>Processing speed under interference conditions</a:t>
            </a:r>
          </a:p>
          <a:p>
            <a:pPr lvl="1">
              <a:buNone/>
            </a:pPr>
            <a:endParaRPr lang="en-US" dirty="0"/>
          </a:p>
          <a:p>
            <a:endParaRPr lang="en-US" dirty="0"/>
          </a:p>
        </p:txBody>
      </p:sp>
    </p:spTree>
    <p:extLst>
      <p:ext uri="{BB962C8B-B14F-4D97-AF65-F5344CB8AC3E}">
        <p14:creationId xmlns:p14="http://schemas.microsoft.com/office/powerpoint/2010/main" val="10020467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3DBB5-C39E-E0F8-6AB6-4FA8D3C5CC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3F78EC-F683-B289-0D74-8560F86FE490}"/>
              </a:ext>
            </a:extLst>
          </p:cNvPr>
          <p:cNvSpPr>
            <a:spLocks noGrp="1"/>
          </p:cNvSpPr>
          <p:nvPr>
            <p:ph type="title"/>
          </p:nvPr>
        </p:nvSpPr>
        <p:spPr/>
        <p:txBody>
          <a:bodyPr/>
          <a:lstStyle/>
          <a:p>
            <a:r>
              <a:rPr lang="en-US" dirty="0"/>
              <a:t>NIH Toolbox</a:t>
            </a:r>
          </a:p>
        </p:txBody>
      </p:sp>
      <p:sp>
        <p:nvSpPr>
          <p:cNvPr id="5" name="Content Placeholder 4">
            <a:extLst>
              <a:ext uri="{FF2B5EF4-FFF2-40B4-BE49-F238E27FC236}">
                <a16:creationId xmlns:a16="http://schemas.microsoft.com/office/drawing/2014/main" id="{59A5FBC2-22EC-8B8C-CE4B-52195A7F5738}"/>
              </a:ext>
            </a:extLst>
          </p:cNvPr>
          <p:cNvSpPr>
            <a:spLocks noGrp="1"/>
          </p:cNvSpPr>
          <p:nvPr>
            <p:ph idx="1"/>
          </p:nvPr>
        </p:nvSpPr>
        <p:spPr/>
        <p:txBody>
          <a:bodyPr>
            <a:normAutofit/>
          </a:bodyPr>
          <a:lstStyle/>
          <a:p>
            <a:pPr>
              <a:buNone/>
            </a:pPr>
            <a:r>
              <a:rPr lang="en-US" b="1" dirty="0"/>
              <a:t>3. List Sorting Working Memory Test</a:t>
            </a:r>
          </a:p>
          <a:p>
            <a:r>
              <a:rPr lang="en-US" dirty="0"/>
              <a:t>This assessment targets working memory capabilities. </a:t>
            </a:r>
          </a:p>
          <a:p>
            <a:r>
              <a:rPr lang="en-US" dirty="0"/>
              <a:t>Participants are presented with visual and auditory stimuli (animals and food items) that they must mentally organize and recall in size order. It evaluates:</a:t>
            </a:r>
          </a:p>
          <a:p>
            <a:pPr lvl="1"/>
            <a:r>
              <a:rPr lang="en-US" dirty="0"/>
              <a:t>Working memory capacity</a:t>
            </a:r>
          </a:p>
          <a:p>
            <a:pPr lvl="1"/>
            <a:r>
              <a:rPr lang="en-US" dirty="0"/>
              <a:t>Mental manipulation abilities</a:t>
            </a:r>
          </a:p>
          <a:p>
            <a:pPr lvl="1"/>
            <a:r>
              <a:rPr lang="en-US" dirty="0"/>
              <a:t>Information organization skills</a:t>
            </a:r>
          </a:p>
          <a:p>
            <a:pPr>
              <a:buNone/>
            </a:pPr>
            <a:endParaRPr lang="en-US" dirty="0"/>
          </a:p>
          <a:p>
            <a:endParaRPr lang="en-US" dirty="0"/>
          </a:p>
        </p:txBody>
      </p:sp>
    </p:spTree>
    <p:extLst>
      <p:ext uri="{BB962C8B-B14F-4D97-AF65-F5344CB8AC3E}">
        <p14:creationId xmlns:p14="http://schemas.microsoft.com/office/powerpoint/2010/main" val="1272695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G_TEMPLATE_SHAPE" val="TEXT_SLIDE_TITLE"/>
</p:tagLst>
</file>

<file path=ppt/tags/tag2.xml><?xml version="1.0" encoding="utf-8"?>
<p:tagLst xmlns:a="http://schemas.openxmlformats.org/drawingml/2006/main" xmlns:r="http://schemas.openxmlformats.org/officeDocument/2006/relationships" xmlns:p="http://schemas.openxmlformats.org/presentationml/2006/main">
  <p:tag name="CG_TEMPLATE_SHAPE" val="TEXT_SLIDE_BULLET"/>
</p:tagLst>
</file>

<file path=ppt/tags/tag3.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4.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tudio_background_Crystal_Template_inonilpio_u66x.v6_2.w">
  <a:themeElements>
    <a:clrScheme name="CrystalColor43">
      <a:dk1>
        <a:sysClr val="windowText" lastClr="000000"/>
      </a:dk1>
      <a:lt1>
        <a:sysClr val="window" lastClr="FFFFFF"/>
      </a:lt1>
      <a:dk2>
        <a:srgbClr val="808080"/>
      </a:dk2>
      <a:lt2>
        <a:srgbClr val="FFFFFF"/>
      </a:lt2>
      <a:accent1>
        <a:srgbClr val="B2B2B2"/>
      </a:accent1>
      <a:accent2>
        <a:srgbClr val="3FB1FF"/>
      </a:accent2>
      <a:accent3>
        <a:srgbClr val="FFA65D"/>
      </a:accent3>
      <a:accent4>
        <a:srgbClr val="2DFF2D"/>
      </a:accent4>
      <a:accent5>
        <a:srgbClr val="FFE07D"/>
      </a:accent5>
      <a:accent6>
        <a:srgbClr val="8FDAFF"/>
      </a:accent6>
      <a:hlink>
        <a:srgbClr val="0000FF"/>
      </a:hlink>
      <a:folHlink>
        <a:srgbClr val="800080"/>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riginal_Download_Version_of_Crystal_Templates-wide.pptx" id="{35303947-633C-43DD-A66D-8ADBCEB7A378}" vid="{92B2B2E5-9D68-4628-B317-15F0A50D0F4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18975</TotalTime>
  <Words>7260</Words>
  <Application>Microsoft Office PowerPoint</Application>
  <PresentationFormat>Widescreen</PresentationFormat>
  <Paragraphs>1070</Paragraphs>
  <Slides>125</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125</vt:i4>
      </vt:variant>
    </vt:vector>
  </HeadingPairs>
  <TitlesOfParts>
    <vt:vector size="139" baseType="lpstr">
      <vt:lpstr>Aptos</vt:lpstr>
      <vt:lpstr>Aptos Display</vt:lpstr>
      <vt:lpstr>Aptos Narrow</vt:lpstr>
      <vt:lpstr>Arial</vt:lpstr>
      <vt:lpstr>Calibri</vt:lpstr>
      <vt:lpstr>Calibri Light</vt:lpstr>
      <vt:lpstr>Cambria Math</vt:lpstr>
      <vt:lpstr>Open Sans</vt:lpstr>
      <vt:lpstr>Palatino Linotype</vt:lpstr>
      <vt:lpstr>URWPalladioL-Roma</vt:lpstr>
      <vt:lpstr>Wingdings</vt:lpstr>
      <vt:lpstr>Office Theme</vt:lpstr>
      <vt:lpstr>Studio_background_Crystal_Template_inonilpio_u66x.v6_2.w</vt:lpstr>
      <vt:lpstr>1_Office Theme</vt:lpstr>
      <vt:lpstr>Wechsler Adult Intelligence Scale,  5th Edition (WAIS 5)</vt:lpstr>
      <vt:lpstr>Cal. Code Regs. Tit. 16, § 1396.3 - Test Security </vt:lpstr>
      <vt:lpstr>Types of Information</vt:lpstr>
      <vt:lpstr>What is intelligence?</vt:lpstr>
      <vt:lpstr>Positive manifold: Psychometric g</vt:lpstr>
      <vt:lpstr>Intelligence Defined</vt:lpstr>
      <vt:lpstr>What is intelligence?</vt:lpstr>
      <vt:lpstr>Intelligence predicts…</vt:lpstr>
      <vt:lpstr>PowerPoint Presentation</vt:lpstr>
      <vt:lpstr>Theories of Intelligence</vt:lpstr>
      <vt:lpstr>CHC Theory</vt:lpstr>
      <vt:lpstr>Cattell-Horn-Carroll (CHC) Theory of Intelligence: A psychometric theory</vt:lpstr>
      <vt:lpstr>From localizationist to network theories</vt:lpstr>
      <vt:lpstr>PowerPoint Presentation</vt:lpstr>
      <vt:lpstr>The structural basis of individual differences in intelligence</vt:lpstr>
      <vt:lpstr>Network theory</vt:lpstr>
      <vt:lpstr>PowerPoint Presentation</vt:lpstr>
      <vt:lpstr>Frontal-Parietal Integration Theory (P-FIT)</vt:lpstr>
      <vt:lpstr>Frontal-Parietal Integration Theory (P-FIT)</vt:lpstr>
      <vt:lpstr>The evolution of intelligence testing</vt:lpstr>
      <vt:lpstr>History of the Adult Wechsler Scales</vt:lpstr>
      <vt:lpstr>PowerPoint Presentation</vt:lpstr>
      <vt:lpstr>Midyear Norming Dates </vt:lpstr>
      <vt:lpstr>WAIS 5 Normative Study</vt:lpstr>
      <vt:lpstr>Wechsler Adult Intelligence Scale, Fifth Edition  (WAIS 5)</vt:lpstr>
      <vt:lpstr>Age Ranges</vt:lpstr>
      <vt:lpstr>Education</vt:lpstr>
      <vt:lpstr>Race/Ethnicity</vt:lpstr>
      <vt:lpstr>Region</vt:lpstr>
      <vt:lpstr>Norms Collection</vt:lpstr>
      <vt:lpstr>WAIS 5 Exclusionary Criteria (a “normal” sample!) </vt:lpstr>
      <vt:lpstr>Bias Assessment</vt:lpstr>
      <vt:lpstr>Low SES</vt:lpstr>
      <vt:lpstr>WAIS 5 Platforms</vt:lpstr>
      <vt:lpstr>Platform Equivalence Study</vt:lpstr>
      <vt:lpstr>WAIS 5 Structure</vt:lpstr>
      <vt:lpstr>Normal Curve</vt:lpstr>
      <vt:lpstr>Range Descriptors</vt:lpstr>
      <vt:lpstr>Full Scale IQ (FSIQ)</vt:lpstr>
      <vt:lpstr>PowerPoint Presentation</vt:lpstr>
      <vt:lpstr>Auxiliary Indices</vt:lpstr>
      <vt:lpstr>5 Factor Confirmatory Factor Model for the WAIS 5</vt:lpstr>
      <vt:lpstr>Subtest g loadings</vt:lpstr>
      <vt:lpstr>95% Confidence Intervals</vt:lpstr>
      <vt:lpstr>Standard Error Of Measurement (SEM)</vt:lpstr>
      <vt:lpstr>Standard Error of Estimate (SEE) </vt:lpstr>
      <vt:lpstr>PowerPoint Presentation</vt:lpstr>
      <vt:lpstr>PowerPoint Presentation</vt:lpstr>
      <vt:lpstr>Interpretation</vt:lpstr>
      <vt:lpstr>WAIS-5 Indices</vt:lpstr>
      <vt:lpstr>Verbal Comprehension Index</vt:lpstr>
      <vt:lpstr>Visual Spatial Index</vt:lpstr>
      <vt:lpstr>Fluid Reasoning Index</vt:lpstr>
      <vt:lpstr>Working Memory Index</vt:lpstr>
      <vt:lpstr>Processing Speed Index</vt:lpstr>
      <vt:lpstr>Intra-Individual Variability (IIV) (Dispersion)</vt:lpstr>
      <vt:lpstr>“Unusualness” Profile</vt:lpstr>
      <vt:lpstr>Graphic of calculations for “Unusualness”</vt:lpstr>
      <vt:lpstr>Graphic of calculations for Composite Scores</vt:lpstr>
      <vt:lpstr>Special Group Studies</vt:lpstr>
      <vt:lpstr>Construct validity</vt:lpstr>
      <vt:lpstr>Mild Intellectual Disability (ID) Sample</vt:lpstr>
      <vt:lpstr>Mild Intellectual Disability (ID)</vt:lpstr>
      <vt:lpstr>Traumatic Brain Injury Sample</vt:lpstr>
      <vt:lpstr>Traumatic Brain Injury (TBI) (Moderate-Severe)</vt:lpstr>
      <vt:lpstr>Attention Deficit Hyperactivity Disorder (ADHD)</vt:lpstr>
      <vt:lpstr>Attention Deficit Hyperactivity Disorder (ADHD)</vt:lpstr>
      <vt:lpstr>Mild Cognitive Impairment (MCI)</vt:lpstr>
      <vt:lpstr>Mild Cognitive Impairment (MCI)</vt:lpstr>
      <vt:lpstr>Practice Effects</vt:lpstr>
      <vt:lpstr>Re-Test Effect</vt:lpstr>
      <vt:lpstr>Re-Test Effect (Scharfen et al., 2018)</vt:lpstr>
      <vt:lpstr>Re-Test Effect</vt:lpstr>
      <vt:lpstr>Re-Test Effect</vt:lpstr>
      <vt:lpstr>Re-Test Effect</vt:lpstr>
      <vt:lpstr>The “Flynn Effect” updated</vt:lpstr>
      <vt:lpstr>Norm Obsolescence (The Flynn Effect)</vt:lpstr>
      <vt:lpstr>American Association on Intellectual and Developmental Disabilities (AAIDD)</vt:lpstr>
      <vt:lpstr>WAIS IV / WAIS 5 Comparisons</vt:lpstr>
      <vt:lpstr>WAIS IV / WAIS 5 Comparisons</vt:lpstr>
      <vt:lpstr>WAIS IV / WAIS 5 Comparisons</vt:lpstr>
      <vt:lpstr>WAIS-5 Flynn Effect</vt:lpstr>
      <vt:lpstr>Ask a Neuropsychologist</vt:lpstr>
      <vt:lpstr>A few comments.</vt:lpstr>
      <vt:lpstr>Bayesian Analysis</vt:lpstr>
      <vt:lpstr>A seminal article on Bayesian multivariate analysis</vt:lpstr>
      <vt:lpstr>Intra-Individual Variability (IIV)</vt:lpstr>
      <vt:lpstr>Dispersion within cognitive profiles</vt:lpstr>
      <vt:lpstr>Dispersion within cognitive profiles</vt:lpstr>
      <vt:lpstr>Intraindividual Test Score Variability Associated with White Matter Integrity</vt:lpstr>
      <vt:lpstr>Dispersion and white matter correlations (using Diffusion Tensor Imaging (DTI))</vt:lpstr>
      <vt:lpstr>Intra-Individual Variability in Traumatic Brain Injury (TBI)</vt:lpstr>
      <vt:lpstr>Are there any newer instruments that are particularly correlated to executive functioning that should be on our radar?</vt:lpstr>
      <vt:lpstr>Integrated Visual and Auditory (IVA-2) Continuous Performance Test</vt:lpstr>
      <vt:lpstr>Neuropsychological Assessment Battery Executive Module</vt:lpstr>
      <vt:lpstr>NIH Toolbox</vt:lpstr>
      <vt:lpstr>NIH Toolbox</vt:lpstr>
      <vt:lpstr>NIH Toolbox</vt:lpstr>
      <vt:lpstr>NIH Toolbox</vt:lpstr>
      <vt:lpstr>NIH Toolbox</vt:lpstr>
      <vt:lpstr>Delis Rating of Executive Functions, Adult D–REF Adult</vt:lpstr>
      <vt:lpstr>Delis Rating of Executive Functions, Adult D–REF Adult</vt:lpstr>
      <vt:lpstr>Delis-Kaplan Executive Function System Advanced  (D-KEFS™ Advanced) (2025)</vt:lpstr>
      <vt:lpstr>Can you talk to us about performance validity tests and symptom validity tests (sometimes referred to as malingering tests or effort tests)? What are some norming or other issues with any of these tests we should be aware of, particularly when it comes to clients with an intellectual disability? What about when it comes to clients with severe executive functioning deficits? Dementia? Other conditions? </vt:lpstr>
      <vt:lpstr>Review of common PVTs in ID</vt:lpstr>
      <vt:lpstr>Word Memory Test: Updated Cutoffs</vt:lpstr>
      <vt:lpstr>Leonhard (2023): Review of statistical and methodological issues…</vt:lpstr>
      <vt:lpstr>Leonhard (2023): Review of statistical and methodological issues…</vt:lpstr>
      <vt:lpstr>Leonhard &amp; Leonhard (2023)</vt:lpstr>
      <vt:lpstr>Counter-Point</vt:lpstr>
      <vt:lpstr>Jewsbury’s refutation of Leonhard</vt:lpstr>
      <vt:lpstr>Jewsbury’s refutation of Leonhard</vt:lpstr>
      <vt:lpstr>Rohling et al. (2025) refutation of Leonhard</vt:lpstr>
      <vt:lpstr>What are the biggest barriers for courts and juries to understand the work you do and the results of your assessments?   What could/should attorneys be doing to fill those gaps in understanding?</vt:lpstr>
      <vt:lpstr>Testimony That Sticks: The Art of Communicating Psychology and Neuropsychology to Juries</vt:lpstr>
      <vt:lpstr>While you are administering a neuropsych test or number of tests, can you generally get an impression on what the results of the assessment will be in real time ahead of scoring?</vt:lpstr>
      <vt:lpstr>How much of the scoring is subjective to the examiner? Can you give some examples of where variability in scoring may or may not exist?</vt:lpstr>
      <vt:lpstr>Administration and scoring errors are common</vt:lpstr>
      <vt:lpstr>Administration and scoring errors are common</vt:lpstr>
      <vt:lpstr>Of what value is past neuropsych testing and how do you go about comparing results of past and current testing? What limitations are there?  What do you want to know about past testing? Or not know? And when?</vt:lpstr>
      <vt:lpstr>What are the minimum materials required to produce an adequate neuropsychological report? If you could ask for any materials you wanted, what would you request and from whom? </vt:lpstr>
      <vt:lpstr>How much time is required to conduct adequate testing with a client? </vt:lpstr>
      <vt:lpstr>How much time is required to conduct adequate testing with a client? </vt:lpstr>
      <vt:lpstr>When a test is updated, how do you determine when to begin administering it?  For example, would you begin using the WAIS-V as soon as it becomes available?  If not, what does your community advise about stopping the administration of an old version of a test?  Could using a new version instead of an old one result in potentially inflated scores based on an updated population norming?   What kind of considerations are relevant when determining which version to use?</vt:lpstr>
      <vt:lpstr>Dale G. Watson, Ph.D.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Dale Watson</dc:creator>
  <cp:lastModifiedBy>Dale Watson</cp:lastModifiedBy>
  <cp:revision>150</cp:revision>
  <cp:lastPrinted>2025-06-03T21:16:22Z</cp:lastPrinted>
  <dcterms:created xsi:type="dcterms:W3CDTF">2025-01-23T20:03:09Z</dcterms:created>
  <dcterms:modified xsi:type="dcterms:W3CDTF">2025-06-08T20:56:27Z</dcterms:modified>
</cp:coreProperties>
</file>